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notesMasterIdLst>
    <p:notesMasterId r:id="rId25"/>
  </p:notesMasterIdLst>
  <p:sldIdLst>
    <p:sldId id="258" r:id="rId2"/>
    <p:sldId id="295" r:id="rId3"/>
    <p:sldId id="259" r:id="rId4"/>
    <p:sldId id="290" r:id="rId5"/>
    <p:sldId id="340" r:id="rId6"/>
    <p:sldId id="341" r:id="rId7"/>
    <p:sldId id="289" r:id="rId8"/>
    <p:sldId id="260" r:id="rId9"/>
    <p:sldId id="294" r:id="rId10"/>
    <p:sldId id="345" r:id="rId11"/>
    <p:sldId id="333" r:id="rId12"/>
    <p:sldId id="311" r:id="rId13"/>
    <p:sldId id="266" r:id="rId14"/>
    <p:sldId id="272" r:id="rId15"/>
    <p:sldId id="273" r:id="rId16"/>
    <p:sldId id="343" r:id="rId17"/>
    <p:sldId id="276" r:id="rId18"/>
    <p:sldId id="279" r:id="rId19"/>
    <p:sldId id="291" r:id="rId20"/>
    <p:sldId id="342" r:id="rId21"/>
    <p:sldId id="287" r:id="rId22"/>
    <p:sldId id="344" r:id="rId23"/>
    <p:sldId id="281"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87" autoAdjust="0"/>
    <p:restoredTop sz="87320" autoAdjust="0"/>
  </p:normalViewPr>
  <p:slideViewPr>
    <p:cSldViewPr snapToGrid="0">
      <p:cViewPr varScale="1">
        <p:scale>
          <a:sx n="72" d="100"/>
          <a:sy n="72" d="100"/>
        </p:scale>
        <p:origin x="79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ECEFE2-06D6-4961-8914-27EA378EFAC0}" type="datetimeFigureOut">
              <a:rPr lang="en-GB" smtClean="0"/>
              <a:t>24/09/2025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27269C-B604-403F-86E3-718CBC3B8B9C}" type="slidenum">
              <a:rPr lang="en-GB" smtClean="0"/>
              <a:t>‹#›</a:t>
            </a:fld>
            <a:endParaRPr lang="en-GB"/>
          </a:p>
        </p:txBody>
      </p:sp>
    </p:spTree>
    <p:extLst>
      <p:ext uri="{BB962C8B-B14F-4D97-AF65-F5344CB8AC3E}">
        <p14:creationId xmlns:p14="http://schemas.microsoft.com/office/powerpoint/2010/main" val="2920256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Introductions: 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a:t>
            </a:fld>
            <a:endParaRPr lang="en-GB"/>
          </a:p>
        </p:txBody>
      </p:sp>
    </p:spTree>
    <p:extLst>
      <p:ext uri="{BB962C8B-B14F-4D97-AF65-F5344CB8AC3E}">
        <p14:creationId xmlns:p14="http://schemas.microsoft.com/office/powerpoint/2010/main" val="1943576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Rosella.</a:t>
            </a:r>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2</a:t>
            </a:fld>
            <a:endParaRPr lang="en-GB"/>
          </a:p>
        </p:txBody>
      </p:sp>
    </p:spTree>
    <p:extLst>
      <p:ext uri="{BB962C8B-B14F-4D97-AF65-F5344CB8AC3E}">
        <p14:creationId xmlns:p14="http://schemas.microsoft.com/office/powerpoint/2010/main" val="87033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3</a:t>
            </a:fld>
            <a:endParaRPr lang="en-GB"/>
          </a:p>
        </p:txBody>
      </p:sp>
    </p:spTree>
    <p:extLst>
      <p:ext uri="{BB962C8B-B14F-4D97-AF65-F5344CB8AC3E}">
        <p14:creationId xmlns:p14="http://schemas.microsoft.com/office/powerpoint/2010/main" val="3676287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4</a:t>
            </a:fld>
            <a:endParaRPr lang="en-GB"/>
          </a:p>
        </p:txBody>
      </p:sp>
    </p:spTree>
    <p:extLst>
      <p:ext uri="{BB962C8B-B14F-4D97-AF65-F5344CB8AC3E}">
        <p14:creationId xmlns:p14="http://schemas.microsoft.com/office/powerpoint/2010/main" val="5539944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5</a:t>
            </a:fld>
            <a:endParaRPr lang="en-GB"/>
          </a:p>
        </p:txBody>
      </p:sp>
    </p:spTree>
    <p:extLst>
      <p:ext uri="{BB962C8B-B14F-4D97-AF65-F5344CB8AC3E}">
        <p14:creationId xmlns:p14="http://schemas.microsoft.com/office/powerpoint/2010/main" val="35357890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6</a:t>
            </a:fld>
            <a:endParaRPr lang="en-GB"/>
          </a:p>
        </p:txBody>
      </p:sp>
    </p:spTree>
    <p:extLst>
      <p:ext uri="{BB962C8B-B14F-4D97-AF65-F5344CB8AC3E}">
        <p14:creationId xmlns:p14="http://schemas.microsoft.com/office/powerpoint/2010/main" val="4095883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Sassoon Infant Std" panose="020B0503020103030203" pitchFamily="34" charset="0"/>
              </a:rPr>
              <a:t>Know and take pride in our school values – Inspiring, Challenging, Nurturing and Powering.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Sassoon Infant Std" panose="020B0503020103030203" pitchFamily="34" charset="0"/>
              </a:rPr>
              <a:t>Reading records in every day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7</a:t>
            </a:fld>
            <a:endParaRPr lang="en-GB"/>
          </a:p>
        </p:txBody>
      </p:sp>
    </p:spTree>
    <p:extLst>
      <p:ext uri="{BB962C8B-B14F-4D97-AF65-F5344CB8AC3E}">
        <p14:creationId xmlns:p14="http://schemas.microsoft.com/office/powerpoint/2010/main" val="35195832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8</a:t>
            </a:fld>
            <a:endParaRPr lang="en-GB"/>
          </a:p>
        </p:txBody>
      </p:sp>
    </p:spTree>
    <p:extLst>
      <p:ext uri="{BB962C8B-B14F-4D97-AF65-F5344CB8AC3E}">
        <p14:creationId xmlns:p14="http://schemas.microsoft.com/office/powerpoint/2010/main" val="956765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9</a:t>
            </a:fld>
            <a:endParaRPr lang="en-GB"/>
          </a:p>
        </p:txBody>
      </p:sp>
    </p:spTree>
    <p:extLst>
      <p:ext uri="{BB962C8B-B14F-4D97-AF65-F5344CB8AC3E}">
        <p14:creationId xmlns:p14="http://schemas.microsoft.com/office/powerpoint/2010/main" val="28187519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BD990-6C37-420A-0292-E253E1B969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33C175-E164-20E1-EC87-8B62592714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8994B9-E943-4E8B-A643-BCE043E045E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a:extLst>
              <a:ext uri="{FF2B5EF4-FFF2-40B4-BE49-F238E27FC236}">
                <a16:creationId xmlns:a16="http://schemas.microsoft.com/office/drawing/2014/main" id="{86CD72DF-FA7B-A6EB-2F8A-868D6CAACDB5}"/>
              </a:ext>
            </a:extLst>
          </p:cNvPr>
          <p:cNvSpPr>
            <a:spLocks noGrp="1"/>
          </p:cNvSpPr>
          <p:nvPr>
            <p:ph type="sldNum" sz="quarter" idx="5"/>
          </p:nvPr>
        </p:nvSpPr>
        <p:spPr/>
        <p:txBody>
          <a:bodyPr/>
          <a:lstStyle/>
          <a:p>
            <a:fld id="{C527269C-B604-403F-86E3-718CBC3B8B9C}" type="slidenum">
              <a:rPr lang="en-GB" smtClean="0"/>
              <a:t>10</a:t>
            </a:fld>
            <a:endParaRPr lang="en-GB"/>
          </a:p>
        </p:txBody>
      </p:sp>
    </p:spTree>
    <p:extLst>
      <p:ext uri="{BB962C8B-B14F-4D97-AF65-F5344CB8AC3E}">
        <p14:creationId xmlns:p14="http://schemas.microsoft.com/office/powerpoint/2010/main" val="2629594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Pupils are introduced to a new mathematical concept through the use of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concrete</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resources (e.g. fruit, Dienes blocks etc). When they are comfortable solving problems with physical aids, they are given problems with pictures – usually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pictorial representations</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of the concrete objects they were using. Then they are asked to solve problems where they only have the </a:t>
            </a:r>
            <a:r>
              <a:rPr lang="en-GB" sz="1400" b="1"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abstract</a:t>
            </a:r>
            <a:r>
              <a:rPr lang="en-GB" sz="1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 i.e. numbers or other symbols. Building these steps across a lesson can help pupils better understand the relationship between numbers and the real world, and therefore helps secure their understanding of the mathematical concept they are learning.</a:t>
            </a:r>
          </a:p>
          <a:p>
            <a:pPr lvl="0"/>
            <a:endParaRPr lang="en-GB" sz="1400" b="1" dirty="0">
              <a:solidFill>
                <a:srgbClr val="000000"/>
              </a:solidFill>
              <a:effectLst/>
              <a:latin typeface="Sassoon Infant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Rosella</a:t>
            </a:r>
          </a:p>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11</a:t>
            </a:fld>
            <a:endParaRPr lang="en-GB"/>
          </a:p>
        </p:txBody>
      </p:sp>
    </p:spTree>
    <p:extLst>
      <p:ext uri="{BB962C8B-B14F-4D97-AF65-F5344CB8AC3E}">
        <p14:creationId xmlns:p14="http://schemas.microsoft.com/office/powerpoint/2010/main" val="1566420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0" i="0" dirty="0">
                <a:solidFill>
                  <a:srgbClr val="0C1F32"/>
                </a:solidFill>
                <a:effectLst/>
                <a:latin typeface="Nunito" pitchFamily="2" charset="0"/>
              </a:rPr>
              <a:t>Build up pupil confidence by getting them to represent two-digit numbers using dienes blocks and a place value chart. Show them how to represent 35, for example, and model this with dienes.</a:t>
            </a:r>
            <a:br>
              <a:rPr lang="en-US" sz="3200" dirty="0"/>
            </a:br>
            <a:r>
              <a:rPr lang="en-US" sz="2000" b="0" i="0" dirty="0">
                <a:solidFill>
                  <a:srgbClr val="0C1F32"/>
                </a:solidFill>
                <a:effectLst/>
                <a:latin typeface="Nunito" pitchFamily="2" charset="0"/>
              </a:rPr>
              <a:t>Teachers should deliberately plan to create errors when modelling. For example, placing 11 ones counters into a place value chart, making that error explicit and getting the students to explain why this is not allowed. </a:t>
            </a:r>
          </a:p>
          <a:p>
            <a:pPr algn="l" fontAlgn="base"/>
            <a:r>
              <a:rPr lang="en-US" sz="2000" b="0" i="0" dirty="0">
                <a:solidFill>
                  <a:srgbClr val="0C1F32"/>
                </a:solidFill>
                <a:effectLst/>
                <a:latin typeface="Nunito" pitchFamily="2" charset="0"/>
              </a:rPr>
              <a:t>Go through many examples with pupils using the ‘I do, we do, you do’ approach to ensure that students are able to perform what it is you are asking them to do. Once you are confident that students can do two-digit numbers, repeat the process but with three-digit numbers.</a:t>
            </a:r>
          </a:p>
          <a:p>
            <a:pPr algn="l" fontAlgn="base"/>
            <a:r>
              <a:rPr lang="en-US" sz="2000" b="0" i="0" dirty="0">
                <a:solidFill>
                  <a:srgbClr val="0C1F32"/>
                </a:solidFill>
                <a:effectLst/>
                <a:latin typeface="Nunito" pitchFamily="2" charset="0"/>
              </a:rPr>
              <a:t>It is also important that you reverse the process. Instead of only asking students to represent a number with the dienes, show dienes and ask students to explain which digit is being represented, the value of that digit and then the number that the digits represent.</a:t>
            </a:r>
          </a:p>
          <a:p>
            <a:pPr algn="l" fontAlgn="base"/>
            <a:r>
              <a:rPr lang="en-US" sz="2000" b="0" i="0" dirty="0">
                <a:solidFill>
                  <a:srgbClr val="0C1F32"/>
                </a:solidFill>
                <a:effectLst/>
                <a:latin typeface="Nunito" pitchFamily="2" charset="0"/>
              </a:rPr>
              <a:t>For example, this could be shown on the board, with the teacher then expertly modelling their thinking aloud.</a:t>
            </a:r>
          </a:p>
          <a:p>
            <a:pPr algn="l" fontAlgn="base"/>
            <a:r>
              <a:rPr lang="en-US" sz="2000" b="0" i="0" dirty="0">
                <a:solidFill>
                  <a:srgbClr val="0C1F32"/>
                </a:solidFill>
                <a:effectLst/>
                <a:latin typeface="Nunito" pitchFamily="2" charset="0"/>
              </a:rPr>
              <a:t>‘</a:t>
            </a:r>
            <a:r>
              <a:rPr lang="en-US" sz="2000" b="0" i="1" dirty="0">
                <a:solidFill>
                  <a:srgbClr val="0C1F32"/>
                </a:solidFill>
                <a:effectLst/>
                <a:latin typeface="Nunito" pitchFamily="2" charset="0"/>
              </a:rPr>
              <a:t>I have counted 9 ones cubes. That means the digit represented in this value is 9 and because it is in the ones value means that it represents the number 9. In the tens value, there are 3 blocks. This gives me the digit 3. Because it is in tens value, it represents the number 30.</a:t>
            </a:r>
            <a:endParaRPr lang="en-US" sz="2000" b="0" i="0" dirty="0">
              <a:solidFill>
                <a:srgbClr val="0C1F32"/>
              </a:solidFill>
              <a:effectLst/>
              <a:latin typeface="Nunito" pitchFamily="2" charset="0"/>
            </a:endParaRPr>
          </a:p>
          <a:p>
            <a:pPr algn="l" fontAlgn="base"/>
            <a:r>
              <a:rPr lang="en-US" sz="2000" b="0" i="1" dirty="0">
                <a:solidFill>
                  <a:srgbClr val="0C1F32"/>
                </a:solidFill>
                <a:effectLst/>
                <a:latin typeface="Nunito" pitchFamily="2" charset="0"/>
              </a:rPr>
              <a:t>So far I have the digits 3 and 9; which represent the numbers 30 and 9. Together this is 39. There are also blocks in my hundreds value. I have 4 blocks there. This would represent the digit 4. As it is in the hundreds value, it represents the number 400. I have 400, 30 and 9. Together this makes 439.’</a:t>
            </a:r>
          </a:p>
          <a:p>
            <a:pPr algn="l" fontAlgn="base"/>
            <a:r>
              <a:rPr lang="en-US" sz="3200" b="0" i="0" dirty="0">
                <a:solidFill>
                  <a:srgbClr val="0C1F32"/>
                </a:solidFill>
                <a:effectLst/>
                <a:latin typeface="Nunito" pitchFamily="2" charset="0"/>
              </a:rPr>
              <a:t>Once pupils are used to solving questions like the above in a whole-class setting, the work set should focus on having them try this individually. It is best to interleave between a question asking a pupil to show or draw dienes representing a number, and one using the dienes to work out what number they are representing.</a:t>
            </a:r>
          </a:p>
          <a:p>
            <a:pPr algn="l" fontAlgn="base"/>
            <a:r>
              <a:rPr lang="en-US" sz="3200" b="0" i="0" dirty="0">
                <a:solidFill>
                  <a:srgbClr val="0C1F32"/>
                </a:solidFill>
                <a:effectLst/>
                <a:latin typeface="Nunito" pitchFamily="2" charset="0"/>
              </a:rPr>
              <a:t>Extending this further with – What is my number?</a:t>
            </a:r>
            <a:endParaRPr lang="en-US" sz="2000" b="0" i="0" dirty="0">
              <a:solidFill>
                <a:srgbClr val="0C1F32"/>
              </a:solidFill>
              <a:effectLst/>
              <a:latin typeface="Nunito" pitchFamily="2" charset="0"/>
            </a:endParaRPr>
          </a:p>
          <a:p>
            <a:pPr lvl="0"/>
            <a:endParaRPr lang="en-GB" sz="13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Rosella</a:t>
            </a:r>
          </a:p>
          <a:p>
            <a:pPr lvl="0"/>
            <a:endParaRPr lang="en-GB" sz="1300" b="1" dirty="0"/>
          </a:p>
        </p:txBody>
      </p:sp>
      <p:sp>
        <p:nvSpPr>
          <p:cNvPr id="4" name="Slide Number Placeholder 3"/>
          <p:cNvSpPr>
            <a:spLocks noGrp="1"/>
          </p:cNvSpPr>
          <p:nvPr>
            <p:ph type="sldNum" sz="quarter" idx="10"/>
          </p:nvPr>
        </p:nvSpPr>
        <p:spPr/>
        <p:txBody>
          <a:bodyPr/>
          <a:lstStyle/>
          <a:p>
            <a:fld id="{D26ED936-4A26-4457-9648-8C8A70029982}" type="slidenum">
              <a:rPr lang="en-GB" smtClean="0"/>
              <a:t>12</a:t>
            </a:fld>
            <a:endParaRPr lang="en-GB"/>
          </a:p>
        </p:txBody>
      </p:sp>
    </p:spTree>
    <p:extLst>
      <p:ext uri="{BB962C8B-B14F-4D97-AF65-F5344CB8AC3E}">
        <p14:creationId xmlns:p14="http://schemas.microsoft.com/office/powerpoint/2010/main" val="11458128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Rosella</a:t>
            </a:r>
          </a:p>
        </p:txBody>
      </p:sp>
      <p:sp>
        <p:nvSpPr>
          <p:cNvPr id="4" name="Slide Number Placeholder 3"/>
          <p:cNvSpPr>
            <a:spLocks noGrp="1"/>
          </p:cNvSpPr>
          <p:nvPr>
            <p:ph type="sldNum" sz="quarter" idx="5"/>
          </p:nvPr>
        </p:nvSpPr>
        <p:spPr/>
        <p:txBody>
          <a:bodyPr/>
          <a:lstStyle/>
          <a:p>
            <a:fld id="{C527269C-B604-403F-86E3-718CBC3B8B9C}" type="slidenum">
              <a:rPr lang="en-GB" smtClean="0"/>
              <a:t>13</a:t>
            </a:fld>
            <a:endParaRPr lang="en-GB"/>
          </a:p>
        </p:txBody>
      </p:sp>
    </p:spTree>
    <p:extLst>
      <p:ext uri="{BB962C8B-B14F-4D97-AF65-F5344CB8AC3E}">
        <p14:creationId xmlns:p14="http://schemas.microsoft.com/office/powerpoint/2010/main" val="20386649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ssoon Infant Std" panose="020B0503020103030203" pitchFamily="34" charset="0"/>
              </a:rPr>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14</a:t>
            </a:fld>
            <a:endParaRPr lang="en-GB"/>
          </a:p>
        </p:txBody>
      </p:sp>
    </p:spTree>
    <p:extLst>
      <p:ext uri="{BB962C8B-B14F-4D97-AF65-F5344CB8AC3E}">
        <p14:creationId xmlns:p14="http://schemas.microsoft.com/office/powerpoint/2010/main" val="368038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Sassoon Infant Std" panose="020B0503020103030203" pitchFamily="34" charset="0"/>
              </a:rPr>
              <a:t>We usually start with a Cold Write, then exposure to the text types – learning the features and skills throughout. Finally, we write our own (called a hot write) and work hard to edit using pink pen. </a:t>
            </a:r>
          </a:p>
          <a:p>
            <a:r>
              <a:rPr lang="en-US" sz="1200" dirty="0">
                <a:latin typeface="Sassoon Infant Std" panose="020B0503020103030203" pitchFamily="34" charset="0"/>
              </a:rPr>
              <a:t>Working walls reinforcing our learning, vocabulary and misconceptions. </a:t>
            </a:r>
          </a:p>
          <a:p>
            <a:r>
              <a:rPr lang="en-GB" sz="1200" dirty="0">
                <a:latin typeface="Sassoon Infant Std" panose="020B0503020103030203" pitchFamily="34" charset="0"/>
              </a:rPr>
              <a:t>Whole class for guided writing, each part tackled in small chunks. </a:t>
            </a:r>
          </a:p>
          <a:p>
            <a:r>
              <a:rPr lang="en-GB" sz="1200" dirty="0">
                <a:latin typeface="Sassoon Infant Std" panose="020B0503020103030203" pitchFamily="34" charset="0"/>
              </a:rPr>
              <a:t>1:1 reading with both teacher and TA weekly. </a:t>
            </a:r>
          </a:p>
          <a:p>
            <a:r>
              <a:rPr lang="en-GB" sz="1200" dirty="0">
                <a:latin typeface="Sassoon Infant Std" panose="020B0503020103030203" pitchFamily="34" charset="0"/>
              </a:rPr>
              <a:t>Daily whole class spelling sessions. </a:t>
            </a:r>
          </a:p>
          <a:p>
            <a:endParaRPr lang="en-GB" sz="1200" dirty="0">
              <a:latin typeface="Sassoon Infant Std" panose="020B0503020103030203" pitchFamily="34" charset="0"/>
            </a:endParaRPr>
          </a:p>
          <a:p>
            <a:r>
              <a:rPr lang="en-GB" sz="1200" dirty="0">
                <a:latin typeface="Sassoon Infant Std" panose="020B0503020103030203" pitchFamily="34" charset="0"/>
              </a:rPr>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15</a:t>
            </a:fld>
            <a:endParaRPr lang="en-GB"/>
          </a:p>
        </p:txBody>
      </p:sp>
    </p:spTree>
    <p:extLst>
      <p:ext uri="{BB962C8B-B14F-4D97-AF65-F5344CB8AC3E}">
        <p14:creationId xmlns:p14="http://schemas.microsoft.com/office/powerpoint/2010/main" val="41534276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ssoon Infant Std" panose="020B0503020103030203" pitchFamily="34" charset="0"/>
              </a:rPr>
              <a:t>Tia</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16</a:t>
            </a:fld>
            <a:endParaRPr lang="en-GB"/>
          </a:p>
        </p:txBody>
      </p:sp>
    </p:spTree>
    <p:extLst>
      <p:ext uri="{BB962C8B-B14F-4D97-AF65-F5344CB8AC3E}">
        <p14:creationId xmlns:p14="http://schemas.microsoft.com/office/powerpoint/2010/main" val="716064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Jo</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17</a:t>
            </a:fld>
            <a:endParaRPr lang="en-GB"/>
          </a:p>
        </p:txBody>
      </p:sp>
    </p:spTree>
    <p:extLst>
      <p:ext uri="{BB962C8B-B14F-4D97-AF65-F5344CB8AC3E}">
        <p14:creationId xmlns:p14="http://schemas.microsoft.com/office/powerpoint/2010/main" val="2361711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t"/>
            <a:r>
              <a:rPr lang="en-US" sz="1200" b="0" i="0" dirty="0">
                <a:solidFill>
                  <a:srgbClr val="000000"/>
                </a:solidFill>
                <a:effectLst/>
                <a:latin typeface="Sassoon Infant Std" panose="020B0503020103030203" pitchFamily="34" charset="0"/>
              </a:rPr>
              <a:t>Our aim is to ensure that every pupil develops a neat, fluent style of handwriting using continuous cursive letters as this will lead to them producing letters and words automatically in their independent writing. For most this will happen by the end of Year 1 and for those with specific difficulties, interventions will take place.</a:t>
            </a:r>
            <a:endParaRPr lang="en-US" sz="1200" b="0" i="0" dirty="0">
              <a:solidFill>
                <a:srgbClr val="1B1B1B"/>
              </a:solidFill>
              <a:effectLst/>
              <a:latin typeface="Sassoon Infant Std" panose="020B0503020103030203" pitchFamily="34" charset="0"/>
            </a:endParaRPr>
          </a:p>
          <a:p>
            <a:pPr algn="l" fontAlgn="t"/>
            <a:r>
              <a:rPr lang="en-US" sz="1200" b="0" i="0" dirty="0">
                <a:solidFill>
                  <a:srgbClr val="000000"/>
                </a:solidFill>
                <a:effectLst/>
                <a:latin typeface="Sassoon Infant Std" panose="020B0503020103030203" pitchFamily="34" charset="0"/>
              </a:rPr>
              <a:t>Handwriting is taught weekly, </a:t>
            </a:r>
            <a:r>
              <a:rPr lang="en-US" sz="1200" dirty="0">
                <a:solidFill>
                  <a:srgbClr val="000000"/>
                </a:solidFill>
                <a:latin typeface="Sassoon Infant Std" panose="020B0503020103030203" pitchFamily="34" charset="0"/>
              </a:rPr>
              <a:t>throughout KS2, </a:t>
            </a:r>
            <a:r>
              <a:rPr lang="en-US" sz="1200" b="0" i="0" dirty="0">
                <a:solidFill>
                  <a:srgbClr val="000000"/>
                </a:solidFill>
                <a:effectLst/>
                <a:latin typeface="Sassoon Infant Std" panose="020B0503020103030203" pitchFamily="34" charset="0"/>
              </a:rPr>
              <a:t>through explicit teacher modelling of letter formation and building to a cursive style.</a:t>
            </a:r>
          </a:p>
          <a:p>
            <a:pPr algn="l" fontAlgn="t"/>
            <a:endParaRPr lang="en-US" sz="1200" dirty="0">
              <a:solidFill>
                <a:srgbClr val="000000"/>
              </a:solidFill>
              <a:latin typeface="Sassoon Infant Std" panose="020B0503020103030203" pitchFamily="34" charset="0"/>
            </a:endParaRPr>
          </a:p>
          <a:p>
            <a:pPr algn="l" fontAlgn="t"/>
            <a:r>
              <a:rPr lang="en-US" sz="1200" b="0" i="0" dirty="0">
                <a:solidFill>
                  <a:srgbClr val="000000"/>
                </a:solidFill>
                <a:effectLst/>
                <a:latin typeface="Sassoon Infant Std" panose="020B0503020103030203" pitchFamily="34" charset="0"/>
              </a:rPr>
              <a:t>We use Letter Join script. We </a:t>
            </a:r>
            <a:r>
              <a:rPr lang="en-US" sz="1200" b="0" i="0" dirty="0" err="1">
                <a:solidFill>
                  <a:srgbClr val="000000"/>
                </a:solidFill>
                <a:effectLst/>
                <a:latin typeface="Sassoon Infant Std" panose="020B0503020103030203" pitchFamily="34" charset="0"/>
              </a:rPr>
              <a:t>recognise</a:t>
            </a:r>
            <a:r>
              <a:rPr lang="en-US" sz="1200" b="0" i="0" dirty="0">
                <a:solidFill>
                  <a:srgbClr val="000000"/>
                </a:solidFill>
                <a:effectLst/>
                <a:latin typeface="Sassoon Infant Std" panose="020B0503020103030203" pitchFamily="34" charset="0"/>
              </a:rPr>
              <a:t> that handwriting is closely linked with spelling, therefore, </a:t>
            </a:r>
            <a:r>
              <a:rPr lang="en-US" sz="1200" b="0" i="0" dirty="0" err="1">
                <a:solidFill>
                  <a:srgbClr val="000000"/>
                </a:solidFill>
                <a:effectLst/>
                <a:latin typeface="Sassoon Infant Std" panose="020B0503020103030203" pitchFamily="34" charset="0"/>
              </a:rPr>
              <a:t>practising</a:t>
            </a:r>
            <a:r>
              <a:rPr lang="en-US" sz="1200" b="0" i="0" dirty="0">
                <a:solidFill>
                  <a:srgbClr val="000000"/>
                </a:solidFill>
                <a:effectLst/>
                <a:latin typeface="Sassoon Infant Std" panose="020B0503020103030203" pitchFamily="34" charset="0"/>
              </a:rPr>
              <a:t> of key word/rules and year group statutory and non-statutory words also occurs in the context of handwriting lessons</a:t>
            </a:r>
            <a:r>
              <a:rPr lang="en-US" sz="1200" dirty="0">
                <a:solidFill>
                  <a:srgbClr val="000000"/>
                </a:solidFill>
                <a:latin typeface="Sassoon Infant Std" panose="020B0503020103030203" pitchFamily="34" charset="0"/>
              </a:rPr>
              <a:t>.</a:t>
            </a:r>
            <a:endParaRPr lang="en-US" sz="1200" b="0" i="0" dirty="0">
              <a:solidFill>
                <a:srgbClr val="1B1B1B"/>
              </a:solidFill>
              <a:effectLst/>
              <a:latin typeface="Sassoon Infant Std" panose="020B0503020103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Jo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18</a:t>
            </a:fld>
            <a:endParaRPr lang="en-GB"/>
          </a:p>
        </p:txBody>
      </p:sp>
    </p:spTree>
    <p:extLst>
      <p:ext uri="{BB962C8B-B14F-4D97-AF65-F5344CB8AC3E}">
        <p14:creationId xmlns:p14="http://schemas.microsoft.com/office/powerpoint/2010/main" val="4188125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Sassoon Infant Std" panose="020B0503020103030203" pitchFamily="34" charset="0"/>
              </a:rPr>
              <a:t>Throughout the school, teachers assess children daily to form the basis of planning and consecutive lessons, ensuring they meet the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Sassoon Infant Std" panose="020B0503020103030203" pitchFamily="34" charset="0"/>
            </a:endParaRPr>
          </a:p>
          <a:p>
            <a:r>
              <a:rPr lang="en-GB" sz="1200" dirty="0">
                <a:latin typeface="Sassoon Infant Std" panose="020B0503020103030203" pitchFamily="34" charset="0"/>
              </a:rPr>
              <a:t>At the end of each half term, teachers moderate and assess the children on the objectives covered. </a:t>
            </a:r>
          </a:p>
          <a:p>
            <a:endParaRPr lang="en-GB" sz="1200" dirty="0">
              <a:latin typeface="Sassoon Infant Std" panose="020B0503020103030203" pitchFamily="34" charset="0"/>
            </a:endParaRPr>
          </a:p>
          <a:p>
            <a:r>
              <a:rPr lang="en-GB" sz="1200" dirty="0">
                <a:latin typeface="Sassoon Infant Std" panose="020B0503020103030203" pitchFamily="34" charset="0"/>
              </a:rPr>
              <a:t>Once a term, children are assessed in formal ways for writing. At the start of each English topic/genre the children will carry out a cold write. A cold write is a piece of writing that the children do independently before they have had any explicit teaching or guidance in that area. At the end of the topic, the children then carry out an independent hot write. This highlights what they have learnt throughout the topic. </a:t>
            </a:r>
          </a:p>
          <a:p>
            <a:endParaRPr lang="en-GB" sz="1200" dirty="0">
              <a:latin typeface="Sassoon Infant Std" panose="020B0503020103030203" pitchFamily="34" charset="0"/>
            </a:endParaRPr>
          </a:p>
          <a:p>
            <a:r>
              <a:rPr lang="en-GB" sz="1200" dirty="0">
                <a:latin typeface="Sassoon Infant Std" panose="020B0503020103030203" pitchFamily="34" charset="0"/>
              </a:rPr>
              <a:t>Within Mathematics, end of unit assessments are completed for each topic.</a:t>
            </a:r>
          </a:p>
          <a:p>
            <a:endParaRPr lang="en-GB" sz="1200" dirty="0">
              <a:latin typeface="Sassoon Infant Std" panose="020B0503020103030203" pitchFamily="34" charset="0"/>
            </a:endParaRPr>
          </a:p>
          <a:p>
            <a:r>
              <a:rPr lang="en-GB" sz="1200" dirty="0">
                <a:latin typeface="Sassoon Infant Std" panose="020B0503020103030203" pitchFamily="34" charset="0"/>
              </a:rPr>
              <a:t>In other topics and subjects, we assess throughout and at the end.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Che</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19</a:t>
            </a:fld>
            <a:endParaRPr lang="en-GB"/>
          </a:p>
        </p:txBody>
      </p:sp>
    </p:spTree>
    <p:extLst>
      <p:ext uri="{BB962C8B-B14F-4D97-AF65-F5344CB8AC3E}">
        <p14:creationId xmlns:p14="http://schemas.microsoft.com/office/powerpoint/2010/main" val="9461720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Che</a:t>
            </a:r>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20</a:t>
            </a:fld>
            <a:endParaRPr lang="en-GB"/>
          </a:p>
        </p:txBody>
      </p:sp>
    </p:spTree>
    <p:extLst>
      <p:ext uri="{BB962C8B-B14F-4D97-AF65-F5344CB8AC3E}">
        <p14:creationId xmlns:p14="http://schemas.microsoft.com/office/powerpoint/2010/main" val="292359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Jenny</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21</a:t>
            </a:fld>
            <a:endParaRPr lang="en-GB"/>
          </a:p>
        </p:txBody>
      </p:sp>
    </p:spTree>
    <p:extLst>
      <p:ext uri="{BB962C8B-B14F-4D97-AF65-F5344CB8AC3E}">
        <p14:creationId xmlns:p14="http://schemas.microsoft.com/office/powerpoint/2010/main" val="334338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7996E-FB45-0604-4B32-B0927EC9CC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A36C73-3E4F-A7C5-79F2-2C4708DC0C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F85FD5-A196-FB75-5673-30877E6C8F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Jenny</a:t>
            </a:r>
            <a:endParaRPr lang="en-GB" dirty="0"/>
          </a:p>
        </p:txBody>
      </p:sp>
      <p:sp>
        <p:nvSpPr>
          <p:cNvPr id="4" name="Slide Number Placeholder 3">
            <a:extLst>
              <a:ext uri="{FF2B5EF4-FFF2-40B4-BE49-F238E27FC236}">
                <a16:creationId xmlns:a16="http://schemas.microsoft.com/office/drawing/2014/main" id="{428E2635-EAEE-755C-B254-9C0AAE1C676B}"/>
              </a:ext>
            </a:extLst>
          </p:cNvPr>
          <p:cNvSpPr>
            <a:spLocks noGrp="1"/>
          </p:cNvSpPr>
          <p:nvPr>
            <p:ph type="sldNum" sz="quarter" idx="5"/>
          </p:nvPr>
        </p:nvSpPr>
        <p:spPr/>
        <p:txBody>
          <a:bodyPr/>
          <a:lstStyle/>
          <a:p>
            <a:fld id="{C527269C-B604-403F-86E3-718CBC3B8B9C}" type="slidenum">
              <a:rPr lang="en-GB" smtClean="0"/>
              <a:t>22</a:t>
            </a:fld>
            <a:endParaRPr lang="en-GB"/>
          </a:p>
        </p:txBody>
      </p:sp>
    </p:spTree>
    <p:extLst>
      <p:ext uri="{BB962C8B-B14F-4D97-AF65-F5344CB8AC3E}">
        <p14:creationId xmlns:p14="http://schemas.microsoft.com/office/powerpoint/2010/main" val="1689600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Rosella</a:t>
            </a:r>
            <a:endParaRPr lang="en-GB" dirty="0"/>
          </a:p>
          <a:p>
            <a:endParaRPr lang="en-GB" dirty="0"/>
          </a:p>
        </p:txBody>
      </p:sp>
      <p:sp>
        <p:nvSpPr>
          <p:cNvPr id="4" name="Slide Number Placeholder 3"/>
          <p:cNvSpPr>
            <a:spLocks noGrp="1"/>
          </p:cNvSpPr>
          <p:nvPr>
            <p:ph type="sldNum" sz="quarter" idx="5"/>
          </p:nvPr>
        </p:nvSpPr>
        <p:spPr/>
        <p:txBody>
          <a:bodyPr/>
          <a:lstStyle/>
          <a:p>
            <a:fld id="{C527269C-B604-403F-86E3-718CBC3B8B9C}" type="slidenum">
              <a:rPr lang="en-GB" smtClean="0"/>
              <a:t>23</a:t>
            </a:fld>
            <a:endParaRPr lang="en-GB"/>
          </a:p>
        </p:txBody>
      </p:sp>
    </p:spTree>
    <p:extLst>
      <p:ext uri="{BB962C8B-B14F-4D97-AF65-F5344CB8AC3E}">
        <p14:creationId xmlns:p14="http://schemas.microsoft.com/office/powerpoint/2010/main" val="3202289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271141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pic>
        <p:nvPicPr>
          <p:cNvPr id="7" name="Picture 6" descr="A close-up of a logo&#10;&#10;Description automatically generated">
            <a:extLst>
              <a:ext uri="{FF2B5EF4-FFF2-40B4-BE49-F238E27FC236}">
                <a16:creationId xmlns:a16="http://schemas.microsoft.com/office/drawing/2014/main" id="{FCFCD508-E4BA-B908-9174-1749D4E85D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128528" y="5639674"/>
            <a:ext cx="2682472" cy="899238"/>
          </a:xfrm>
          <a:prstGeom prst="rect">
            <a:avLst/>
          </a:prstGeom>
        </p:spPr>
      </p:pic>
    </p:spTree>
    <p:extLst>
      <p:ext uri="{BB962C8B-B14F-4D97-AF65-F5344CB8AC3E}">
        <p14:creationId xmlns:p14="http://schemas.microsoft.com/office/powerpoint/2010/main" val="2189533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352441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73A0F8-D15E-4039-A699-0F45E9A9E678}"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893776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73A0F8-D15E-4039-A699-0F45E9A9E678}" type="datetimeFigureOut">
              <a:rPr lang="en-GB" smtClean="0"/>
              <a:t>24/09/2025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40889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73A0F8-D15E-4039-A699-0F45E9A9E678}" type="datetimeFigureOut">
              <a:rPr lang="en-GB" smtClean="0"/>
              <a:t>24/09/2025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249010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73A0F8-D15E-4039-A699-0F45E9A9E678}" type="datetimeFigureOut">
              <a:rPr lang="en-GB" smtClean="0"/>
              <a:t>24/09/2025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762681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924246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73A0F8-D15E-4039-A699-0F45E9A9E678}" type="datetimeFigureOut">
              <a:rPr lang="en-GB" smtClean="0"/>
              <a:t>24/09/2025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17911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001615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2828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2801958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633886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31127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36512558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73A0F8-D15E-4039-A699-0F45E9A9E678}" type="datetimeFigureOut">
              <a:rPr lang="en-GB" smtClean="0"/>
              <a:t>24/09/2025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F241604-2A2B-4FE5-9092-0768BCB3F4C5}" type="slidenum">
              <a:rPr lang="en-GB" smtClean="0"/>
              <a:t>‹#›</a:t>
            </a:fld>
            <a:endParaRPr lang="en-GB"/>
          </a:p>
        </p:txBody>
      </p:sp>
    </p:spTree>
    <p:extLst>
      <p:ext uri="{BB962C8B-B14F-4D97-AF65-F5344CB8AC3E}">
        <p14:creationId xmlns:p14="http://schemas.microsoft.com/office/powerpoint/2010/main" val="1498639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A73A0F8-D15E-4039-A699-0F45E9A9E678}" type="datetimeFigureOut">
              <a:rPr lang="en-GB" smtClean="0"/>
              <a:t>24/09/2025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F241604-2A2B-4FE5-9092-0768BCB3F4C5}" type="slidenum">
              <a:rPr lang="en-GB" smtClean="0"/>
              <a:t>‹#›</a:t>
            </a:fld>
            <a:endParaRPr lang="en-GB"/>
          </a:p>
        </p:txBody>
      </p:sp>
    </p:spTree>
    <p:extLst>
      <p:ext uri="{BB962C8B-B14F-4D97-AF65-F5344CB8AC3E}">
        <p14:creationId xmlns:p14="http://schemas.microsoft.com/office/powerpoint/2010/main" val="3602481931"/>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5.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52.jpeg"/><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hyperlink" Target="https://www.wantageprimaryacademy.org.uk/curriculum/"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B16F790E-6743-C069-E1A8-D41100E3FF98}"/>
              </a:ext>
            </a:extLst>
          </p:cNvPr>
          <p:cNvPicPr>
            <a:picLocks noChangeAspect="1" noChangeArrowheads="1"/>
          </p:cNvPicPr>
          <p:nvPr/>
        </p:nvPicPr>
        <p:blipFill rotWithShape="1">
          <a:blip r:embed="rId3">
            <a:alphaModFix amt="45000"/>
            <a:extLst>
              <a:ext uri="{28A0092B-C50C-407E-A947-70E740481C1C}">
                <a14:useLocalDpi xmlns:a14="http://schemas.microsoft.com/office/drawing/2010/main" val="0"/>
              </a:ext>
            </a:extLst>
          </a:blip>
          <a:srcRect r="25"/>
          <a:stretch/>
        </p:blipFill>
        <p:spPr bwMode="auto">
          <a:xfrm>
            <a:off x="20" y="-1"/>
            <a:ext cx="12188932"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6265" y="158276"/>
            <a:ext cx="7164674" cy="5571066"/>
          </a:xfrm>
          <a:prstGeom prst="rect">
            <a:avLst/>
          </a:prstGeom>
        </p:spPr>
        <p:txBody>
          <a:bodyPr vert="horz" lIns="91440" tIns="45720" rIns="91440" bIns="45720" rtlCol="0" anchor="ctr">
            <a:normAutofit/>
          </a:bodyPr>
          <a:lstStyle/>
          <a:p>
            <a:pPr algn="r" defTabSz="914400">
              <a:lnSpc>
                <a:spcPct val="80000"/>
              </a:lnSpc>
              <a:spcBef>
                <a:spcPct val="0"/>
              </a:spcBef>
              <a:spcAft>
                <a:spcPts val="600"/>
              </a:spcAft>
            </a:pPr>
            <a:r>
              <a:rPr lang="en-US" sz="7200" kern="1200" cap="all" spc="200" baseline="0" dirty="0">
                <a:latin typeface="+mj-lt"/>
                <a:ea typeface="+mj-ea"/>
                <a:cs typeface="+mj-cs"/>
              </a:rPr>
              <a:t>Welcome to KS</a:t>
            </a:r>
            <a:r>
              <a:rPr lang="en-US" sz="7200" cap="all" spc="200" dirty="0">
                <a:latin typeface="+mj-lt"/>
                <a:ea typeface="+mj-ea"/>
                <a:cs typeface="+mj-cs"/>
              </a:rPr>
              <a:t>2</a:t>
            </a:r>
            <a:r>
              <a:rPr lang="en-US" sz="7200" kern="1200" cap="all" spc="200" baseline="0" dirty="0">
                <a:latin typeface="+mj-lt"/>
                <a:ea typeface="+mj-ea"/>
                <a:cs typeface="+mj-cs"/>
              </a:rPr>
              <a:t>’s Curriculum and Information</a:t>
            </a:r>
          </a:p>
          <a:p>
            <a:pPr algn="r" defTabSz="914400">
              <a:lnSpc>
                <a:spcPct val="80000"/>
              </a:lnSpc>
              <a:spcBef>
                <a:spcPct val="0"/>
              </a:spcBef>
              <a:spcAft>
                <a:spcPts val="600"/>
              </a:spcAft>
            </a:pPr>
            <a:r>
              <a:rPr lang="en-US" sz="7200" kern="1200" cap="all" spc="200" baseline="0" dirty="0">
                <a:latin typeface="+mj-lt"/>
                <a:ea typeface="+mj-ea"/>
                <a:cs typeface="+mj-cs"/>
              </a:rPr>
              <a:t>2025</a:t>
            </a:r>
          </a:p>
        </p:txBody>
      </p:sp>
    </p:spTree>
    <p:extLst>
      <p:ext uri="{BB962C8B-B14F-4D97-AF65-F5344CB8AC3E}">
        <p14:creationId xmlns:p14="http://schemas.microsoft.com/office/powerpoint/2010/main" val="324578578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50148" y="332816"/>
            <a:ext cx="10491663" cy="6186309"/>
          </a:xfrm>
          <a:prstGeom prst="rect">
            <a:avLst/>
          </a:prstGeom>
          <a:noFill/>
        </p:spPr>
        <p:txBody>
          <a:bodyPr wrap="square" rtlCol="0">
            <a:spAutoFit/>
          </a:bodyPr>
          <a:lstStyle/>
          <a:p>
            <a:r>
              <a:rPr lang="en-GB" sz="3600" u="sng" dirty="0">
                <a:latin typeface="Sassoon Infant Std" panose="020B0503020103030203" pitchFamily="34" charset="0"/>
              </a:rPr>
              <a:t>What we will cover:</a:t>
            </a:r>
          </a:p>
          <a:p>
            <a:endParaRPr lang="en-GB" sz="3600" u="sng" dirty="0">
              <a:latin typeface="Sassoon Infant Std" panose="020B0503020103030203" pitchFamily="34" charset="0"/>
            </a:endParaRPr>
          </a:p>
          <a:p>
            <a:pPr marL="571500" indent="-571500">
              <a:buFont typeface="Arial" panose="020B0604020202020204" pitchFamily="34" charset="0"/>
              <a:buChar char="•"/>
            </a:pPr>
            <a:r>
              <a:rPr lang="en-GB" sz="3600" dirty="0">
                <a:latin typeface="Sassoon Infant Std" panose="020B0503020103030203" pitchFamily="34" charset="0"/>
              </a:rPr>
              <a:t>Overview of Year 3, Year 4, Year 5 and Year 6</a:t>
            </a:r>
          </a:p>
          <a:p>
            <a:pPr marL="571500" indent="-571500">
              <a:buFont typeface="Arial" panose="020B0604020202020204" pitchFamily="34" charset="0"/>
              <a:buChar char="•"/>
            </a:pPr>
            <a:r>
              <a:rPr lang="en-GB" sz="3600" dirty="0">
                <a:latin typeface="Sassoon Infant Std" panose="020B0503020103030203" pitchFamily="34" charset="0"/>
              </a:rPr>
              <a:t>Expectations</a:t>
            </a:r>
          </a:p>
          <a:p>
            <a:pPr marL="571500" indent="-571500">
              <a:buFont typeface="Arial" panose="020B0604020202020204" pitchFamily="34" charset="0"/>
              <a:buChar char="•"/>
            </a:pPr>
            <a:r>
              <a:rPr lang="en-GB" sz="3600" dirty="0">
                <a:latin typeface="Sassoon Infant Std" panose="020B0503020103030203" pitchFamily="34" charset="0"/>
              </a:rPr>
              <a:t>Routines of a typical day</a:t>
            </a:r>
          </a:p>
          <a:p>
            <a:pPr marL="571500" indent="-571500">
              <a:buFont typeface="Arial" panose="020B0604020202020204" pitchFamily="34" charset="0"/>
              <a:buChar char="•"/>
            </a:pPr>
            <a:r>
              <a:rPr lang="en-GB" sz="3600" dirty="0">
                <a:latin typeface="Sassoon Infant Std" panose="020B0503020103030203" pitchFamily="34" charset="0"/>
              </a:rPr>
              <a:t>Timetable</a:t>
            </a:r>
          </a:p>
          <a:p>
            <a:pPr marL="571500" indent="-571500">
              <a:buFont typeface="Arial" panose="020B0604020202020204" pitchFamily="34" charset="0"/>
              <a:buChar char="•"/>
            </a:pPr>
            <a:r>
              <a:rPr lang="en-GB" sz="3600" dirty="0">
                <a:latin typeface="Sassoon Infant Std" panose="020B0503020103030203" pitchFamily="34" charset="0"/>
              </a:rPr>
              <a:t>Maths and English </a:t>
            </a:r>
          </a:p>
          <a:p>
            <a:pPr marL="571500" indent="-571500">
              <a:buFont typeface="Arial" panose="020B0604020202020204" pitchFamily="34" charset="0"/>
              <a:buChar char="•"/>
            </a:pPr>
            <a:r>
              <a:rPr lang="en-GB" sz="3600" dirty="0">
                <a:latin typeface="Sassoon Infant Std" panose="020B0503020103030203" pitchFamily="34" charset="0"/>
              </a:rPr>
              <a:t>Assessment – how do we know how the pupils are doing? </a:t>
            </a:r>
          </a:p>
          <a:p>
            <a:pPr marL="571500" indent="-571500">
              <a:buFont typeface="Arial" panose="020B0604020202020204" pitchFamily="34" charset="0"/>
              <a:buChar char="•"/>
            </a:pPr>
            <a:r>
              <a:rPr lang="en-GB" sz="3600" dirty="0">
                <a:latin typeface="Sassoon Infant Std" panose="020B0503020103030203" pitchFamily="34" charset="0"/>
              </a:rPr>
              <a:t>How can parents support at home? Homework, reading etc</a:t>
            </a:r>
          </a:p>
        </p:txBody>
      </p:sp>
    </p:spTree>
    <p:extLst>
      <p:ext uri="{BB962C8B-B14F-4D97-AF65-F5344CB8AC3E}">
        <p14:creationId xmlns:p14="http://schemas.microsoft.com/office/powerpoint/2010/main" val="3566060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43938" y="13912"/>
            <a:ext cx="6386557" cy="1107996"/>
          </a:xfrm>
          <a:prstGeom prst="rect">
            <a:avLst/>
          </a:prstGeom>
        </p:spPr>
        <p:txBody>
          <a:bodyPr wrap="none">
            <a:spAutoFit/>
          </a:bodyPr>
          <a:lstStyle/>
          <a:p>
            <a:r>
              <a:rPr lang="en-GB" sz="6600" u="sng" dirty="0">
                <a:latin typeface="Sassoon Infant Std" panose="020B0503020103030203" pitchFamily="34" charset="0"/>
              </a:rPr>
              <a:t>Staffing of Year 3</a:t>
            </a:r>
            <a:endParaRPr lang="en-GB" sz="4000" u="sng" dirty="0">
              <a:latin typeface="Sassoon Infant Std" panose="020B0503020103030203" pitchFamily="34" charset="0"/>
            </a:endParaRPr>
          </a:p>
        </p:txBody>
      </p:sp>
      <p:sp>
        <p:nvSpPr>
          <p:cNvPr id="5" name="Rectangle 4"/>
          <p:cNvSpPr/>
          <p:nvPr/>
        </p:nvSpPr>
        <p:spPr>
          <a:xfrm>
            <a:off x="236375" y="1732885"/>
            <a:ext cx="11719249" cy="1200329"/>
          </a:xfrm>
          <a:prstGeom prst="rect">
            <a:avLst/>
          </a:prstGeom>
        </p:spPr>
        <p:txBody>
          <a:bodyPr wrap="square">
            <a:spAutoFit/>
          </a:bodyPr>
          <a:lstStyle/>
          <a:p>
            <a:r>
              <a:rPr lang="en-GB" sz="3600" dirty="0">
                <a:latin typeface="Sassoon Infant Std" panose="020B0503020103030203" pitchFamily="34" charset="0"/>
              </a:rPr>
              <a:t>Teacher: Miss Watson and Miss Saunders</a:t>
            </a:r>
          </a:p>
          <a:p>
            <a:r>
              <a:rPr lang="en-GB" sz="3600" dirty="0">
                <a:latin typeface="Sassoon Infant Std" panose="020B0503020103030203" pitchFamily="34" charset="0"/>
              </a:rPr>
              <a:t>Teaching Assistants/1:1 support - Miss Dale and Mrs Groves</a:t>
            </a:r>
          </a:p>
        </p:txBody>
      </p:sp>
      <p:pic>
        <p:nvPicPr>
          <p:cNvPr id="7" name="Picture 6">
            <a:extLst>
              <a:ext uri="{FF2B5EF4-FFF2-40B4-BE49-F238E27FC236}">
                <a16:creationId xmlns:a16="http://schemas.microsoft.com/office/drawing/2014/main" id="{F3BB38D6-FFA0-F994-F4AA-DD4CC2C22B44}"/>
              </a:ext>
            </a:extLst>
          </p:cNvPr>
          <p:cNvPicPr>
            <a:picLocks noChangeAspect="1"/>
          </p:cNvPicPr>
          <p:nvPr/>
        </p:nvPicPr>
        <p:blipFill>
          <a:blip r:embed="rId3"/>
          <a:stretch>
            <a:fillRect/>
          </a:stretch>
        </p:blipFill>
        <p:spPr>
          <a:xfrm>
            <a:off x="1012973" y="3152762"/>
            <a:ext cx="2027685" cy="3371332"/>
          </a:xfrm>
          <a:prstGeom prst="rect">
            <a:avLst/>
          </a:prstGeom>
        </p:spPr>
      </p:pic>
      <p:pic>
        <p:nvPicPr>
          <p:cNvPr id="9" name="Picture 8">
            <a:extLst>
              <a:ext uri="{FF2B5EF4-FFF2-40B4-BE49-F238E27FC236}">
                <a16:creationId xmlns:a16="http://schemas.microsoft.com/office/drawing/2014/main" id="{947A655B-B0B6-66D4-6877-1E0EC69B42D4}"/>
              </a:ext>
            </a:extLst>
          </p:cNvPr>
          <p:cNvPicPr>
            <a:picLocks noChangeAspect="1"/>
          </p:cNvPicPr>
          <p:nvPr/>
        </p:nvPicPr>
        <p:blipFill>
          <a:blip r:embed="rId4"/>
          <a:stretch>
            <a:fillRect/>
          </a:stretch>
        </p:blipFill>
        <p:spPr>
          <a:xfrm>
            <a:off x="3275326" y="3152762"/>
            <a:ext cx="2152341" cy="3445020"/>
          </a:xfrm>
          <a:prstGeom prst="rect">
            <a:avLst/>
          </a:prstGeom>
        </p:spPr>
      </p:pic>
      <p:pic>
        <p:nvPicPr>
          <p:cNvPr id="11" name="Picture 10">
            <a:extLst>
              <a:ext uri="{FF2B5EF4-FFF2-40B4-BE49-F238E27FC236}">
                <a16:creationId xmlns:a16="http://schemas.microsoft.com/office/drawing/2014/main" id="{5352ED78-BC53-9B5C-A734-C418DB4DF387}"/>
              </a:ext>
            </a:extLst>
          </p:cNvPr>
          <p:cNvPicPr>
            <a:picLocks noChangeAspect="1"/>
          </p:cNvPicPr>
          <p:nvPr/>
        </p:nvPicPr>
        <p:blipFill>
          <a:blip r:embed="rId5"/>
          <a:stretch>
            <a:fillRect/>
          </a:stretch>
        </p:blipFill>
        <p:spPr>
          <a:xfrm>
            <a:off x="5820130" y="3121478"/>
            <a:ext cx="2027685" cy="3476032"/>
          </a:xfrm>
          <a:prstGeom prst="rect">
            <a:avLst/>
          </a:prstGeom>
        </p:spPr>
      </p:pic>
    </p:spTree>
    <p:extLst>
      <p:ext uri="{BB962C8B-B14F-4D97-AF65-F5344CB8AC3E}">
        <p14:creationId xmlns:p14="http://schemas.microsoft.com/office/powerpoint/2010/main" val="3795819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7772" y="13912"/>
            <a:ext cx="5452005" cy="1107996"/>
          </a:xfrm>
          <a:prstGeom prst="rect">
            <a:avLst/>
          </a:prstGeom>
        </p:spPr>
        <p:txBody>
          <a:bodyPr wrap="none">
            <a:spAutoFit/>
          </a:bodyPr>
          <a:lstStyle/>
          <a:p>
            <a:r>
              <a:rPr lang="en-GB" sz="6600" u="sng" dirty="0">
                <a:latin typeface="Sassoon Infant Std" panose="020B0503020103030203" pitchFamily="34" charset="0"/>
              </a:rPr>
              <a:t>Staffing Year 4</a:t>
            </a:r>
            <a:endParaRPr lang="en-GB" sz="4000" u="sng" dirty="0">
              <a:latin typeface="Sassoon Infant Std" panose="020B0503020103030203" pitchFamily="34" charset="0"/>
            </a:endParaRPr>
          </a:p>
        </p:txBody>
      </p:sp>
      <p:sp>
        <p:nvSpPr>
          <p:cNvPr id="5" name="Rectangle 4"/>
          <p:cNvSpPr/>
          <p:nvPr/>
        </p:nvSpPr>
        <p:spPr>
          <a:xfrm>
            <a:off x="351453" y="1520616"/>
            <a:ext cx="11719249" cy="1200329"/>
          </a:xfrm>
          <a:prstGeom prst="rect">
            <a:avLst/>
          </a:prstGeom>
        </p:spPr>
        <p:txBody>
          <a:bodyPr wrap="square">
            <a:spAutoFit/>
          </a:bodyPr>
          <a:lstStyle/>
          <a:p>
            <a:r>
              <a:rPr lang="en-GB" sz="3600" dirty="0">
                <a:latin typeface="Sassoon Infant Std" panose="020B0503020103030203" pitchFamily="34" charset="0"/>
              </a:rPr>
              <a:t>Teacher: Miss Constable</a:t>
            </a:r>
          </a:p>
          <a:p>
            <a:r>
              <a:rPr lang="en-GB" sz="3600" dirty="0">
                <a:latin typeface="Sassoon Infant Std" panose="020B0503020103030203" pitchFamily="34" charset="0"/>
              </a:rPr>
              <a:t>Teaching Assistant/1:1 support – Mrs James</a:t>
            </a:r>
          </a:p>
        </p:txBody>
      </p:sp>
      <p:pic>
        <p:nvPicPr>
          <p:cNvPr id="7" name="Picture 6">
            <a:extLst>
              <a:ext uri="{FF2B5EF4-FFF2-40B4-BE49-F238E27FC236}">
                <a16:creationId xmlns:a16="http://schemas.microsoft.com/office/drawing/2014/main" id="{557033FE-B637-099A-F682-0E55B3B26ECB}"/>
              </a:ext>
            </a:extLst>
          </p:cNvPr>
          <p:cNvPicPr>
            <a:picLocks noChangeAspect="1"/>
          </p:cNvPicPr>
          <p:nvPr/>
        </p:nvPicPr>
        <p:blipFill>
          <a:blip r:embed="rId3"/>
          <a:stretch>
            <a:fillRect/>
          </a:stretch>
        </p:blipFill>
        <p:spPr>
          <a:xfrm>
            <a:off x="2027912" y="2980055"/>
            <a:ext cx="2271945" cy="3704116"/>
          </a:xfrm>
          <a:prstGeom prst="rect">
            <a:avLst/>
          </a:prstGeom>
        </p:spPr>
      </p:pic>
      <p:pic>
        <p:nvPicPr>
          <p:cNvPr id="9" name="Picture 8">
            <a:extLst>
              <a:ext uri="{FF2B5EF4-FFF2-40B4-BE49-F238E27FC236}">
                <a16:creationId xmlns:a16="http://schemas.microsoft.com/office/drawing/2014/main" id="{042FCCC2-48CC-799A-2740-00678F054FCF}"/>
              </a:ext>
            </a:extLst>
          </p:cNvPr>
          <p:cNvPicPr>
            <a:picLocks noChangeAspect="1"/>
          </p:cNvPicPr>
          <p:nvPr/>
        </p:nvPicPr>
        <p:blipFill>
          <a:blip r:embed="rId4"/>
          <a:stretch>
            <a:fillRect/>
          </a:stretch>
        </p:blipFill>
        <p:spPr>
          <a:xfrm>
            <a:off x="4960027" y="3087359"/>
            <a:ext cx="2271945" cy="3562044"/>
          </a:xfrm>
          <a:prstGeom prst="rect">
            <a:avLst/>
          </a:prstGeom>
        </p:spPr>
      </p:pic>
    </p:spTree>
    <p:extLst>
      <p:ext uri="{BB962C8B-B14F-4D97-AF65-F5344CB8AC3E}">
        <p14:creationId xmlns:p14="http://schemas.microsoft.com/office/powerpoint/2010/main" val="3235910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7772"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5</a:t>
            </a:r>
            <a:endParaRPr lang="en-GB" sz="4000" u="sng" dirty="0">
              <a:latin typeface="Sassoon Infant Std" panose="020B0503020103030203" pitchFamily="34" charset="0"/>
            </a:endParaRPr>
          </a:p>
        </p:txBody>
      </p:sp>
      <p:sp>
        <p:nvSpPr>
          <p:cNvPr id="5" name="Rectangle 4"/>
          <p:cNvSpPr/>
          <p:nvPr/>
        </p:nvSpPr>
        <p:spPr>
          <a:xfrm>
            <a:off x="351454" y="1520616"/>
            <a:ext cx="9760110" cy="1200329"/>
          </a:xfrm>
          <a:prstGeom prst="rect">
            <a:avLst/>
          </a:prstGeom>
        </p:spPr>
        <p:txBody>
          <a:bodyPr wrap="square">
            <a:spAutoFit/>
          </a:bodyPr>
          <a:lstStyle/>
          <a:p>
            <a:r>
              <a:rPr lang="en-GB" sz="3600" dirty="0">
                <a:latin typeface="Sassoon Infant Std" panose="020B0503020103030203" pitchFamily="34" charset="0"/>
              </a:rPr>
              <a:t>Teacher: Mrs Mitchel and Mrs Demain</a:t>
            </a:r>
          </a:p>
          <a:p>
            <a:r>
              <a:rPr lang="en-GB" sz="3600" dirty="0">
                <a:latin typeface="Sassoon Infant Std" panose="020B0503020103030203" pitchFamily="34" charset="0"/>
              </a:rPr>
              <a:t>Teaching Assistant/1:1 support – Mrs Froude </a:t>
            </a:r>
          </a:p>
        </p:txBody>
      </p:sp>
      <p:pic>
        <p:nvPicPr>
          <p:cNvPr id="6" name="Picture 5">
            <a:extLst>
              <a:ext uri="{FF2B5EF4-FFF2-40B4-BE49-F238E27FC236}">
                <a16:creationId xmlns:a16="http://schemas.microsoft.com/office/drawing/2014/main" id="{9E90B7C2-C76B-A7D2-5DE4-7363EEE4D68B}"/>
              </a:ext>
            </a:extLst>
          </p:cNvPr>
          <p:cNvPicPr>
            <a:picLocks noChangeAspect="1"/>
          </p:cNvPicPr>
          <p:nvPr/>
        </p:nvPicPr>
        <p:blipFill>
          <a:blip r:embed="rId3"/>
          <a:stretch>
            <a:fillRect/>
          </a:stretch>
        </p:blipFill>
        <p:spPr>
          <a:xfrm>
            <a:off x="681189" y="3234868"/>
            <a:ext cx="4859639" cy="3292803"/>
          </a:xfrm>
          <a:prstGeom prst="rect">
            <a:avLst/>
          </a:prstGeom>
        </p:spPr>
      </p:pic>
      <p:pic>
        <p:nvPicPr>
          <p:cNvPr id="9" name="Picture 8">
            <a:extLst>
              <a:ext uri="{FF2B5EF4-FFF2-40B4-BE49-F238E27FC236}">
                <a16:creationId xmlns:a16="http://schemas.microsoft.com/office/drawing/2014/main" id="{8D573C5D-A342-35E6-E515-1995B335DC1F}"/>
              </a:ext>
            </a:extLst>
          </p:cNvPr>
          <p:cNvPicPr>
            <a:picLocks noChangeAspect="1"/>
          </p:cNvPicPr>
          <p:nvPr/>
        </p:nvPicPr>
        <p:blipFill>
          <a:blip r:embed="rId4"/>
          <a:stretch>
            <a:fillRect/>
          </a:stretch>
        </p:blipFill>
        <p:spPr>
          <a:xfrm>
            <a:off x="6211077" y="3234868"/>
            <a:ext cx="2231174" cy="3013670"/>
          </a:xfrm>
          <a:prstGeom prst="rect">
            <a:avLst/>
          </a:prstGeom>
        </p:spPr>
      </p:pic>
      <p:sp>
        <p:nvSpPr>
          <p:cNvPr id="10" name="Rectangle 9">
            <a:extLst>
              <a:ext uri="{FF2B5EF4-FFF2-40B4-BE49-F238E27FC236}">
                <a16:creationId xmlns:a16="http://schemas.microsoft.com/office/drawing/2014/main" id="{132BB162-B284-D021-C8BF-3E54E56902D7}"/>
              </a:ext>
            </a:extLst>
          </p:cNvPr>
          <p:cNvSpPr/>
          <p:nvPr/>
        </p:nvSpPr>
        <p:spPr>
          <a:xfrm>
            <a:off x="3774558" y="5826642"/>
            <a:ext cx="1446028" cy="34024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567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7772" y="13912"/>
            <a:ext cx="6868803" cy="1107996"/>
          </a:xfrm>
          <a:prstGeom prst="rect">
            <a:avLst/>
          </a:prstGeom>
        </p:spPr>
        <p:txBody>
          <a:bodyPr wrap="none">
            <a:spAutoFit/>
          </a:bodyPr>
          <a:lstStyle/>
          <a:p>
            <a:r>
              <a:rPr lang="en-GB" sz="6600" u="sng" dirty="0">
                <a:latin typeface="Sassoon Infant Std" panose="020B0503020103030203" pitchFamily="34" charset="0"/>
              </a:rPr>
              <a:t>Overview of Year 6</a:t>
            </a:r>
            <a:r>
              <a:rPr lang="en-GB" sz="4000" u="sng" dirty="0">
                <a:latin typeface="Sassoon Infant Std" panose="020B0503020103030203" pitchFamily="34" charset="0"/>
              </a:rPr>
              <a:t>.</a:t>
            </a:r>
          </a:p>
        </p:txBody>
      </p:sp>
      <p:sp>
        <p:nvSpPr>
          <p:cNvPr id="5" name="Rectangle 4"/>
          <p:cNvSpPr/>
          <p:nvPr/>
        </p:nvSpPr>
        <p:spPr>
          <a:xfrm>
            <a:off x="351453" y="1520616"/>
            <a:ext cx="11719249" cy="1200329"/>
          </a:xfrm>
          <a:prstGeom prst="rect">
            <a:avLst/>
          </a:prstGeom>
        </p:spPr>
        <p:txBody>
          <a:bodyPr wrap="square">
            <a:spAutoFit/>
          </a:bodyPr>
          <a:lstStyle/>
          <a:p>
            <a:r>
              <a:rPr lang="en-GB" sz="3600" dirty="0">
                <a:latin typeface="Sassoon Infant Std" panose="020B0503020103030203" pitchFamily="34" charset="0"/>
              </a:rPr>
              <a:t>Teacher: Miss McNally</a:t>
            </a:r>
          </a:p>
          <a:p>
            <a:r>
              <a:rPr lang="en-GB" sz="3600" dirty="0">
                <a:latin typeface="Sassoon Infant Std" panose="020B0503020103030203" pitchFamily="34" charset="0"/>
              </a:rPr>
              <a:t>Teaching Assistant: Mrs Sayer</a:t>
            </a:r>
          </a:p>
        </p:txBody>
      </p:sp>
      <p:pic>
        <p:nvPicPr>
          <p:cNvPr id="7" name="Picture 6">
            <a:extLst>
              <a:ext uri="{FF2B5EF4-FFF2-40B4-BE49-F238E27FC236}">
                <a16:creationId xmlns:a16="http://schemas.microsoft.com/office/drawing/2014/main" id="{180BAAD4-27E4-2B85-AB5A-885657B02864}"/>
              </a:ext>
            </a:extLst>
          </p:cNvPr>
          <p:cNvPicPr>
            <a:picLocks noChangeAspect="1"/>
          </p:cNvPicPr>
          <p:nvPr/>
        </p:nvPicPr>
        <p:blipFill>
          <a:blip r:embed="rId3"/>
          <a:stretch>
            <a:fillRect/>
          </a:stretch>
        </p:blipFill>
        <p:spPr>
          <a:xfrm>
            <a:off x="2190307" y="3119653"/>
            <a:ext cx="2501124" cy="3501573"/>
          </a:xfrm>
          <a:prstGeom prst="rect">
            <a:avLst/>
          </a:prstGeom>
        </p:spPr>
      </p:pic>
      <p:pic>
        <p:nvPicPr>
          <p:cNvPr id="9" name="Picture 8">
            <a:extLst>
              <a:ext uri="{FF2B5EF4-FFF2-40B4-BE49-F238E27FC236}">
                <a16:creationId xmlns:a16="http://schemas.microsoft.com/office/drawing/2014/main" id="{CDE6E360-43E8-5841-C1F9-18A205EB9467}"/>
              </a:ext>
            </a:extLst>
          </p:cNvPr>
          <p:cNvPicPr>
            <a:picLocks noChangeAspect="1"/>
          </p:cNvPicPr>
          <p:nvPr/>
        </p:nvPicPr>
        <p:blipFill>
          <a:blip r:embed="rId4"/>
          <a:stretch>
            <a:fillRect/>
          </a:stretch>
        </p:blipFill>
        <p:spPr>
          <a:xfrm>
            <a:off x="5642761" y="3119653"/>
            <a:ext cx="1931170" cy="3501573"/>
          </a:xfrm>
          <a:prstGeom prst="rect">
            <a:avLst/>
          </a:prstGeom>
        </p:spPr>
      </p:pic>
    </p:spTree>
    <p:extLst>
      <p:ext uri="{BB962C8B-B14F-4D97-AF65-F5344CB8AC3E}">
        <p14:creationId xmlns:p14="http://schemas.microsoft.com/office/powerpoint/2010/main" val="4104224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5615"/>
            <a:ext cx="5763116" cy="923330"/>
          </a:xfrm>
          <a:prstGeom prst="rect">
            <a:avLst/>
          </a:prstGeom>
        </p:spPr>
        <p:txBody>
          <a:bodyPr wrap="none">
            <a:spAutoFit/>
          </a:bodyPr>
          <a:lstStyle/>
          <a:p>
            <a:r>
              <a:rPr lang="en-GB" sz="5400" u="sng" dirty="0">
                <a:latin typeface="Sassoon Infant Std" panose="020B0503020103030203" pitchFamily="34" charset="0"/>
              </a:rPr>
              <a:t>Expectations of KS2</a:t>
            </a:r>
            <a:endParaRPr lang="en-GB" sz="3200" u="sng" dirty="0">
              <a:latin typeface="Sassoon Infant Std" panose="020B0503020103030203" pitchFamily="34" charset="0"/>
            </a:endParaRPr>
          </a:p>
        </p:txBody>
      </p:sp>
      <p:sp>
        <p:nvSpPr>
          <p:cNvPr id="5" name="Rectangle 4"/>
          <p:cNvSpPr/>
          <p:nvPr/>
        </p:nvSpPr>
        <p:spPr>
          <a:xfrm>
            <a:off x="0" y="1053143"/>
            <a:ext cx="10866474" cy="1200329"/>
          </a:xfrm>
          <a:prstGeom prst="rect">
            <a:avLst/>
          </a:prstGeom>
        </p:spPr>
        <p:txBody>
          <a:bodyPr wrap="square">
            <a:spAutoFit/>
          </a:bodyPr>
          <a:lstStyle/>
          <a:p>
            <a:pPr marL="571500" indent="-571500">
              <a:buFont typeface="Arial" panose="020B0604020202020204" pitchFamily="34" charset="0"/>
              <a:buChar char="•"/>
            </a:pPr>
            <a:endParaRPr lang="en-GB" sz="3600" dirty="0">
              <a:latin typeface="Sassoon Infant Std" panose="020B0503020103030203" pitchFamily="34" charset="0"/>
            </a:endParaRPr>
          </a:p>
          <a:p>
            <a:pPr marL="571500" indent="-571500">
              <a:buFont typeface="Arial" panose="020B0604020202020204" pitchFamily="34" charset="0"/>
              <a:buChar char="•"/>
            </a:pPr>
            <a:endParaRPr lang="en-GB" sz="3600" dirty="0">
              <a:latin typeface="Sassoon Infant Std" panose="020B0503020103030203" pitchFamily="34" charset="0"/>
            </a:endParaRPr>
          </a:p>
        </p:txBody>
      </p:sp>
      <p:sp>
        <p:nvSpPr>
          <p:cNvPr id="2" name="TextBox 1">
            <a:extLst>
              <a:ext uri="{FF2B5EF4-FFF2-40B4-BE49-F238E27FC236}">
                <a16:creationId xmlns:a16="http://schemas.microsoft.com/office/drawing/2014/main" id="{6DB6453A-AB4F-69E1-FBC5-83D03DABD8B9}"/>
              </a:ext>
            </a:extLst>
          </p:cNvPr>
          <p:cNvSpPr txBox="1"/>
          <p:nvPr/>
        </p:nvSpPr>
        <p:spPr>
          <a:xfrm>
            <a:off x="3934046" y="4630588"/>
            <a:ext cx="6333461" cy="2078133"/>
          </a:xfrm>
          <a:prstGeom prst="rect">
            <a:avLst/>
          </a:prstGeom>
          <a:noFill/>
        </p:spPr>
        <p:txBody>
          <a:bodyPr wrap="square" rtlCol="0">
            <a:spAutoFit/>
          </a:bodyPr>
          <a:lstStyle/>
          <a:p>
            <a:pPr marL="285750" indent="-228600" defTabSz="914400">
              <a:lnSpc>
                <a:spcPct val="90000"/>
              </a:lnSpc>
              <a:spcAft>
                <a:spcPts val="600"/>
              </a:spcAft>
              <a:buFont typeface="Arial" panose="020B0604020202020204" pitchFamily="34" charset="0"/>
              <a:buChar char="•"/>
            </a:pPr>
            <a:r>
              <a:rPr lang="en-US" sz="2800" dirty="0">
                <a:latin typeface="Sassoon Infant Std" panose="020B0503020103030203" pitchFamily="34" charset="0"/>
              </a:rPr>
              <a:t>Weekly Spelling quiz on a Monday/Friday </a:t>
            </a:r>
          </a:p>
          <a:p>
            <a:pPr marL="285750" indent="-228600" defTabSz="914400">
              <a:lnSpc>
                <a:spcPct val="90000"/>
              </a:lnSpc>
              <a:spcAft>
                <a:spcPts val="600"/>
              </a:spcAft>
              <a:buFont typeface="Arial" panose="020B0604020202020204" pitchFamily="34" charset="0"/>
              <a:buChar char="•"/>
            </a:pPr>
            <a:r>
              <a:rPr lang="en-US" sz="2800" dirty="0">
                <a:latin typeface="Sassoon Infant Std" panose="020B0503020103030203" pitchFamily="34" charset="0"/>
              </a:rPr>
              <a:t>PE kits should be worn on PE days</a:t>
            </a:r>
          </a:p>
          <a:p>
            <a:pPr marL="57150" defTabSz="914400">
              <a:lnSpc>
                <a:spcPct val="90000"/>
              </a:lnSpc>
              <a:spcAft>
                <a:spcPts val="600"/>
              </a:spcAft>
            </a:pPr>
            <a:r>
              <a:rPr lang="en-US" sz="1600" dirty="0">
                <a:latin typeface="Sassoon Infant Std" panose="020B0503020103030203" pitchFamily="34" charset="0"/>
              </a:rPr>
              <a:t>https://primarysite-prod-sorted.s3.amazonaws.com/gems-wantage-primary-academy/UploadedDocument/36da8590-9139-4c5c-bb8c-48a790610a52/wpa-behaviour-policy-2025-26.pdf</a:t>
            </a:r>
          </a:p>
        </p:txBody>
      </p:sp>
      <p:pic>
        <p:nvPicPr>
          <p:cNvPr id="6" name="Picture 5">
            <a:extLst>
              <a:ext uri="{FF2B5EF4-FFF2-40B4-BE49-F238E27FC236}">
                <a16:creationId xmlns:a16="http://schemas.microsoft.com/office/drawing/2014/main" id="{D324E5C3-80D6-B7BE-0E31-2918459CAA98}"/>
              </a:ext>
            </a:extLst>
          </p:cNvPr>
          <p:cNvPicPr>
            <a:picLocks noChangeAspect="1"/>
          </p:cNvPicPr>
          <p:nvPr/>
        </p:nvPicPr>
        <p:blipFill>
          <a:blip r:embed="rId3"/>
          <a:stretch>
            <a:fillRect/>
          </a:stretch>
        </p:blipFill>
        <p:spPr>
          <a:xfrm>
            <a:off x="0" y="1022448"/>
            <a:ext cx="2190307" cy="1789989"/>
          </a:xfrm>
          <a:prstGeom prst="rect">
            <a:avLst/>
          </a:prstGeom>
        </p:spPr>
      </p:pic>
      <p:pic>
        <p:nvPicPr>
          <p:cNvPr id="8" name="Picture 7">
            <a:extLst>
              <a:ext uri="{FF2B5EF4-FFF2-40B4-BE49-F238E27FC236}">
                <a16:creationId xmlns:a16="http://schemas.microsoft.com/office/drawing/2014/main" id="{D8C45FDB-BC13-D1AB-EB3E-CA2EAB5644B2}"/>
              </a:ext>
            </a:extLst>
          </p:cNvPr>
          <p:cNvPicPr>
            <a:picLocks noChangeAspect="1"/>
          </p:cNvPicPr>
          <p:nvPr/>
        </p:nvPicPr>
        <p:blipFill>
          <a:blip r:embed="rId4"/>
          <a:stretch>
            <a:fillRect/>
          </a:stretch>
        </p:blipFill>
        <p:spPr>
          <a:xfrm>
            <a:off x="2296441" y="984854"/>
            <a:ext cx="2395280" cy="1724110"/>
          </a:xfrm>
          <a:prstGeom prst="rect">
            <a:avLst/>
          </a:prstGeom>
        </p:spPr>
      </p:pic>
      <p:pic>
        <p:nvPicPr>
          <p:cNvPr id="10" name="Picture 9">
            <a:extLst>
              <a:ext uri="{FF2B5EF4-FFF2-40B4-BE49-F238E27FC236}">
                <a16:creationId xmlns:a16="http://schemas.microsoft.com/office/drawing/2014/main" id="{36321AC7-D724-42A4-C901-D74CAD89FAC1}"/>
              </a:ext>
            </a:extLst>
          </p:cNvPr>
          <p:cNvPicPr>
            <a:picLocks noChangeAspect="1"/>
          </p:cNvPicPr>
          <p:nvPr/>
        </p:nvPicPr>
        <p:blipFill>
          <a:blip r:embed="rId5"/>
          <a:stretch>
            <a:fillRect/>
          </a:stretch>
        </p:blipFill>
        <p:spPr>
          <a:xfrm>
            <a:off x="4708522" y="986229"/>
            <a:ext cx="2412084" cy="1789989"/>
          </a:xfrm>
          <a:prstGeom prst="rect">
            <a:avLst/>
          </a:prstGeom>
        </p:spPr>
      </p:pic>
      <p:pic>
        <p:nvPicPr>
          <p:cNvPr id="12" name="Picture 11">
            <a:extLst>
              <a:ext uri="{FF2B5EF4-FFF2-40B4-BE49-F238E27FC236}">
                <a16:creationId xmlns:a16="http://schemas.microsoft.com/office/drawing/2014/main" id="{BF298A57-A19F-E9A0-15A5-C5162D88DC9A}"/>
              </a:ext>
            </a:extLst>
          </p:cNvPr>
          <p:cNvPicPr>
            <a:picLocks noChangeAspect="1"/>
          </p:cNvPicPr>
          <p:nvPr/>
        </p:nvPicPr>
        <p:blipFill>
          <a:blip r:embed="rId6"/>
          <a:stretch>
            <a:fillRect/>
          </a:stretch>
        </p:blipFill>
        <p:spPr>
          <a:xfrm>
            <a:off x="7280330" y="898531"/>
            <a:ext cx="2611685" cy="1913906"/>
          </a:xfrm>
          <a:prstGeom prst="rect">
            <a:avLst/>
          </a:prstGeom>
        </p:spPr>
      </p:pic>
      <p:pic>
        <p:nvPicPr>
          <p:cNvPr id="3076" name="Picture 4" descr="Class Charter 2019-20 - Thameside Primary School">
            <a:extLst>
              <a:ext uri="{FF2B5EF4-FFF2-40B4-BE49-F238E27FC236}">
                <a16:creationId xmlns:a16="http://schemas.microsoft.com/office/drawing/2014/main" id="{195965DE-40DF-36A1-97CB-5BB4AC85548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25" y="2920569"/>
            <a:ext cx="3944871" cy="394487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Classmates 210 x 148mm (A5) Reading record 32 Page, Yellow - Pack of 100">
            <a:extLst>
              <a:ext uri="{FF2B5EF4-FFF2-40B4-BE49-F238E27FC236}">
                <a16:creationId xmlns:a16="http://schemas.microsoft.com/office/drawing/2014/main" id="{1EC4537C-EDB9-93A6-ACAB-6C37D0C2E4BC}"/>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26073" t="10077" r="8527" b="11162"/>
          <a:stretch/>
        </p:blipFill>
        <p:spPr bwMode="auto">
          <a:xfrm>
            <a:off x="8119730" y="2971478"/>
            <a:ext cx="1998921" cy="2407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0957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412" y="200691"/>
            <a:ext cx="4321629" cy="1028215"/>
          </a:xfrm>
        </p:spPr>
        <p:txBody>
          <a:bodyPr>
            <a:normAutofit/>
          </a:bodyPr>
          <a:lstStyle/>
          <a:p>
            <a:r>
              <a:rPr lang="en-GB" u="sng" dirty="0">
                <a:latin typeface="Sassoon Infant Std" panose="020B0503020103030203" pitchFamily="34" charset="0"/>
              </a:rPr>
              <a:t>A day in KS2</a:t>
            </a:r>
          </a:p>
        </p:txBody>
      </p:sp>
      <p:sp>
        <p:nvSpPr>
          <p:cNvPr id="5" name="TextBox 4">
            <a:extLst>
              <a:ext uri="{FF2B5EF4-FFF2-40B4-BE49-F238E27FC236}">
                <a16:creationId xmlns:a16="http://schemas.microsoft.com/office/drawing/2014/main" id="{8B9DA57B-ECC4-BC4D-7438-E319BE4A1E45}"/>
              </a:ext>
            </a:extLst>
          </p:cNvPr>
          <p:cNvSpPr txBox="1"/>
          <p:nvPr/>
        </p:nvSpPr>
        <p:spPr>
          <a:xfrm>
            <a:off x="110412" y="900079"/>
            <a:ext cx="2931368" cy="5324535"/>
          </a:xfrm>
          <a:prstGeom prst="rect">
            <a:avLst/>
          </a:prstGeom>
          <a:noFill/>
        </p:spPr>
        <p:txBody>
          <a:bodyPr wrap="square" rtlCol="0">
            <a:spAutoFit/>
          </a:bodyPr>
          <a:lstStyle/>
          <a:p>
            <a:r>
              <a:rPr lang="en-US" sz="2000" dirty="0">
                <a:latin typeface="Sassoon Infant Std" panose="020B0503020103030203" pitchFamily="34" charset="0"/>
              </a:rPr>
              <a:t>Routines of the day:</a:t>
            </a:r>
          </a:p>
          <a:p>
            <a:endParaRPr lang="en-US" sz="2000" dirty="0">
              <a:latin typeface="Sassoon Infant Std" panose="020B0503020103030203" pitchFamily="34" charset="0"/>
            </a:endParaRPr>
          </a:p>
          <a:p>
            <a:pPr marL="285750" indent="-285750">
              <a:buFont typeface="Arial" panose="020B0604020202020204" pitchFamily="34" charset="0"/>
              <a:buChar char="•"/>
            </a:pPr>
            <a:r>
              <a:rPr lang="en-US" sz="2000" dirty="0">
                <a:latin typeface="Sassoon Infant Std" panose="020B0503020103030203" pitchFamily="34" charset="0"/>
              </a:rPr>
              <a:t>EMT to start the day</a:t>
            </a:r>
          </a:p>
          <a:p>
            <a:pPr marL="285750" indent="-285750">
              <a:buFont typeface="Arial" panose="020B0604020202020204" pitchFamily="34" charset="0"/>
              <a:buChar char="•"/>
            </a:pPr>
            <a:r>
              <a:rPr lang="en-US" sz="2000" dirty="0">
                <a:latin typeface="Sassoon Infant Std" panose="020B0503020103030203" pitchFamily="34" charset="0"/>
              </a:rPr>
              <a:t>Spellings</a:t>
            </a:r>
          </a:p>
          <a:p>
            <a:pPr marL="285750" indent="-285750">
              <a:buFont typeface="Arial" panose="020B0604020202020204" pitchFamily="34" charset="0"/>
              <a:buChar char="•"/>
            </a:pPr>
            <a:r>
              <a:rPr lang="en-US" sz="2000" dirty="0">
                <a:latin typeface="Sassoon Infant Std" panose="020B0503020103030203" pitchFamily="34" charset="0"/>
              </a:rPr>
              <a:t>English</a:t>
            </a:r>
          </a:p>
          <a:p>
            <a:pPr marL="285750" indent="-285750">
              <a:buFont typeface="Arial" panose="020B0604020202020204" pitchFamily="34" charset="0"/>
              <a:buChar char="•"/>
            </a:pPr>
            <a:r>
              <a:rPr lang="en-US" sz="2000" dirty="0">
                <a:latin typeface="Sassoon Infant Std" panose="020B0503020103030203" pitchFamily="34" charset="0"/>
              </a:rPr>
              <a:t>Assembly</a:t>
            </a:r>
          </a:p>
          <a:p>
            <a:pPr marL="285750" indent="-285750">
              <a:buFont typeface="Arial" panose="020B0604020202020204" pitchFamily="34" charset="0"/>
              <a:buChar char="•"/>
            </a:pPr>
            <a:r>
              <a:rPr lang="en-US" sz="2000" dirty="0">
                <a:latin typeface="Sassoon Infant Std" panose="020B0503020103030203" pitchFamily="34" charset="0"/>
              </a:rPr>
              <a:t>Breaktime</a:t>
            </a:r>
          </a:p>
          <a:p>
            <a:pPr marL="285750" indent="-285750">
              <a:buFont typeface="Arial" panose="020B0604020202020204" pitchFamily="34" charset="0"/>
              <a:buChar char="•"/>
            </a:pPr>
            <a:r>
              <a:rPr lang="en-US" sz="2000" dirty="0" err="1">
                <a:latin typeface="Sassoon Infant Std" panose="020B0503020103030203" pitchFamily="34" charset="0"/>
              </a:rPr>
              <a:t>Maths</a:t>
            </a:r>
            <a:endParaRPr lang="en-US" sz="2000" dirty="0">
              <a:latin typeface="Sassoon Infant Std" panose="020B0503020103030203" pitchFamily="34" charset="0"/>
            </a:endParaRPr>
          </a:p>
          <a:p>
            <a:pPr marL="285750" indent="-285750">
              <a:buFont typeface="Arial" panose="020B0604020202020204" pitchFamily="34" charset="0"/>
              <a:buChar char="•"/>
            </a:pPr>
            <a:r>
              <a:rPr lang="en-US" sz="2000" dirty="0">
                <a:latin typeface="Sassoon Infant Std" panose="020B0503020103030203" pitchFamily="34" charset="0"/>
              </a:rPr>
              <a:t>Lunchtime</a:t>
            </a:r>
          </a:p>
          <a:p>
            <a:pPr marL="285750" indent="-285750">
              <a:buFont typeface="Arial" panose="020B0604020202020204" pitchFamily="34" charset="0"/>
              <a:buChar char="•"/>
            </a:pPr>
            <a:r>
              <a:rPr lang="en-US" sz="2000" dirty="0">
                <a:latin typeface="Sassoon Infant Std" panose="020B0503020103030203" pitchFamily="34" charset="0"/>
              </a:rPr>
              <a:t>Guided Reading</a:t>
            </a:r>
          </a:p>
          <a:p>
            <a:pPr marL="285750" indent="-285750">
              <a:buFont typeface="Arial" panose="020B0604020202020204" pitchFamily="34" charset="0"/>
              <a:buChar char="•"/>
            </a:pPr>
            <a:r>
              <a:rPr lang="en-US" sz="2000" dirty="0">
                <a:latin typeface="Sassoon Infant Std" panose="020B0503020103030203" pitchFamily="34" charset="0"/>
              </a:rPr>
              <a:t>Topic</a:t>
            </a:r>
            <a:endParaRPr lang="en-US" sz="2000" u="sng" dirty="0">
              <a:latin typeface="Sassoon Infant Std" panose="020B0503020103030203" pitchFamily="34" charset="0"/>
            </a:endParaRPr>
          </a:p>
          <a:p>
            <a:r>
              <a:rPr lang="en-US" sz="2000" u="sng" dirty="0">
                <a:solidFill>
                  <a:srgbClr val="FF0000"/>
                </a:solidFill>
                <a:latin typeface="Sassoon Infant Std" panose="020B0503020103030203" pitchFamily="34" charset="0"/>
              </a:rPr>
              <a:t>Key information:</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Books will be changed weekly – usually on a Monday or Tuesday.</a:t>
            </a:r>
          </a:p>
          <a:p>
            <a:pPr marL="285750" indent="-285750">
              <a:buFont typeface="Arial" panose="020B0604020202020204" pitchFamily="34" charset="0"/>
              <a:buChar char="•"/>
            </a:pPr>
            <a:r>
              <a:rPr lang="en-US" sz="2000" dirty="0">
                <a:solidFill>
                  <a:srgbClr val="FF0000"/>
                </a:solidFill>
                <a:latin typeface="Sassoon Infant Std" panose="020B0503020103030203" pitchFamily="34" charset="0"/>
              </a:rPr>
              <a:t>Homework will go out on a Monday.</a:t>
            </a:r>
            <a:endParaRPr lang="en-US" dirty="0">
              <a:solidFill>
                <a:srgbClr val="FF0000"/>
              </a:solidFill>
              <a:latin typeface="Sassoon Infant Std" panose="020B0503020103030203" pitchFamily="34" charset="0"/>
            </a:endParaRPr>
          </a:p>
        </p:txBody>
      </p:sp>
      <p:pic>
        <p:nvPicPr>
          <p:cNvPr id="4" name="Picture 3">
            <a:extLst>
              <a:ext uri="{FF2B5EF4-FFF2-40B4-BE49-F238E27FC236}">
                <a16:creationId xmlns:a16="http://schemas.microsoft.com/office/drawing/2014/main" id="{69388457-0176-FAB4-C2DD-ADDB93699949}"/>
              </a:ext>
            </a:extLst>
          </p:cNvPr>
          <p:cNvPicPr>
            <a:picLocks noChangeAspect="1"/>
          </p:cNvPicPr>
          <p:nvPr/>
        </p:nvPicPr>
        <p:blipFill>
          <a:blip r:embed="rId3"/>
          <a:stretch>
            <a:fillRect/>
          </a:stretch>
        </p:blipFill>
        <p:spPr>
          <a:xfrm>
            <a:off x="3041781" y="0"/>
            <a:ext cx="8728462" cy="5798809"/>
          </a:xfrm>
          <a:prstGeom prst="rect">
            <a:avLst/>
          </a:prstGeom>
        </p:spPr>
      </p:pic>
    </p:spTree>
    <p:extLst>
      <p:ext uri="{BB962C8B-B14F-4D97-AF65-F5344CB8AC3E}">
        <p14:creationId xmlns:p14="http://schemas.microsoft.com/office/powerpoint/2010/main" val="4094733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1" y="-78261"/>
            <a:ext cx="12331876" cy="905685"/>
          </a:xfrm>
        </p:spPr>
        <p:txBody>
          <a:bodyPr>
            <a:noAutofit/>
          </a:bodyPr>
          <a:lstStyle/>
          <a:p>
            <a:r>
              <a:rPr lang="en-GB" sz="2800" u="sng" dirty="0">
                <a:latin typeface="Sassoon Infant Std" panose="020B0503020103030203" pitchFamily="34" charset="0"/>
              </a:rPr>
              <a:t>Topics covered in Year 6 – Please visit our website to view all year groups</a:t>
            </a:r>
          </a:p>
        </p:txBody>
      </p:sp>
      <p:graphicFrame>
        <p:nvGraphicFramePr>
          <p:cNvPr id="6" name="Table 6">
            <a:extLst>
              <a:ext uri="{FF2B5EF4-FFF2-40B4-BE49-F238E27FC236}">
                <a16:creationId xmlns:a16="http://schemas.microsoft.com/office/drawing/2014/main" id="{155728EE-4B9E-6572-50E9-86144536193B}"/>
              </a:ext>
            </a:extLst>
          </p:cNvPr>
          <p:cNvGraphicFramePr>
            <a:graphicFrameLocks noGrp="1"/>
          </p:cNvGraphicFramePr>
          <p:nvPr>
            <p:extLst>
              <p:ext uri="{D42A27DB-BD31-4B8C-83A1-F6EECF244321}">
                <p14:modId xmlns:p14="http://schemas.microsoft.com/office/powerpoint/2010/main" val="1015529895"/>
              </p:ext>
            </p:extLst>
          </p:nvPr>
        </p:nvGraphicFramePr>
        <p:xfrm>
          <a:off x="191386" y="521510"/>
          <a:ext cx="10077061" cy="6291422"/>
        </p:xfrm>
        <a:graphic>
          <a:graphicData uri="http://schemas.openxmlformats.org/drawingml/2006/table">
            <a:tbl>
              <a:tblPr firstRow="1" bandRow="1">
                <a:tableStyleId>{5C22544A-7EE6-4342-B048-85BDC9FD1C3A}</a:tableStyleId>
              </a:tblPr>
              <a:tblGrid>
                <a:gridCol w="3327991">
                  <a:extLst>
                    <a:ext uri="{9D8B030D-6E8A-4147-A177-3AD203B41FA5}">
                      <a16:colId xmlns:a16="http://schemas.microsoft.com/office/drawing/2014/main" val="2438179602"/>
                    </a:ext>
                  </a:extLst>
                </a:gridCol>
                <a:gridCol w="3240760">
                  <a:extLst>
                    <a:ext uri="{9D8B030D-6E8A-4147-A177-3AD203B41FA5}">
                      <a16:colId xmlns:a16="http://schemas.microsoft.com/office/drawing/2014/main" val="4044424098"/>
                    </a:ext>
                  </a:extLst>
                </a:gridCol>
                <a:gridCol w="3508310">
                  <a:extLst>
                    <a:ext uri="{9D8B030D-6E8A-4147-A177-3AD203B41FA5}">
                      <a16:colId xmlns:a16="http://schemas.microsoft.com/office/drawing/2014/main" val="3005646016"/>
                    </a:ext>
                  </a:extLst>
                </a:gridCol>
              </a:tblGrid>
              <a:tr h="0">
                <a:tc>
                  <a:txBody>
                    <a:bodyPr/>
                    <a:lstStyle/>
                    <a:p>
                      <a:pPr algn="ctr"/>
                      <a:r>
                        <a:rPr lang="en-US" u="sng" dirty="0">
                          <a:solidFill>
                            <a:schemeClr val="tx1"/>
                          </a:solidFill>
                          <a:latin typeface="Sassoon Infant Std" panose="020B0503020103030203" pitchFamily="34" charset="0"/>
                        </a:rPr>
                        <a:t>Autumn Term 1 and 2</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Spring Term 3 and 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u="sng" dirty="0">
                          <a:solidFill>
                            <a:schemeClr val="tx1"/>
                          </a:solidFill>
                          <a:latin typeface="Sassoon Infant Std" panose="020B0503020103030203" pitchFamily="34" charset="0"/>
                        </a:rPr>
                        <a:t>Summer Term 5 and 6</a:t>
                      </a:r>
                      <a:endParaRPr lang="en-GB" u="sng" dirty="0">
                        <a:solidFill>
                          <a:schemeClr val="tx1"/>
                        </a:solidFill>
                        <a:latin typeface="Sassoon Infant Std" panose="020B050302010303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97948"/>
                  </a:ext>
                </a:extLst>
              </a:tr>
              <a:tr h="2847182">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38012275"/>
                  </a:ext>
                </a:extLst>
              </a:tr>
              <a:tr h="2128069">
                <a:tc>
                  <a:txBody>
                    <a:bodyPr/>
                    <a:lstStyle/>
                    <a:p>
                      <a:r>
                        <a:rPr lang="en-GB" sz="1600" b="1" kern="1200" dirty="0">
                          <a:solidFill>
                            <a:schemeClr val="dk1"/>
                          </a:solidFill>
                          <a:effectLst/>
                          <a:latin typeface="Sassoon Infant Std" panose="020B0503020103030203" pitchFamily="34" charset="0"/>
                          <a:ea typeface="+mn-ea"/>
                          <a:cs typeface="+mn-cs"/>
                        </a:rPr>
                        <a:t>Britain at War</a:t>
                      </a:r>
                    </a:p>
                    <a:p>
                      <a:endParaRPr lang="en-GB" sz="1600" kern="1200" dirty="0">
                        <a:solidFill>
                          <a:schemeClr val="dk1"/>
                        </a:solidFill>
                        <a:effectLst/>
                        <a:latin typeface="Sassoon Infant Std" panose="020B0503020103030203" pitchFamily="34" charset="0"/>
                        <a:ea typeface="+mn-ea"/>
                        <a:cs typeface="+mn-cs"/>
                      </a:endParaRPr>
                    </a:p>
                    <a:p>
                      <a:r>
                        <a:rPr lang="en-US" sz="1600" b="1" kern="1200" dirty="0">
                          <a:solidFill>
                            <a:schemeClr val="dk1"/>
                          </a:solidFill>
                          <a:effectLst/>
                          <a:latin typeface="Sassoon Infant Std" panose="020B0503020103030203" pitchFamily="34" charset="0"/>
                          <a:ea typeface="+mn-ea"/>
                          <a:cs typeface="+mn-cs"/>
                        </a:rPr>
                        <a:t>Focus: History</a:t>
                      </a:r>
                    </a:p>
                    <a:p>
                      <a:endParaRPr lang="en-GB" sz="1600" b="1" kern="1200" dirty="0">
                        <a:solidFill>
                          <a:schemeClr val="dk1"/>
                        </a:solidFill>
                        <a:effectLst/>
                        <a:latin typeface="Sassoon Infant Std" panose="020B0503020103030203" pitchFamily="34" charset="0"/>
                        <a:ea typeface="+mn-ea"/>
                        <a:cs typeface="+mn-cs"/>
                      </a:endParaRPr>
                    </a:p>
                    <a:p>
                      <a:pPr marL="0" lvl="0" indent="0">
                        <a:buFont typeface="Arial" panose="020B0604020202020204" pitchFamily="34" charset="0"/>
                        <a:buNone/>
                      </a:pPr>
                      <a:r>
                        <a:rPr lang="en-GB" sz="1600" b="0" i="0" kern="1200" dirty="0">
                          <a:solidFill>
                            <a:schemeClr val="dk1"/>
                          </a:solidFill>
                          <a:effectLst/>
                          <a:latin typeface="Sassoon Infant Std" panose="020B0503020103030203" pitchFamily="34" charset="0"/>
                          <a:ea typeface="+mn-ea"/>
                          <a:cs typeface="+mn-cs"/>
                        </a:rPr>
                        <a:t>This project teaches children about the causes, events and consequences of the First and Second World Wars, the influence of new inventions on warfare, how life in Great Britain was affected and the legacy of the wars in the post-war period.</a:t>
                      </a:r>
                      <a:endParaRPr lang="en-GB" sz="1400" kern="1200" dirty="0">
                        <a:solidFill>
                          <a:schemeClr val="dk1"/>
                        </a:solidFill>
                        <a:effectLst/>
                        <a:latin typeface="Sassoon Infant Std" panose="020B0503020103030203" pitchFamily="34"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400" b="1" kern="1200" dirty="0">
                          <a:solidFill>
                            <a:schemeClr val="dk1"/>
                          </a:solidFill>
                          <a:effectLst/>
                          <a:latin typeface="Sassoon Infant Std" panose="020B0503020103030203" pitchFamily="34" charset="0"/>
                          <a:ea typeface="+mn-ea"/>
                          <a:cs typeface="+mn-cs"/>
                        </a:rPr>
                        <a:t>Frozen Kingdoms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Focus: Geography</a:t>
                      </a:r>
                    </a:p>
                    <a:p>
                      <a:endParaRPr lang="en-GB" sz="1400" kern="1200" dirty="0">
                        <a:solidFill>
                          <a:schemeClr val="dk1"/>
                        </a:solidFill>
                        <a:effectLst/>
                        <a:latin typeface="Sassoon Infant Std" panose="020B0503020103030203" pitchFamily="34" charset="0"/>
                        <a:ea typeface="+mn-ea"/>
                        <a:cs typeface="+mn-cs"/>
                      </a:endParaRPr>
                    </a:p>
                    <a:p>
                      <a:pPr marL="0" lvl="0" indent="0">
                        <a:buFont typeface="Arial" panose="020B0604020202020204" pitchFamily="34" charset="0"/>
                        <a:buNone/>
                      </a:pPr>
                      <a:r>
                        <a:rPr lang="en-GB" sz="1600" b="0" i="0" kern="1200" dirty="0">
                          <a:solidFill>
                            <a:schemeClr val="dk1"/>
                          </a:solidFill>
                          <a:effectLst/>
                          <a:latin typeface="Sassoon Infant Std" panose="020B0503020103030203" pitchFamily="34" charset="0"/>
                          <a:ea typeface="+mn-ea"/>
                          <a:cs typeface="+mn-cs"/>
                        </a:rPr>
                        <a:t>This project teaches children about the characteristics and features of polar regions, including the North and South Poles, and includes a detailed exploration of the environmental factors that shape and influence them.</a:t>
                      </a:r>
                      <a:endParaRPr lang="en-GB" sz="1200" dirty="0">
                        <a:effectLst/>
                        <a:latin typeface="Sassoon Infant Std" panose="020B0503020103030203" pitchFamily="34" charset="0"/>
                        <a:ea typeface="Noto Sans Symbols"/>
                        <a:cs typeface="Noto Sans Symbol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1" kern="1200" dirty="0">
                          <a:solidFill>
                            <a:schemeClr val="dk1"/>
                          </a:solidFill>
                          <a:effectLst/>
                          <a:latin typeface="Sassoon Infant Std" panose="020B0503020103030203" pitchFamily="34" charset="0"/>
                          <a:ea typeface="+mn-ea"/>
                          <a:cs typeface="+mn-cs"/>
                        </a:rPr>
                        <a:t>Maafa</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 </a:t>
                      </a:r>
                      <a:endParaRPr lang="en-GB" sz="1400" kern="1200" dirty="0">
                        <a:solidFill>
                          <a:schemeClr val="dk1"/>
                        </a:solidFill>
                        <a:effectLst/>
                        <a:latin typeface="Sassoon Infant Std" panose="020B0503020103030203" pitchFamily="34" charset="0"/>
                        <a:ea typeface="+mn-ea"/>
                        <a:cs typeface="+mn-cs"/>
                      </a:endParaRPr>
                    </a:p>
                    <a:p>
                      <a:r>
                        <a:rPr lang="en-US" sz="1400" b="1" kern="1200" dirty="0">
                          <a:solidFill>
                            <a:schemeClr val="dk1"/>
                          </a:solidFill>
                          <a:effectLst/>
                          <a:latin typeface="Sassoon Infant Std" panose="020B0503020103030203" pitchFamily="34" charset="0"/>
                          <a:ea typeface="+mn-ea"/>
                          <a:cs typeface="+mn-cs"/>
                        </a:rPr>
                        <a:t>Focus: History</a:t>
                      </a:r>
                    </a:p>
                    <a:p>
                      <a:r>
                        <a:rPr lang="en-GB" sz="1600" b="0" i="0" kern="1200" dirty="0">
                          <a:solidFill>
                            <a:schemeClr val="dk1"/>
                          </a:solidFill>
                          <a:effectLst/>
                          <a:latin typeface="Sassoon Infant Std" panose="020B0503020103030203" pitchFamily="34" charset="0"/>
                          <a:ea typeface="+mn-ea"/>
                          <a:cs typeface="+mn-cs"/>
                        </a:rPr>
                        <a:t>This project teaches children about Africa past and present, with a particular focus on Benin. It traces the development of the slave trade and explores Britain’s role in the transatlantic slave trade, the causes and consequences of the European colonisation of Africa and the worldwide communities that make up the African diaspora.</a:t>
                      </a:r>
                      <a:endParaRPr lang="en-GB" sz="1200" kern="1200" dirty="0">
                        <a:solidFill>
                          <a:schemeClr val="dk1"/>
                        </a:solidFill>
                        <a:effectLst/>
                        <a:latin typeface="Sassoon Infant Std" panose="020B0503020103030203" pitchFamily="34" charset="0"/>
                        <a:ea typeface="+mn-ea"/>
                        <a:cs typeface="+mn-cs"/>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43220043"/>
                  </a:ext>
                </a:extLst>
              </a:tr>
            </a:tbl>
          </a:graphicData>
        </a:graphic>
      </p:graphicFrame>
      <p:pic>
        <p:nvPicPr>
          <p:cNvPr id="4" name="Picture 3">
            <a:extLst>
              <a:ext uri="{FF2B5EF4-FFF2-40B4-BE49-F238E27FC236}">
                <a16:creationId xmlns:a16="http://schemas.microsoft.com/office/drawing/2014/main" id="{F541F2A9-0A81-B048-6013-0710D9E9373A}"/>
              </a:ext>
            </a:extLst>
          </p:cNvPr>
          <p:cNvPicPr>
            <a:picLocks noChangeAspect="1"/>
          </p:cNvPicPr>
          <p:nvPr/>
        </p:nvPicPr>
        <p:blipFill>
          <a:blip r:embed="rId3"/>
          <a:stretch>
            <a:fillRect/>
          </a:stretch>
        </p:blipFill>
        <p:spPr>
          <a:xfrm>
            <a:off x="191386" y="1597315"/>
            <a:ext cx="2951264" cy="2138792"/>
          </a:xfrm>
          <a:prstGeom prst="rect">
            <a:avLst/>
          </a:prstGeom>
        </p:spPr>
      </p:pic>
      <p:pic>
        <p:nvPicPr>
          <p:cNvPr id="8" name="Picture 7">
            <a:extLst>
              <a:ext uri="{FF2B5EF4-FFF2-40B4-BE49-F238E27FC236}">
                <a16:creationId xmlns:a16="http://schemas.microsoft.com/office/drawing/2014/main" id="{423AFD0A-081E-0E68-ADD3-6D66ED63198B}"/>
              </a:ext>
            </a:extLst>
          </p:cNvPr>
          <p:cNvPicPr>
            <a:picLocks noChangeAspect="1"/>
          </p:cNvPicPr>
          <p:nvPr/>
        </p:nvPicPr>
        <p:blipFill>
          <a:blip r:embed="rId4"/>
          <a:stretch>
            <a:fillRect/>
          </a:stretch>
        </p:blipFill>
        <p:spPr>
          <a:xfrm>
            <a:off x="1775699" y="918576"/>
            <a:ext cx="1707193" cy="1166093"/>
          </a:xfrm>
          <a:prstGeom prst="rect">
            <a:avLst/>
          </a:prstGeom>
        </p:spPr>
      </p:pic>
      <p:pic>
        <p:nvPicPr>
          <p:cNvPr id="1028" name="Picture 4" descr="Africa - Wikipedia">
            <a:extLst>
              <a:ext uri="{FF2B5EF4-FFF2-40B4-BE49-F238E27FC236}">
                <a16:creationId xmlns:a16="http://schemas.microsoft.com/office/drawing/2014/main" id="{84B19279-D004-28E2-D254-029F6F5E77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59476" y="918576"/>
            <a:ext cx="2665007" cy="26650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rozen Kingdom » St John's Church of England Primary School">
            <a:extLst>
              <a:ext uri="{FF2B5EF4-FFF2-40B4-BE49-F238E27FC236}">
                <a16:creationId xmlns:a16="http://schemas.microsoft.com/office/drawing/2014/main" id="{1BE20EDA-5FEF-4700-D188-49BBF544658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82892" y="1125403"/>
            <a:ext cx="3232829" cy="231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91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FC909-11F2-D526-CC62-8B053578CD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241850-1D6E-69CC-4FE6-B6DF1C0E4F02}"/>
              </a:ext>
            </a:extLst>
          </p:cNvPr>
          <p:cNvSpPr>
            <a:spLocks noGrp="1"/>
          </p:cNvSpPr>
          <p:nvPr>
            <p:ph type="title"/>
          </p:nvPr>
        </p:nvSpPr>
        <p:spPr>
          <a:xfrm>
            <a:off x="1891" y="-78261"/>
            <a:ext cx="12331876" cy="905685"/>
          </a:xfrm>
        </p:spPr>
        <p:txBody>
          <a:bodyPr>
            <a:noAutofit/>
          </a:bodyPr>
          <a:lstStyle/>
          <a:p>
            <a:r>
              <a:rPr lang="en-GB" sz="2800" u="sng" dirty="0">
                <a:latin typeface="Sassoon Infant Std" panose="020B0503020103030203" pitchFamily="34" charset="0"/>
              </a:rPr>
              <a:t>Topics covered– Please visit our website to view all year groups</a:t>
            </a:r>
          </a:p>
        </p:txBody>
      </p:sp>
      <p:pic>
        <p:nvPicPr>
          <p:cNvPr id="5" name="Picture 4">
            <a:extLst>
              <a:ext uri="{FF2B5EF4-FFF2-40B4-BE49-F238E27FC236}">
                <a16:creationId xmlns:a16="http://schemas.microsoft.com/office/drawing/2014/main" id="{9FC42B33-1B74-6BB1-3281-15F9381BDA53}"/>
              </a:ext>
            </a:extLst>
          </p:cNvPr>
          <p:cNvPicPr>
            <a:picLocks noChangeAspect="1"/>
          </p:cNvPicPr>
          <p:nvPr/>
        </p:nvPicPr>
        <p:blipFill>
          <a:blip r:embed="rId3"/>
          <a:stretch>
            <a:fillRect/>
          </a:stretch>
        </p:blipFill>
        <p:spPr>
          <a:xfrm>
            <a:off x="1" y="395610"/>
            <a:ext cx="4484914" cy="6462389"/>
          </a:xfrm>
          <a:prstGeom prst="rect">
            <a:avLst/>
          </a:prstGeom>
        </p:spPr>
      </p:pic>
      <p:pic>
        <p:nvPicPr>
          <p:cNvPr id="9" name="Picture 8">
            <a:extLst>
              <a:ext uri="{FF2B5EF4-FFF2-40B4-BE49-F238E27FC236}">
                <a16:creationId xmlns:a16="http://schemas.microsoft.com/office/drawing/2014/main" id="{934C2AA8-F633-0E7A-0EF1-846020AFAA51}"/>
              </a:ext>
            </a:extLst>
          </p:cNvPr>
          <p:cNvPicPr>
            <a:picLocks noChangeAspect="1"/>
          </p:cNvPicPr>
          <p:nvPr/>
        </p:nvPicPr>
        <p:blipFill>
          <a:blip r:embed="rId4"/>
          <a:stretch>
            <a:fillRect/>
          </a:stretch>
        </p:blipFill>
        <p:spPr>
          <a:xfrm>
            <a:off x="4707991" y="395610"/>
            <a:ext cx="4509741" cy="6384128"/>
          </a:xfrm>
          <a:prstGeom prst="rect">
            <a:avLst/>
          </a:prstGeom>
        </p:spPr>
      </p:pic>
    </p:spTree>
    <p:extLst>
      <p:ext uri="{BB962C8B-B14F-4D97-AF65-F5344CB8AC3E}">
        <p14:creationId xmlns:p14="http://schemas.microsoft.com/office/powerpoint/2010/main" val="2018048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480060" y="1053468"/>
            <a:ext cx="8848997" cy="1100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80060" y="29952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88349" y="299528"/>
            <a:ext cx="11228461" cy="707886"/>
          </a:xfrm>
          <a:prstGeom prst="rect">
            <a:avLst/>
          </a:prstGeom>
          <a:noFill/>
        </p:spPr>
        <p:txBody>
          <a:bodyPr wrap="square" rtlCol="0">
            <a:spAutoFit/>
          </a:bodyPr>
          <a:lstStyle/>
          <a:p>
            <a:r>
              <a:rPr lang="en-GB" sz="4000" b="1" u="sng" dirty="0">
                <a:latin typeface="Sassoon Infant Std" panose="020B0503020103030203" pitchFamily="34" charset="0"/>
              </a:rPr>
              <a:t>Maths at WPA</a:t>
            </a:r>
            <a:endParaRPr lang="en-GB" sz="4000" u="sng" dirty="0">
              <a:latin typeface="Sassoon Infant Std" panose="020B0503020103030203" pitchFamily="34" charset="0"/>
            </a:endParaRPr>
          </a:p>
        </p:txBody>
      </p:sp>
      <p:pic>
        <p:nvPicPr>
          <p:cNvPr id="2" name="Picture 1">
            <a:extLst>
              <a:ext uri="{FF2B5EF4-FFF2-40B4-BE49-F238E27FC236}">
                <a16:creationId xmlns:a16="http://schemas.microsoft.com/office/drawing/2014/main" id="{9C6863B2-7E34-04F3-A72E-C8633DBDF289}"/>
              </a:ext>
            </a:extLst>
          </p:cNvPr>
          <p:cNvPicPr>
            <a:picLocks noChangeAspect="1"/>
          </p:cNvPicPr>
          <p:nvPr/>
        </p:nvPicPr>
        <p:blipFill rotWithShape="1">
          <a:blip r:embed="rId3"/>
          <a:srcRect r="78606"/>
          <a:stretch/>
        </p:blipFill>
        <p:spPr>
          <a:xfrm>
            <a:off x="10800080" y="0"/>
            <a:ext cx="1391920" cy="1414351"/>
          </a:xfrm>
          <a:prstGeom prst="rect">
            <a:avLst/>
          </a:prstGeom>
        </p:spPr>
      </p:pic>
      <p:sp>
        <p:nvSpPr>
          <p:cNvPr id="8" name="TextBox 7">
            <a:extLst>
              <a:ext uri="{FF2B5EF4-FFF2-40B4-BE49-F238E27FC236}">
                <a16:creationId xmlns:a16="http://schemas.microsoft.com/office/drawing/2014/main" id="{48184093-04D3-36F8-8D27-F1D5105F1CB0}"/>
              </a:ext>
            </a:extLst>
          </p:cNvPr>
          <p:cNvSpPr txBox="1"/>
          <p:nvPr/>
        </p:nvSpPr>
        <p:spPr>
          <a:xfrm>
            <a:off x="260455" y="1384160"/>
            <a:ext cx="9288205" cy="1569660"/>
          </a:xfrm>
          <a:prstGeom prst="rect">
            <a:avLst/>
          </a:prstGeom>
          <a:noFill/>
        </p:spPr>
        <p:txBody>
          <a:bodyPr wrap="square">
            <a:spAutoFit/>
          </a:bodyPr>
          <a:lstStyle/>
          <a:p>
            <a:r>
              <a:rPr lang="en-GB" sz="2400" dirty="0">
                <a:solidFill>
                  <a:srgbClr val="000000"/>
                </a:solidFill>
                <a:effectLst/>
                <a:latin typeface="Sassoon Infant Std" panose="020B0503020103030203" pitchFamily="34" charset="0"/>
                <a:ea typeface="Sassoon Infant Std" panose="020B0503020103030203" pitchFamily="34" charset="0"/>
                <a:cs typeface="Sassoon Infant Std" panose="020B0503020103030203" pitchFamily="34" charset="0"/>
              </a:rPr>
              <a:t>At Wantage Primary Academy, we teach Maths through a CPA approach (concrete, pictorial, abstract). The Concrete Pictorial Abstract (CPA) approach is a system of learning that uses physical and visual aids to build a child’s understanding of abstract topics. </a:t>
            </a:r>
            <a:endParaRPr lang="en-GB" sz="2800" dirty="0">
              <a:effectLst/>
              <a:latin typeface="Calibri" panose="020F0502020204030204" pitchFamily="34" charset="0"/>
              <a:ea typeface="Calibri" panose="020F0502020204030204" pitchFamily="34" charset="0"/>
            </a:endParaRPr>
          </a:p>
        </p:txBody>
      </p:sp>
      <p:pic>
        <p:nvPicPr>
          <p:cNvPr id="4098" name="Picture 2" descr="Maths (Concrete, Pictorial and Abstract (CPA) Model) - Stony Dean School  Amersham">
            <a:extLst>
              <a:ext uri="{FF2B5EF4-FFF2-40B4-BE49-F238E27FC236}">
                <a16:creationId xmlns:a16="http://schemas.microsoft.com/office/drawing/2014/main" id="{50309065-6D5B-878E-7615-BD19EC7BF9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1" y="3273508"/>
            <a:ext cx="9172798" cy="214777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405F411-6EB7-FDFD-A674-188747E88098}"/>
              </a:ext>
            </a:extLst>
          </p:cNvPr>
          <p:cNvSpPr txBox="1"/>
          <p:nvPr/>
        </p:nvSpPr>
        <p:spPr>
          <a:xfrm>
            <a:off x="694821" y="5680069"/>
            <a:ext cx="8210310" cy="400110"/>
          </a:xfrm>
          <a:prstGeom prst="rect">
            <a:avLst/>
          </a:prstGeom>
          <a:noFill/>
        </p:spPr>
        <p:txBody>
          <a:bodyPr wrap="square">
            <a:spAutoFit/>
          </a:bodyPr>
          <a:lstStyle/>
          <a:p>
            <a:r>
              <a:rPr lang="en-GB" sz="2000" b="1" dirty="0">
                <a:solidFill>
                  <a:srgbClr val="0070C0"/>
                </a:solidFill>
                <a:latin typeface="Sassoon Infant Std" panose="020B0503020103030203" pitchFamily="34" charset="0"/>
                <a:ea typeface="Sassoon Infant Std" panose="020B0503020103030203" pitchFamily="34" charset="0"/>
                <a:cs typeface="Sassoon Infant Std" panose="020B0503020103030203" pitchFamily="34" charset="0"/>
              </a:rPr>
              <a:t>B</a:t>
            </a:r>
            <a:r>
              <a:rPr lang="en-GB" sz="2000" b="1" dirty="0">
                <a:solidFill>
                  <a:srgbClr val="0070C0"/>
                </a:solidFill>
                <a:effectLst/>
                <a:latin typeface="Sassoon Infant Std" panose="020B0503020103030203" pitchFamily="34" charset="0"/>
                <a:ea typeface="Sassoon Infant Std" panose="020B0503020103030203" pitchFamily="34" charset="0"/>
                <a:cs typeface="Sassoon Infant Std" panose="020B0503020103030203" pitchFamily="34" charset="0"/>
              </a:rPr>
              <a:t>etter understand the relationship between numbers and the real world</a:t>
            </a:r>
            <a:endParaRPr lang="en-GB" sz="2000" b="1" dirty="0">
              <a:solidFill>
                <a:srgbClr val="0070C0"/>
              </a:solidFill>
            </a:endParaRPr>
          </a:p>
        </p:txBody>
      </p:sp>
    </p:spTree>
    <p:extLst>
      <p:ext uri="{BB962C8B-B14F-4D97-AF65-F5344CB8AC3E}">
        <p14:creationId xmlns:p14="http://schemas.microsoft.com/office/powerpoint/2010/main" val="1525338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a:cxnSpLocks/>
          </p:cNvCxnSpPr>
          <p:nvPr/>
        </p:nvCxnSpPr>
        <p:spPr>
          <a:xfrm flipV="1">
            <a:off x="259139" y="1301262"/>
            <a:ext cx="9240461" cy="39339"/>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9139" y="333988"/>
            <a:ext cx="7247890" cy="327"/>
          </a:xfrm>
          <a:prstGeom prst="line">
            <a:avLst/>
          </a:prstGeom>
          <a:ln w="38100"/>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53E39E6-8082-C081-DF42-E9952A9CB5BF}"/>
              </a:ext>
            </a:extLst>
          </p:cNvPr>
          <p:cNvPicPr>
            <a:picLocks noChangeAspect="1"/>
          </p:cNvPicPr>
          <p:nvPr/>
        </p:nvPicPr>
        <p:blipFill>
          <a:blip r:embed="rId3"/>
          <a:stretch>
            <a:fillRect/>
          </a:stretch>
        </p:blipFill>
        <p:spPr>
          <a:xfrm>
            <a:off x="10886303" y="1"/>
            <a:ext cx="1305697" cy="1536668"/>
          </a:xfrm>
          <a:prstGeom prst="rect">
            <a:avLst/>
          </a:prstGeom>
        </p:spPr>
      </p:pic>
      <p:sp>
        <p:nvSpPr>
          <p:cNvPr id="9" name="TextBox 8">
            <a:extLst>
              <a:ext uri="{FF2B5EF4-FFF2-40B4-BE49-F238E27FC236}">
                <a16:creationId xmlns:a16="http://schemas.microsoft.com/office/drawing/2014/main" id="{FFCADACA-20C7-206D-DA4D-1334E9088B7F}"/>
              </a:ext>
            </a:extLst>
          </p:cNvPr>
          <p:cNvSpPr txBox="1"/>
          <p:nvPr/>
        </p:nvSpPr>
        <p:spPr>
          <a:xfrm>
            <a:off x="259139" y="549700"/>
            <a:ext cx="9498239" cy="646331"/>
          </a:xfrm>
          <a:prstGeom prst="rect">
            <a:avLst/>
          </a:prstGeom>
          <a:noFill/>
        </p:spPr>
        <p:txBody>
          <a:bodyPr wrap="square" rtlCol="0">
            <a:spAutoFit/>
          </a:bodyPr>
          <a:lstStyle/>
          <a:p>
            <a:pPr lvl="0">
              <a:defRPr/>
            </a:pPr>
            <a:r>
              <a:rPr lang="en-GB" sz="3600" b="1" u="sng" kern="0" dirty="0">
                <a:solidFill>
                  <a:prstClr val="black"/>
                </a:solidFill>
                <a:latin typeface="Sassoon Infant Std" panose="020B0503020103030203" pitchFamily="34" charset="0"/>
              </a:rPr>
              <a:t>Teaching practice </a:t>
            </a:r>
            <a:endParaRPr lang="en-GB" sz="2800" i="1" kern="0" dirty="0">
              <a:solidFill>
                <a:prstClr val="black"/>
              </a:solidFill>
              <a:latin typeface="Sassoon Infant Std" panose="020B0503020103030203" pitchFamily="34" charset="0"/>
            </a:endParaRPr>
          </a:p>
        </p:txBody>
      </p:sp>
      <p:pic>
        <p:nvPicPr>
          <p:cNvPr id="15" name="Picture 14">
            <a:extLst>
              <a:ext uri="{FF2B5EF4-FFF2-40B4-BE49-F238E27FC236}">
                <a16:creationId xmlns:a16="http://schemas.microsoft.com/office/drawing/2014/main" id="{0BA81FC7-B9C8-C61F-2C41-711059DFD30F}"/>
              </a:ext>
            </a:extLst>
          </p:cNvPr>
          <p:cNvPicPr>
            <a:picLocks noChangeAspect="1"/>
          </p:cNvPicPr>
          <p:nvPr/>
        </p:nvPicPr>
        <p:blipFill>
          <a:blip r:embed="rId4"/>
          <a:stretch>
            <a:fillRect/>
          </a:stretch>
        </p:blipFill>
        <p:spPr>
          <a:xfrm>
            <a:off x="259139" y="1497330"/>
            <a:ext cx="4465261" cy="2724114"/>
          </a:xfrm>
          <a:prstGeom prst="rect">
            <a:avLst/>
          </a:prstGeom>
        </p:spPr>
      </p:pic>
      <p:pic>
        <p:nvPicPr>
          <p:cNvPr id="17" name="Picture 16">
            <a:extLst>
              <a:ext uri="{FF2B5EF4-FFF2-40B4-BE49-F238E27FC236}">
                <a16:creationId xmlns:a16="http://schemas.microsoft.com/office/drawing/2014/main" id="{6421F36F-B732-CBA9-9A53-BCCFB802AD18}"/>
              </a:ext>
            </a:extLst>
          </p:cNvPr>
          <p:cNvPicPr>
            <a:picLocks noChangeAspect="1"/>
          </p:cNvPicPr>
          <p:nvPr/>
        </p:nvPicPr>
        <p:blipFill>
          <a:blip r:embed="rId5"/>
          <a:stretch>
            <a:fillRect/>
          </a:stretch>
        </p:blipFill>
        <p:spPr>
          <a:xfrm>
            <a:off x="5170077" y="1497330"/>
            <a:ext cx="4329524" cy="2627191"/>
          </a:xfrm>
          <a:prstGeom prst="rect">
            <a:avLst/>
          </a:prstGeom>
        </p:spPr>
      </p:pic>
      <p:pic>
        <p:nvPicPr>
          <p:cNvPr id="19" name="Picture 18">
            <a:extLst>
              <a:ext uri="{FF2B5EF4-FFF2-40B4-BE49-F238E27FC236}">
                <a16:creationId xmlns:a16="http://schemas.microsoft.com/office/drawing/2014/main" id="{B7385A2A-89DE-0881-2443-BD5259EA600D}"/>
              </a:ext>
            </a:extLst>
          </p:cNvPr>
          <p:cNvPicPr>
            <a:picLocks noChangeAspect="1"/>
          </p:cNvPicPr>
          <p:nvPr/>
        </p:nvPicPr>
        <p:blipFill>
          <a:blip r:embed="rId6"/>
          <a:stretch>
            <a:fillRect/>
          </a:stretch>
        </p:blipFill>
        <p:spPr>
          <a:xfrm>
            <a:off x="259139" y="4221444"/>
            <a:ext cx="4465261" cy="2712684"/>
          </a:xfrm>
          <a:prstGeom prst="rect">
            <a:avLst/>
          </a:prstGeom>
        </p:spPr>
      </p:pic>
      <p:pic>
        <p:nvPicPr>
          <p:cNvPr id="21" name="Picture 20">
            <a:extLst>
              <a:ext uri="{FF2B5EF4-FFF2-40B4-BE49-F238E27FC236}">
                <a16:creationId xmlns:a16="http://schemas.microsoft.com/office/drawing/2014/main" id="{B3BDEFA2-5882-0E64-D51C-AF6181D354D1}"/>
              </a:ext>
            </a:extLst>
          </p:cNvPr>
          <p:cNvPicPr>
            <a:picLocks noChangeAspect="1"/>
          </p:cNvPicPr>
          <p:nvPr/>
        </p:nvPicPr>
        <p:blipFill>
          <a:blip r:embed="rId7"/>
          <a:stretch>
            <a:fillRect/>
          </a:stretch>
        </p:blipFill>
        <p:spPr>
          <a:xfrm>
            <a:off x="5170076" y="4223929"/>
            <a:ext cx="4329523" cy="2634071"/>
          </a:xfrm>
          <a:prstGeom prst="rect">
            <a:avLst/>
          </a:prstGeom>
        </p:spPr>
      </p:pic>
    </p:spTree>
    <p:extLst>
      <p:ext uri="{BB962C8B-B14F-4D97-AF65-F5344CB8AC3E}">
        <p14:creationId xmlns:p14="http://schemas.microsoft.com/office/powerpoint/2010/main" val="207712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4013" y="-17463"/>
            <a:ext cx="4924089" cy="1325563"/>
          </a:xfrm>
        </p:spPr>
        <p:txBody>
          <a:bodyPr>
            <a:noAutofit/>
          </a:bodyPr>
          <a:lstStyle/>
          <a:p>
            <a:r>
              <a:rPr lang="en-GB" sz="4800" u="sng" dirty="0">
                <a:latin typeface="Sassoon Infant Std" panose="020B0503020103030203" pitchFamily="34" charset="0"/>
              </a:rPr>
              <a:t>Maths challenges</a:t>
            </a: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2C7AB469-B465-46A7-3963-07DBBAFC2A7A}"/>
              </a:ext>
            </a:extLst>
          </p:cNvPr>
          <p:cNvPicPr>
            <a:picLocks noChangeAspect="1"/>
          </p:cNvPicPr>
          <p:nvPr/>
        </p:nvPicPr>
        <p:blipFill>
          <a:blip r:embed="rId3"/>
          <a:stretch>
            <a:fillRect/>
          </a:stretch>
        </p:blipFill>
        <p:spPr>
          <a:xfrm>
            <a:off x="0" y="0"/>
            <a:ext cx="5044013" cy="6957258"/>
          </a:xfrm>
          <a:prstGeom prst="rect">
            <a:avLst/>
          </a:prstGeom>
        </p:spPr>
      </p:pic>
      <p:pic>
        <p:nvPicPr>
          <p:cNvPr id="8" name="Picture 7">
            <a:extLst>
              <a:ext uri="{FF2B5EF4-FFF2-40B4-BE49-F238E27FC236}">
                <a16:creationId xmlns:a16="http://schemas.microsoft.com/office/drawing/2014/main" id="{BA25C562-7B7C-1242-A080-05D631874837}"/>
              </a:ext>
            </a:extLst>
          </p:cNvPr>
          <p:cNvPicPr>
            <a:picLocks noChangeAspect="1"/>
          </p:cNvPicPr>
          <p:nvPr/>
        </p:nvPicPr>
        <p:blipFill>
          <a:blip r:embed="rId4"/>
          <a:stretch>
            <a:fillRect/>
          </a:stretch>
        </p:blipFill>
        <p:spPr>
          <a:xfrm>
            <a:off x="5044013" y="946593"/>
            <a:ext cx="7147987" cy="4565425"/>
          </a:xfrm>
          <a:prstGeom prst="rect">
            <a:avLst/>
          </a:prstGeom>
        </p:spPr>
      </p:pic>
    </p:spTree>
    <p:extLst>
      <p:ext uri="{BB962C8B-B14F-4D97-AF65-F5344CB8AC3E}">
        <p14:creationId xmlns:p14="http://schemas.microsoft.com/office/powerpoint/2010/main" val="2894058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280194" y="2431915"/>
            <a:ext cx="9144000" cy="238760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19900" dirty="0">
                <a:latin typeface="Sassoon Infant Std" panose="020B0503020103030203" pitchFamily="34" charset="0"/>
              </a:rPr>
              <a:t>English</a:t>
            </a:r>
          </a:p>
        </p:txBody>
      </p:sp>
      <p:pic>
        <p:nvPicPr>
          <p:cNvPr id="3" name="Picture 2"/>
          <p:cNvPicPr>
            <a:picLocks noChangeAspect="1"/>
          </p:cNvPicPr>
          <p:nvPr/>
        </p:nvPicPr>
        <p:blipFill>
          <a:blip r:embed="rId3"/>
          <a:stretch>
            <a:fillRect/>
          </a:stretch>
        </p:blipFill>
        <p:spPr>
          <a:xfrm>
            <a:off x="270419" y="-1"/>
            <a:ext cx="2841081" cy="2655661"/>
          </a:xfrm>
          <a:prstGeom prst="rect">
            <a:avLst/>
          </a:prstGeom>
        </p:spPr>
      </p:pic>
      <p:pic>
        <p:nvPicPr>
          <p:cNvPr id="4" name="Picture 3"/>
          <p:cNvPicPr>
            <a:picLocks noChangeAspect="1"/>
          </p:cNvPicPr>
          <p:nvPr/>
        </p:nvPicPr>
        <p:blipFill>
          <a:blip r:embed="rId4"/>
          <a:stretch>
            <a:fillRect/>
          </a:stretch>
        </p:blipFill>
        <p:spPr>
          <a:xfrm>
            <a:off x="8942387" y="89381"/>
            <a:ext cx="2703513" cy="2566279"/>
          </a:xfrm>
          <a:prstGeom prst="rect">
            <a:avLst/>
          </a:prstGeom>
        </p:spPr>
      </p:pic>
      <p:pic>
        <p:nvPicPr>
          <p:cNvPr id="5" name="Picture 4"/>
          <p:cNvPicPr>
            <a:picLocks noChangeAspect="1"/>
          </p:cNvPicPr>
          <p:nvPr/>
        </p:nvPicPr>
        <p:blipFill>
          <a:blip r:embed="rId5"/>
          <a:stretch>
            <a:fillRect/>
          </a:stretch>
        </p:blipFill>
        <p:spPr>
          <a:xfrm>
            <a:off x="234950" y="4686165"/>
            <a:ext cx="2876550" cy="2114550"/>
          </a:xfrm>
          <a:prstGeom prst="rect">
            <a:avLst/>
          </a:prstGeom>
        </p:spPr>
      </p:pic>
      <p:pic>
        <p:nvPicPr>
          <p:cNvPr id="7" name="Picture 6"/>
          <p:cNvPicPr>
            <a:picLocks noChangeAspect="1"/>
          </p:cNvPicPr>
          <p:nvPr/>
        </p:nvPicPr>
        <p:blipFill>
          <a:blip r:embed="rId6"/>
          <a:stretch>
            <a:fillRect/>
          </a:stretch>
        </p:blipFill>
        <p:spPr>
          <a:xfrm>
            <a:off x="8706122" y="4819515"/>
            <a:ext cx="3432444" cy="1860685"/>
          </a:xfrm>
          <a:prstGeom prst="rect">
            <a:avLst/>
          </a:prstGeom>
        </p:spPr>
      </p:pic>
    </p:spTree>
    <p:extLst>
      <p:ext uri="{BB962C8B-B14F-4D97-AF65-F5344CB8AC3E}">
        <p14:creationId xmlns:p14="http://schemas.microsoft.com/office/powerpoint/2010/main" val="2115222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069" y="66595"/>
            <a:ext cx="11808822" cy="1325563"/>
          </a:xfrm>
        </p:spPr>
        <p:txBody>
          <a:bodyPr>
            <a:noAutofit/>
          </a:bodyPr>
          <a:lstStyle/>
          <a:p>
            <a:r>
              <a:rPr lang="en-GB" sz="6000" u="sng" dirty="0">
                <a:latin typeface="Sassoon Infant Std" panose="020B0503020103030203" pitchFamily="34" charset="0"/>
              </a:rPr>
              <a:t>English in KS2 - how is it taught?</a:t>
            </a:r>
          </a:p>
        </p:txBody>
      </p:sp>
      <p:sp>
        <p:nvSpPr>
          <p:cNvPr id="3" name="Content Placeholder 2"/>
          <p:cNvSpPr>
            <a:spLocks noGrp="1"/>
          </p:cNvSpPr>
          <p:nvPr>
            <p:ph idx="1"/>
          </p:nvPr>
        </p:nvSpPr>
        <p:spPr>
          <a:xfrm>
            <a:off x="161109" y="1148556"/>
            <a:ext cx="11323321" cy="787277"/>
          </a:xfrm>
        </p:spPr>
        <p:txBody>
          <a:bodyPr>
            <a:normAutofit lnSpcReduction="10000"/>
          </a:bodyPr>
          <a:lstStyle/>
          <a:p>
            <a:pPr marL="0" indent="0">
              <a:buNone/>
            </a:pPr>
            <a:r>
              <a:rPr lang="en-GB" sz="2400" dirty="0">
                <a:latin typeface="Sassoon Infant Std" panose="020B0503020103030203" pitchFamily="34" charset="0"/>
              </a:rPr>
              <a:t>English includes the following: Guided Reading, Writing and Spelling. Where necessary interventions are used to provide extra support. English lessons take place daily. </a:t>
            </a: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pPr marL="0" indent="0">
              <a:buNone/>
            </a:pPr>
            <a:endParaRPr lang="en-GB" sz="4400" dirty="0">
              <a:latin typeface="Sassoon Infant Std" panose="020B0503020103030203" pitchFamily="34" charset="0"/>
            </a:endParaRPr>
          </a:p>
          <a:p>
            <a:endParaRPr lang="en-GB" sz="4400" dirty="0">
              <a:latin typeface="Sassoon Infant Std" panose="020B0503020103030203" pitchFamily="34" charset="0"/>
            </a:endParaRP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Printable Steps Template">
            <a:extLst>
              <a:ext uri="{FF2B5EF4-FFF2-40B4-BE49-F238E27FC236}">
                <a16:creationId xmlns:a16="http://schemas.microsoft.com/office/drawing/2014/main" id="{8E610A41-CAA1-8E30-167F-8049C7622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130" y="2307265"/>
            <a:ext cx="7740501" cy="481181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84674B1-1B32-6860-4C2D-33B57EB2CB9F}"/>
              </a:ext>
            </a:extLst>
          </p:cNvPr>
          <p:cNvSpPr txBox="1"/>
          <p:nvPr/>
        </p:nvSpPr>
        <p:spPr>
          <a:xfrm>
            <a:off x="1414130" y="5386278"/>
            <a:ext cx="2012166" cy="646331"/>
          </a:xfrm>
          <a:prstGeom prst="rect">
            <a:avLst/>
          </a:prstGeom>
          <a:noFill/>
        </p:spPr>
        <p:txBody>
          <a:bodyPr wrap="square" rtlCol="0">
            <a:spAutoFit/>
          </a:bodyPr>
          <a:lstStyle/>
          <a:p>
            <a:r>
              <a:rPr lang="en-US" dirty="0">
                <a:latin typeface="Sassoon Infant Std" panose="020B0503020103030203" pitchFamily="34" charset="0"/>
              </a:rPr>
              <a:t>L1 – Discuss text type. Cold Task</a:t>
            </a:r>
            <a:endParaRPr lang="en-GB" dirty="0">
              <a:latin typeface="Sassoon Infant Std" panose="020B0503020103030203" pitchFamily="34" charset="0"/>
            </a:endParaRPr>
          </a:p>
        </p:txBody>
      </p:sp>
      <p:sp>
        <p:nvSpPr>
          <p:cNvPr id="10" name="TextBox 9">
            <a:extLst>
              <a:ext uri="{FF2B5EF4-FFF2-40B4-BE49-F238E27FC236}">
                <a16:creationId xmlns:a16="http://schemas.microsoft.com/office/drawing/2014/main" id="{086E1F4F-D54D-483F-086E-80562DECEEAC}"/>
              </a:ext>
            </a:extLst>
          </p:cNvPr>
          <p:cNvSpPr txBox="1"/>
          <p:nvPr/>
        </p:nvSpPr>
        <p:spPr>
          <a:xfrm>
            <a:off x="3037369" y="4550944"/>
            <a:ext cx="2068031" cy="646331"/>
          </a:xfrm>
          <a:prstGeom prst="rect">
            <a:avLst/>
          </a:prstGeom>
          <a:noFill/>
        </p:spPr>
        <p:txBody>
          <a:bodyPr wrap="square" rtlCol="0">
            <a:spAutoFit/>
          </a:bodyPr>
          <a:lstStyle/>
          <a:p>
            <a:r>
              <a:rPr lang="en-US" dirty="0">
                <a:latin typeface="Sassoon Infant Std" panose="020B0503020103030203" pitchFamily="34" charset="0"/>
              </a:rPr>
              <a:t>L2 – Feature spotting</a:t>
            </a:r>
            <a:endParaRPr lang="en-GB" dirty="0">
              <a:latin typeface="Sassoon Infant Std" panose="020B0503020103030203" pitchFamily="34" charset="0"/>
            </a:endParaRPr>
          </a:p>
        </p:txBody>
      </p:sp>
      <p:sp>
        <p:nvSpPr>
          <p:cNvPr id="11" name="TextBox 10">
            <a:extLst>
              <a:ext uri="{FF2B5EF4-FFF2-40B4-BE49-F238E27FC236}">
                <a16:creationId xmlns:a16="http://schemas.microsoft.com/office/drawing/2014/main" id="{6A7857AA-13B5-3278-40C9-AEFB4ACC6A4E}"/>
              </a:ext>
            </a:extLst>
          </p:cNvPr>
          <p:cNvSpPr txBox="1"/>
          <p:nvPr/>
        </p:nvSpPr>
        <p:spPr>
          <a:xfrm>
            <a:off x="3819653" y="3600644"/>
            <a:ext cx="2381250" cy="646331"/>
          </a:xfrm>
          <a:prstGeom prst="rect">
            <a:avLst/>
          </a:prstGeom>
          <a:noFill/>
        </p:spPr>
        <p:txBody>
          <a:bodyPr wrap="square" rtlCol="0">
            <a:spAutoFit/>
          </a:bodyPr>
          <a:lstStyle/>
          <a:p>
            <a:r>
              <a:rPr lang="en-US" dirty="0">
                <a:latin typeface="Sassoon Infant Std" panose="020B0503020103030203" pitchFamily="34" charset="0"/>
              </a:rPr>
              <a:t>L3 – Introduce focus book</a:t>
            </a:r>
            <a:endParaRPr lang="en-GB" dirty="0">
              <a:latin typeface="Sassoon Infant Std" panose="020B0503020103030203" pitchFamily="34" charset="0"/>
            </a:endParaRPr>
          </a:p>
        </p:txBody>
      </p:sp>
      <p:sp>
        <p:nvSpPr>
          <p:cNvPr id="12" name="TextBox 11">
            <a:extLst>
              <a:ext uri="{FF2B5EF4-FFF2-40B4-BE49-F238E27FC236}">
                <a16:creationId xmlns:a16="http://schemas.microsoft.com/office/drawing/2014/main" id="{29D51ABB-2966-923B-1277-3BBBFCAB7409}"/>
              </a:ext>
            </a:extLst>
          </p:cNvPr>
          <p:cNvSpPr txBox="1"/>
          <p:nvPr/>
        </p:nvSpPr>
        <p:spPr>
          <a:xfrm>
            <a:off x="4117702" y="2694628"/>
            <a:ext cx="3309781" cy="646331"/>
          </a:xfrm>
          <a:prstGeom prst="rect">
            <a:avLst/>
          </a:prstGeom>
          <a:noFill/>
        </p:spPr>
        <p:txBody>
          <a:bodyPr wrap="square" rtlCol="0">
            <a:spAutoFit/>
          </a:bodyPr>
          <a:lstStyle/>
          <a:p>
            <a:r>
              <a:rPr lang="en-US" dirty="0">
                <a:latin typeface="Sassoon Infant Std" panose="020B0503020103030203" pitchFamily="34" charset="0"/>
              </a:rPr>
              <a:t>L4 and on  – Grammar or feature components followed by writing</a:t>
            </a:r>
            <a:endParaRPr lang="en-GB" dirty="0">
              <a:latin typeface="Sassoon Infant Std" panose="020B0503020103030203" pitchFamily="34" charset="0"/>
            </a:endParaRPr>
          </a:p>
        </p:txBody>
      </p:sp>
      <p:sp>
        <p:nvSpPr>
          <p:cNvPr id="13" name="TextBox 12">
            <a:extLst>
              <a:ext uri="{FF2B5EF4-FFF2-40B4-BE49-F238E27FC236}">
                <a16:creationId xmlns:a16="http://schemas.microsoft.com/office/drawing/2014/main" id="{F583DDF0-66DD-804E-ED81-2C19DE27E9E8}"/>
              </a:ext>
            </a:extLst>
          </p:cNvPr>
          <p:cNvSpPr txBox="1"/>
          <p:nvPr/>
        </p:nvSpPr>
        <p:spPr>
          <a:xfrm>
            <a:off x="7031909" y="1910230"/>
            <a:ext cx="3309781" cy="646331"/>
          </a:xfrm>
          <a:prstGeom prst="rect">
            <a:avLst/>
          </a:prstGeom>
          <a:noFill/>
        </p:spPr>
        <p:txBody>
          <a:bodyPr wrap="square" rtlCol="0">
            <a:spAutoFit/>
          </a:bodyPr>
          <a:lstStyle/>
          <a:p>
            <a:r>
              <a:rPr lang="en-US" dirty="0">
                <a:latin typeface="Sassoon Infant Std" panose="020B0503020103030203" pitchFamily="34" charset="0"/>
              </a:rPr>
              <a:t>L8 and on  – Hot Task and editing throughout</a:t>
            </a:r>
            <a:endParaRPr lang="en-GB" dirty="0">
              <a:latin typeface="Sassoon Infant Std" panose="020B0503020103030203" pitchFamily="34" charset="0"/>
            </a:endParaRPr>
          </a:p>
        </p:txBody>
      </p:sp>
    </p:spTree>
    <p:extLst>
      <p:ext uri="{BB962C8B-B14F-4D97-AF65-F5344CB8AC3E}">
        <p14:creationId xmlns:p14="http://schemas.microsoft.com/office/powerpoint/2010/main" val="3119991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3730" y="289072"/>
            <a:ext cx="4924089" cy="1325563"/>
          </a:xfrm>
        </p:spPr>
        <p:txBody>
          <a:bodyPr>
            <a:noAutofit/>
          </a:bodyPr>
          <a:lstStyle/>
          <a:p>
            <a:r>
              <a:rPr lang="en-GB" sz="4800" u="sng" dirty="0">
                <a:latin typeface="Sassoon Infant Std" panose="020B0503020103030203" pitchFamily="34" charset="0"/>
              </a:rPr>
              <a:t>English Tasks</a:t>
            </a:r>
          </a:p>
        </p:txBody>
      </p:sp>
      <p:sp>
        <p:nvSpPr>
          <p:cNvPr id="4" name="AutoShape 2" descr="Image result for maths clipart"/>
          <p:cNvSpPr>
            <a:spLocks noChangeAspect="1" noChangeArrowheads="1"/>
          </p:cNvSpPr>
          <p:nvPr/>
        </p:nvSpPr>
        <p:spPr bwMode="auto">
          <a:xfrm>
            <a:off x="7886700" y="4109244"/>
            <a:ext cx="1600200" cy="1600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B274DC07-C3A7-9792-AA2E-10C774337673}"/>
              </a:ext>
            </a:extLst>
          </p:cNvPr>
          <p:cNvPicPr>
            <a:picLocks noChangeAspect="1"/>
          </p:cNvPicPr>
          <p:nvPr/>
        </p:nvPicPr>
        <p:blipFill>
          <a:blip r:embed="rId3"/>
          <a:stretch>
            <a:fillRect/>
          </a:stretch>
        </p:blipFill>
        <p:spPr>
          <a:xfrm>
            <a:off x="551401" y="1437143"/>
            <a:ext cx="8709558" cy="3758424"/>
          </a:xfrm>
          <a:prstGeom prst="rect">
            <a:avLst/>
          </a:prstGeom>
        </p:spPr>
      </p:pic>
    </p:spTree>
    <p:extLst>
      <p:ext uri="{BB962C8B-B14F-4D97-AF65-F5344CB8AC3E}">
        <p14:creationId xmlns:p14="http://schemas.microsoft.com/office/powerpoint/2010/main" val="3250374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96416"/>
            <a:ext cx="7405252" cy="1320800"/>
          </a:xfrm>
        </p:spPr>
        <p:txBody>
          <a:bodyPr>
            <a:normAutofit/>
          </a:bodyPr>
          <a:lstStyle/>
          <a:p>
            <a:r>
              <a:rPr lang="en-GB" sz="6000" u="sng" dirty="0">
                <a:latin typeface="Sassoon Infant Std" panose="020B0503020103030203" pitchFamily="34" charset="0"/>
              </a:rPr>
              <a:t>Guided Reading in KS2</a:t>
            </a:r>
          </a:p>
        </p:txBody>
      </p:sp>
      <p:sp>
        <p:nvSpPr>
          <p:cNvPr id="7" name="TextBox 6">
            <a:extLst>
              <a:ext uri="{FF2B5EF4-FFF2-40B4-BE49-F238E27FC236}">
                <a16:creationId xmlns:a16="http://schemas.microsoft.com/office/drawing/2014/main" id="{2CEE751D-2417-F58D-C301-D4050361E3BF}"/>
              </a:ext>
            </a:extLst>
          </p:cNvPr>
          <p:cNvSpPr txBox="1"/>
          <p:nvPr/>
        </p:nvSpPr>
        <p:spPr>
          <a:xfrm>
            <a:off x="218292" y="1849772"/>
            <a:ext cx="9648722" cy="3046988"/>
          </a:xfrm>
          <a:prstGeom prst="rect">
            <a:avLst/>
          </a:prstGeom>
          <a:noFill/>
        </p:spPr>
        <p:txBody>
          <a:bodyPr wrap="square" rtlCol="0">
            <a:spAutoFit/>
          </a:bodyPr>
          <a:lstStyle/>
          <a:p>
            <a:r>
              <a:rPr lang="en-GB" sz="2400" dirty="0">
                <a:latin typeface="Sassoon Infant Std" panose="020B0503020103030203" pitchFamily="34" charset="0"/>
              </a:rPr>
              <a:t>This is a whole class activity where children read a text that is appropriate to their ability (Badger books scheme). They also have </a:t>
            </a:r>
            <a:r>
              <a:rPr lang="en-GB" sz="2400" b="1" dirty="0">
                <a:latin typeface="Sassoon Infant Std" panose="020B0503020103030203" pitchFamily="34" charset="0"/>
              </a:rPr>
              <a:t>vocabulary, comprehension, inference, explanation and sequence and summarise tasks </a:t>
            </a:r>
            <a:r>
              <a:rPr lang="en-GB" sz="2400" dirty="0">
                <a:latin typeface="Sassoon Infant Std" panose="020B0503020103030203" pitchFamily="34" charset="0"/>
              </a:rPr>
              <a:t>to complete independently linked with the book. </a:t>
            </a:r>
            <a:r>
              <a:rPr lang="en-US" sz="2400" b="0" i="0" dirty="0">
                <a:solidFill>
                  <a:srgbClr val="1B1B1B"/>
                </a:solidFill>
                <a:effectLst/>
                <a:latin typeface="Sassoon Infant Std" panose="020B0503020103030203" pitchFamily="34" charset="0"/>
              </a:rPr>
              <a:t>During guided reading, we ensure our pupils are exposed to rich and varied text.</a:t>
            </a:r>
          </a:p>
          <a:p>
            <a:pPr marL="0" indent="0">
              <a:buNone/>
            </a:pPr>
            <a:endParaRPr lang="en-GB" sz="2400" dirty="0">
              <a:latin typeface="Sassoon Infant Std" panose="020B0503020103030203" pitchFamily="34" charset="0"/>
            </a:endParaRPr>
          </a:p>
          <a:p>
            <a:endParaRPr lang="en-US" sz="2400" dirty="0">
              <a:solidFill>
                <a:srgbClr val="1B1B1B"/>
              </a:solidFill>
              <a:latin typeface="Sassoon Infant Std" panose="020B0503020103030203" pitchFamily="34" charset="0"/>
            </a:endParaRPr>
          </a:p>
          <a:p>
            <a:r>
              <a:rPr lang="en-US" sz="2400" b="0" i="0" dirty="0">
                <a:solidFill>
                  <a:srgbClr val="1B1B1B"/>
                </a:solidFill>
                <a:effectLst/>
                <a:latin typeface="Sassoon Infant Std" panose="020B0503020103030203" pitchFamily="34" charset="0"/>
              </a:rPr>
              <a:t>Daily Guided Reading sessions take place throughout the school</a:t>
            </a:r>
          </a:p>
        </p:txBody>
      </p:sp>
      <p:pic>
        <p:nvPicPr>
          <p:cNvPr id="9" name="Picture 8">
            <a:extLst>
              <a:ext uri="{FF2B5EF4-FFF2-40B4-BE49-F238E27FC236}">
                <a16:creationId xmlns:a16="http://schemas.microsoft.com/office/drawing/2014/main" id="{CB88137F-822C-AC2F-72F6-89D8096CFD9E}"/>
              </a:ext>
            </a:extLst>
          </p:cNvPr>
          <p:cNvPicPr>
            <a:picLocks noChangeAspect="1"/>
          </p:cNvPicPr>
          <p:nvPr/>
        </p:nvPicPr>
        <p:blipFill>
          <a:blip r:embed="rId3"/>
          <a:stretch>
            <a:fillRect/>
          </a:stretch>
        </p:blipFill>
        <p:spPr>
          <a:xfrm>
            <a:off x="111966" y="5446998"/>
            <a:ext cx="8966720" cy="1308029"/>
          </a:xfrm>
          <a:prstGeom prst="rect">
            <a:avLst/>
          </a:prstGeom>
        </p:spPr>
      </p:pic>
      <p:pic>
        <p:nvPicPr>
          <p:cNvPr id="3074" name="Picture 2" descr="Guided Reading: How to Organize the Chaos | EdSurge News">
            <a:extLst>
              <a:ext uri="{FF2B5EF4-FFF2-40B4-BE49-F238E27FC236}">
                <a16:creationId xmlns:a16="http://schemas.microsoft.com/office/drawing/2014/main" id="{8E28976D-5436-DF8F-6724-221CE7C9C1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8410" y="102973"/>
            <a:ext cx="4287648" cy="1735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691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231" y="1"/>
            <a:ext cx="5009242" cy="1156996"/>
          </a:xfrm>
        </p:spPr>
        <p:txBody>
          <a:bodyPr>
            <a:normAutofit fontScale="90000"/>
          </a:bodyPr>
          <a:lstStyle/>
          <a:p>
            <a:r>
              <a:rPr lang="en-GB" sz="7200" u="sng" dirty="0">
                <a:latin typeface="Sassoon Infant Std" panose="020B0503020103030203" pitchFamily="34" charset="0"/>
              </a:rPr>
              <a:t>Handwriting</a:t>
            </a:r>
          </a:p>
        </p:txBody>
      </p:sp>
      <p:pic>
        <p:nvPicPr>
          <p:cNvPr id="10" name="Picture 9">
            <a:extLst>
              <a:ext uri="{FF2B5EF4-FFF2-40B4-BE49-F238E27FC236}">
                <a16:creationId xmlns:a16="http://schemas.microsoft.com/office/drawing/2014/main" id="{604D98DA-42E7-2530-E08E-732D5450BF30}"/>
              </a:ext>
            </a:extLst>
          </p:cNvPr>
          <p:cNvPicPr>
            <a:picLocks noChangeAspect="1"/>
          </p:cNvPicPr>
          <p:nvPr/>
        </p:nvPicPr>
        <p:blipFill>
          <a:blip r:embed="rId3"/>
          <a:stretch>
            <a:fillRect/>
          </a:stretch>
        </p:blipFill>
        <p:spPr>
          <a:xfrm>
            <a:off x="5756688" y="210977"/>
            <a:ext cx="5344206" cy="2944491"/>
          </a:xfrm>
          <a:prstGeom prst="rect">
            <a:avLst/>
          </a:prstGeom>
        </p:spPr>
      </p:pic>
      <p:pic>
        <p:nvPicPr>
          <p:cNvPr id="12" name="Picture 11">
            <a:extLst>
              <a:ext uri="{FF2B5EF4-FFF2-40B4-BE49-F238E27FC236}">
                <a16:creationId xmlns:a16="http://schemas.microsoft.com/office/drawing/2014/main" id="{65F4B459-1D9E-6FAF-5D59-88640A9F2589}"/>
              </a:ext>
            </a:extLst>
          </p:cNvPr>
          <p:cNvPicPr>
            <a:picLocks noChangeAspect="1"/>
          </p:cNvPicPr>
          <p:nvPr/>
        </p:nvPicPr>
        <p:blipFill>
          <a:blip r:embed="rId4"/>
          <a:stretch>
            <a:fillRect/>
          </a:stretch>
        </p:blipFill>
        <p:spPr>
          <a:xfrm>
            <a:off x="6887702" y="2626240"/>
            <a:ext cx="4816325" cy="3431071"/>
          </a:xfrm>
          <a:prstGeom prst="rect">
            <a:avLst/>
          </a:prstGeom>
        </p:spPr>
      </p:pic>
      <p:pic>
        <p:nvPicPr>
          <p:cNvPr id="3" name="Picture 2">
            <a:extLst>
              <a:ext uri="{FF2B5EF4-FFF2-40B4-BE49-F238E27FC236}">
                <a16:creationId xmlns:a16="http://schemas.microsoft.com/office/drawing/2014/main" id="{D985CC32-8A5A-D987-1FC8-0ECE24B99FE5}"/>
              </a:ext>
            </a:extLst>
          </p:cNvPr>
          <p:cNvPicPr>
            <a:picLocks noChangeAspect="1"/>
          </p:cNvPicPr>
          <p:nvPr/>
        </p:nvPicPr>
        <p:blipFill rotWithShape="1">
          <a:blip r:embed="rId5"/>
          <a:srcRect b="51059"/>
          <a:stretch/>
        </p:blipFill>
        <p:spPr>
          <a:xfrm>
            <a:off x="225230" y="941228"/>
            <a:ext cx="4495625" cy="2943416"/>
          </a:xfrm>
          <a:prstGeom prst="rect">
            <a:avLst/>
          </a:prstGeom>
        </p:spPr>
      </p:pic>
      <p:pic>
        <p:nvPicPr>
          <p:cNvPr id="4" name="Picture 3">
            <a:extLst>
              <a:ext uri="{FF2B5EF4-FFF2-40B4-BE49-F238E27FC236}">
                <a16:creationId xmlns:a16="http://schemas.microsoft.com/office/drawing/2014/main" id="{4F511DD5-2E3C-951B-D42C-6AA5A085BFCE}"/>
              </a:ext>
            </a:extLst>
          </p:cNvPr>
          <p:cNvPicPr>
            <a:picLocks noChangeAspect="1"/>
          </p:cNvPicPr>
          <p:nvPr/>
        </p:nvPicPr>
        <p:blipFill rotWithShape="1">
          <a:blip r:embed="rId5"/>
          <a:srcRect t="50000"/>
          <a:stretch/>
        </p:blipFill>
        <p:spPr>
          <a:xfrm>
            <a:off x="3072809" y="3582251"/>
            <a:ext cx="4897243" cy="3275749"/>
          </a:xfrm>
          <a:prstGeom prst="rect">
            <a:avLst/>
          </a:prstGeom>
        </p:spPr>
      </p:pic>
    </p:spTree>
    <p:extLst>
      <p:ext uri="{BB962C8B-B14F-4D97-AF65-F5344CB8AC3E}">
        <p14:creationId xmlns:p14="http://schemas.microsoft.com/office/powerpoint/2010/main" val="36656052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644" y="118212"/>
            <a:ext cx="12117356" cy="1323439"/>
          </a:xfrm>
          <a:prstGeom prst="rect">
            <a:avLst/>
          </a:prstGeom>
          <a:noFill/>
        </p:spPr>
        <p:txBody>
          <a:bodyPr wrap="square" rtlCol="0">
            <a:spAutoFit/>
          </a:bodyPr>
          <a:lstStyle/>
          <a:p>
            <a:pPr algn="ctr"/>
            <a:r>
              <a:rPr lang="en-GB" sz="3200" b="1" u="sng" dirty="0">
                <a:latin typeface="Sassoon Infant Std" panose="020B0503020103030203" pitchFamily="34" charset="0"/>
              </a:rPr>
              <a:t>Assessment – how do we know how the pupils are doing?</a:t>
            </a:r>
          </a:p>
          <a:p>
            <a:endParaRPr lang="en-GB" sz="2400" dirty="0">
              <a:latin typeface="Sassoon Infant Std" panose="020B0503020103030203" pitchFamily="34" charset="0"/>
            </a:endParaRPr>
          </a:p>
          <a:p>
            <a:r>
              <a:rPr lang="en-GB" sz="2400" dirty="0">
                <a:latin typeface="Sassoon Infant Std" panose="020B0503020103030203" pitchFamily="34" charset="0"/>
              </a:rPr>
              <a:t>.</a:t>
            </a:r>
          </a:p>
        </p:txBody>
      </p:sp>
      <p:pic>
        <p:nvPicPr>
          <p:cNvPr id="2" name="Picture 1">
            <a:extLst>
              <a:ext uri="{FF2B5EF4-FFF2-40B4-BE49-F238E27FC236}">
                <a16:creationId xmlns:a16="http://schemas.microsoft.com/office/drawing/2014/main" id="{8B1D9917-B9A4-04B3-040A-0AC96E6754C5}"/>
              </a:ext>
            </a:extLst>
          </p:cNvPr>
          <p:cNvPicPr>
            <a:picLocks noChangeAspect="1"/>
          </p:cNvPicPr>
          <p:nvPr/>
        </p:nvPicPr>
        <p:blipFill>
          <a:blip r:embed="rId3"/>
          <a:stretch>
            <a:fillRect/>
          </a:stretch>
        </p:blipFill>
        <p:spPr>
          <a:xfrm>
            <a:off x="253129" y="1030496"/>
            <a:ext cx="5414026" cy="635240"/>
          </a:xfrm>
          <a:prstGeom prst="rect">
            <a:avLst/>
          </a:prstGeom>
        </p:spPr>
      </p:pic>
      <p:pic>
        <p:nvPicPr>
          <p:cNvPr id="5" name="Picture 4">
            <a:extLst>
              <a:ext uri="{FF2B5EF4-FFF2-40B4-BE49-F238E27FC236}">
                <a16:creationId xmlns:a16="http://schemas.microsoft.com/office/drawing/2014/main" id="{D40355FB-8A13-A7B1-8645-10C1EF3158E8}"/>
              </a:ext>
            </a:extLst>
          </p:cNvPr>
          <p:cNvPicPr>
            <a:picLocks noChangeAspect="1"/>
          </p:cNvPicPr>
          <p:nvPr/>
        </p:nvPicPr>
        <p:blipFill>
          <a:blip r:embed="rId4"/>
          <a:stretch>
            <a:fillRect/>
          </a:stretch>
        </p:blipFill>
        <p:spPr>
          <a:xfrm>
            <a:off x="74644" y="2109940"/>
            <a:ext cx="6980850" cy="4629848"/>
          </a:xfrm>
          <a:prstGeom prst="rect">
            <a:avLst/>
          </a:prstGeom>
        </p:spPr>
      </p:pic>
      <p:pic>
        <p:nvPicPr>
          <p:cNvPr id="6" name="Picture 5">
            <a:extLst>
              <a:ext uri="{FF2B5EF4-FFF2-40B4-BE49-F238E27FC236}">
                <a16:creationId xmlns:a16="http://schemas.microsoft.com/office/drawing/2014/main" id="{49173B01-E861-3C6B-4E2B-491481540AC8}"/>
              </a:ext>
            </a:extLst>
          </p:cNvPr>
          <p:cNvPicPr>
            <a:picLocks noChangeAspect="1"/>
          </p:cNvPicPr>
          <p:nvPr/>
        </p:nvPicPr>
        <p:blipFill>
          <a:blip r:embed="rId5"/>
          <a:stretch>
            <a:fillRect/>
          </a:stretch>
        </p:blipFill>
        <p:spPr>
          <a:xfrm>
            <a:off x="7146091" y="779931"/>
            <a:ext cx="3911769" cy="5054071"/>
          </a:xfrm>
          <a:prstGeom prst="rect">
            <a:avLst/>
          </a:prstGeom>
        </p:spPr>
      </p:pic>
    </p:spTree>
    <p:extLst>
      <p:ext uri="{BB962C8B-B14F-4D97-AF65-F5344CB8AC3E}">
        <p14:creationId xmlns:p14="http://schemas.microsoft.com/office/powerpoint/2010/main" val="28733311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644" y="118212"/>
            <a:ext cx="12117356" cy="954107"/>
          </a:xfrm>
          <a:prstGeom prst="rect">
            <a:avLst/>
          </a:prstGeom>
          <a:noFill/>
        </p:spPr>
        <p:txBody>
          <a:bodyPr wrap="square" rtlCol="0">
            <a:spAutoFit/>
          </a:bodyPr>
          <a:lstStyle/>
          <a:p>
            <a:pPr algn="ctr"/>
            <a:r>
              <a:rPr lang="en-GB" sz="3200" b="1" u="sng" dirty="0">
                <a:latin typeface="Sassoon Infant Std" panose="020B0503020103030203" pitchFamily="34" charset="0"/>
              </a:rPr>
              <a:t>Year 4 MTC</a:t>
            </a:r>
          </a:p>
          <a:p>
            <a:endParaRPr lang="en-GB" sz="2400" dirty="0">
              <a:latin typeface="Sassoon Infant Std" panose="020B0503020103030203" pitchFamily="34" charset="0"/>
            </a:endParaRPr>
          </a:p>
        </p:txBody>
      </p:sp>
      <p:pic>
        <p:nvPicPr>
          <p:cNvPr id="1026" name="Picture 2" descr="Multiplication Tables Check (MTC) for Schools">
            <a:extLst>
              <a:ext uri="{FF2B5EF4-FFF2-40B4-BE49-F238E27FC236}">
                <a16:creationId xmlns:a16="http://schemas.microsoft.com/office/drawing/2014/main" id="{527E29D0-D9FB-737E-1C66-112EFFE46A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1589" y="1924050"/>
            <a:ext cx="5295900" cy="30099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62557C-086D-15F0-D3AC-FA9B0C6AA65C}"/>
              </a:ext>
            </a:extLst>
          </p:cNvPr>
          <p:cNvSpPr txBox="1"/>
          <p:nvPr/>
        </p:nvSpPr>
        <p:spPr>
          <a:xfrm>
            <a:off x="0" y="806241"/>
            <a:ext cx="5624407" cy="5933547"/>
          </a:xfrm>
          <a:prstGeom prst="rect">
            <a:avLst/>
          </a:prstGeom>
          <a:noFill/>
        </p:spPr>
        <p:txBody>
          <a:bodyPr wrap="square">
            <a:spAutoFit/>
          </a:bodyPr>
          <a:lstStyle/>
          <a:p>
            <a:pPr marL="342900" lvl="0" indent="-228600" defTabSz="914400">
              <a:lnSpc>
                <a:spcPct val="90000"/>
              </a:lnSpc>
              <a:spcAft>
                <a:spcPts val="800"/>
              </a:spcAft>
              <a:buFont typeface="Arial" panose="020B0604020202020204" pitchFamily="34" charset="0"/>
              <a:buChar char="•"/>
            </a:pPr>
            <a:r>
              <a:rPr lang="en-US" sz="2800" dirty="0">
                <a:effectLst/>
                <a:latin typeface="Sassoon Infant Std" panose="020B0503020103030203" pitchFamily="34" charset="0"/>
              </a:rPr>
              <a:t>This is a Statutory check that consists of </a:t>
            </a:r>
            <a:r>
              <a:rPr lang="en-US" sz="2800" b="1" dirty="0">
                <a:effectLst/>
                <a:latin typeface="Sassoon Infant Std" panose="020B0503020103030203" pitchFamily="34" charset="0"/>
              </a:rPr>
              <a:t>25 times tables </a:t>
            </a:r>
            <a:r>
              <a:rPr lang="en-US" sz="2800" dirty="0">
                <a:effectLst/>
                <a:latin typeface="Sassoon Infant Std" panose="020B0503020103030203" pitchFamily="34" charset="0"/>
              </a:rPr>
              <a:t>questions. The questions will only be multiplication, and they will go up to 12×12. </a:t>
            </a:r>
          </a:p>
          <a:p>
            <a:pPr marL="342900" lvl="0" indent="-228600" defTabSz="914400">
              <a:lnSpc>
                <a:spcPct val="90000"/>
              </a:lnSpc>
              <a:spcAft>
                <a:spcPts val="800"/>
              </a:spcAft>
              <a:buFont typeface="Arial" panose="020B0604020202020204" pitchFamily="34" charset="0"/>
              <a:buChar char="•"/>
            </a:pPr>
            <a:r>
              <a:rPr lang="en-US" sz="2800" dirty="0">
                <a:effectLst/>
                <a:latin typeface="Sassoon Infant Std" panose="020B0503020103030203" pitchFamily="34" charset="0"/>
              </a:rPr>
              <a:t>There will be </a:t>
            </a:r>
            <a:r>
              <a:rPr lang="en-US" sz="2800" b="1" dirty="0">
                <a:effectLst/>
                <a:latin typeface="Sassoon Infant Std" panose="020B0503020103030203" pitchFamily="34" charset="0"/>
              </a:rPr>
              <a:t>6 seconds </a:t>
            </a:r>
            <a:r>
              <a:rPr lang="en-US" sz="2800" dirty="0">
                <a:effectLst/>
                <a:latin typeface="Sassoon Infant Std" panose="020B0503020103030203" pitchFamily="34" charset="0"/>
              </a:rPr>
              <a:t>to answer each question. </a:t>
            </a:r>
          </a:p>
          <a:p>
            <a:pPr marL="342900" lvl="0" indent="-228600" defTabSz="914400">
              <a:lnSpc>
                <a:spcPct val="90000"/>
              </a:lnSpc>
              <a:spcAft>
                <a:spcPts val="800"/>
              </a:spcAft>
              <a:buFont typeface="Arial" panose="020B0604020202020204" pitchFamily="34" charset="0"/>
              <a:buChar char="•"/>
            </a:pPr>
            <a:r>
              <a:rPr lang="en-US" sz="2800" dirty="0">
                <a:effectLst/>
                <a:latin typeface="Sassoon Infant Std" panose="020B0503020103030203" pitchFamily="34" charset="0"/>
              </a:rPr>
              <a:t>The check will be taken online during school time (Summer term 2).</a:t>
            </a:r>
          </a:p>
          <a:p>
            <a:pPr marL="342900" lvl="0" indent="-228600" defTabSz="914400">
              <a:lnSpc>
                <a:spcPct val="90000"/>
              </a:lnSpc>
              <a:spcAft>
                <a:spcPts val="800"/>
              </a:spcAft>
              <a:buFont typeface="Arial" panose="020B0604020202020204" pitchFamily="34" charset="0"/>
              <a:buChar char="•"/>
            </a:pPr>
            <a:r>
              <a:rPr lang="en-US" sz="2800" dirty="0">
                <a:effectLst/>
                <a:latin typeface="Sassoon Infant Std" panose="020B0503020103030203" pitchFamily="34" charset="0"/>
              </a:rPr>
              <a:t>There is no pass mark. </a:t>
            </a:r>
          </a:p>
          <a:p>
            <a:pPr marL="342900" lvl="0" indent="-228600" defTabSz="914400">
              <a:lnSpc>
                <a:spcPct val="90000"/>
              </a:lnSpc>
              <a:spcAft>
                <a:spcPts val="800"/>
              </a:spcAft>
              <a:buFont typeface="Arial" panose="020B0604020202020204" pitchFamily="34" charset="0"/>
              <a:buChar char="•"/>
            </a:pPr>
            <a:r>
              <a:rPr lang="en-US" sz="2800" dirty="0">
                <a:effectLst/>
                <a:latin typeface="Sassoon Infant Std" panose="020B0503020103030203" pitchFamily="34" charset="0"/>
              </a:rPr>
              <a:t>Teachers will be able to apply for some children to be able to pause between questions. </a:t>
            </a:r>
            <a:endParaRPr lang="en-GB" sz="2800" dirty="0"/>
          </a:p>
        </p:txBody>
      </p:sp>
    </p:spTree>
    <p:extLst>
      <p:ext uri="{BB962C8B-B14F-4D97-AF65-F5344CB8AC3E}">
        <p14:creationId xmlns:p14="http://schemas.microsoft.com/office/powerpoint/2010/main" val="3793177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0940" y="80889"/>
            <a:ext cx="10491663" cy="6432530"/>
          </a:xfrm>
          <a:prstGeom prst="rect">
            <a:avLst/>
          </a:prstGeom>
          <a:noFill/>
        </p:spPr>
        <p:txBody>
          <a:bodyPr wrap="square" rtlCol="0">
            <a:spAutoFit/>
          </a:bodyPr>
          <a:lstStyle/>
          <a:p>
            <a:r>
              <a:rPr lang="en-GB" sz="4800" u="sng" dirty="0">
                <a:latin typeface="Sassoon Infant Std" panose="020B0503020103030203" pitchFamily="34" charset="0"/>
              </a:rPr>
              <a:t>How can parents support at home? </a:t>
            </a:r>
            <a:endParaRPr lang="en-GB" sz="4000" dirty="0">
              <a:latin typeface="Sassoon Infant Std" panose="020B0503020103030203" pitchFamily="34" charset="0"/>
            </a:endParaRPr>
          </a:p>
          <a:p>
            <a:pPr marL="571500" indent="-571500">
              <a:buFont typeface="Arial" panose="020B0604020202020204" pitchFamily="34" charset="0"/>
              <a:buChar char="•"/>
            </a:pPr>
            <a:r>
              <a:rPr lang="en-GB" sz="2800" dirty="0">
                <a:latin typeface="Sassoon Infant Std" panose="020B0503020103030203" pitchFamily="34" charset="0"/>
              </a:rPr>
              <a:t>Please provide a healthy snack! (available at school)</a:t>
            </a:r>
          </a:p>
          <a:p>
            <a:pPr marL="571500" indent="-571500">
              <a:buFont typeface="Arial" panose="020B0604020202020204" pitchFamily="34" charset="0"/>
              <a:buChar char="•"/>
            </a:pPr>
            <a:r>
              <a:rPr lang="en-GB" sz="2800" dirty="0">
                <a:latin typeface="Sassoon Infant Std" panose="020B0503020103030203" pitchFamily="34" charset="0"/>
              </a:rPr>
              <a:t>Support with homework and spellings to help link learning</a:t>
            </a:r>
          </a:p>
          <a:p>
            <a:pPr marL="571500" indent="-571500">
              <a:buFont typeface="Arial" panose="020B0604020202020204" pitchFamily="34" charset="0"/>
              <a:buChar char="•"/>
            </a:pPr>
            <a:r>
              <a:rPr lang="en-GB" sz="2800" dirty="0">
                <a:latin typeface="Sassoon Infant Std" panose="020B0503020103030203" pitchFamily="34" charset="0"/>
              </a:rPr>
              <a:t>Check in with the weekly timetable within the Newsletter</a:t>
            </a:r>
          </a:p>
          <a:p>
            <a:pPr marL="571500" indent="-571500">
              <a:buFont typeface="Arial" panose="020B0604020202020204" pitchFamily="34" charset="0"/>
              <a:buChar char="•"/>
            </a:pPr>
            <a:r>
              <a:rPr lang="en-GB" sz="2800" dirty="0">
                <a:latin typeface="Sassoon Infant Std" panose="020B0503020103030203" pitchFamily="34" charset="0"/>
              </a:rPr>
              <a:t>Good routines (including sleep)</a:t>
            </a:r>
          </a:p>
          <a:p>
            <a:pPr marL="571500" indent="-571500">
              <a:buFont typeface="Arial" panose="020B0604020202020204" pitchFamily="34" charset="0"/>
              <a:buChar char="•"/>
            </a:pPr>
            <a:r>
              <a:rPr lang="en-GB" sz="2800" dirty="0">
                <a:latin typeface="Sassoon Infant Std" panose="020B0503020103030203" pitchFamily="34" charset="0"/>
              </a:rPr>
              <a:t>Only playing appropriate games and not too </a:t>
            </a:r>
          </a:p>
          <a:p>
            <a:r>
              <a:rPr lang="en-GB" sz="2800" dirty="0">
                <a:latin typeface="Sassoon Infant Std" panose="020B0503020103030203" pitchFamily="34" charset="0"/>
              </a:rPr>
              <a:t>much screen time. Please do not play on devices until late</a:t>
            </a:r>
          </a:p>
          <a:p>
            <a:pPr marL="571500" indent="-571500">
              <a:buFont typeface="Arial" panose="020B0604020202020204" pitchFamily="34" charset="0"/>
              <a:buChar char="•"/>
            </a:pPr>
            <a:r>
              <a:rPr lang="en-GB" sz="2800" dirty="0">
                <a:latin typeface="Sassoon Infant Std" panose="020B0503020103030203" pitchFamily="34" charset="0"/>
              </a:rPr>
              <a:t>Fun Reading - </a:t>
            </a:r>
            <a:r>
              <a:rPr lang="en-US" sz="2800" dirty="0">
                <a:latin typeface="Sassoon Infant Std" panose="020B0503020103030203" pitchFamily="34" charset="0"/>
              </a:rPr>
              <a:t>Research shows that reluctant readers will read 50,000 words a year, but keen readers will read up to 1,000,000 words. We need to close this gap.</a:t>
            </a:r>
            <a:endParaRPr lang="en-GB" sz="2800" dirty="0">
              <a:latin typeface="Sassoon Infant Std" panose="020B0503020103030203" pitchFamily="34" charset="0"/>
            </a:endParaRPr>
          </a:p>
          <a:p>
            <a:pPr marL="571500" indent="-571500">
              <a:buFont typeface="Arial" panose="020B0604020202020204" pitchFamily="34" charset="0"/>
              <a:buChar char="•"/>
            </a:pPr>
            <a:r>
              <a:rPr lang="en-GB" sz="2800" dirty="0">
                <a:latin typeface="Sassoon Infant Std" panose="020B0503020103030203" pitchFamily="34" charset="0"/>
              </a:rPr>
              <a:t>Fun Writing</a:t>
            </a:r>
          </a:p>
          <a:p>
            <a:pPr marL="571500" indent="-571500">
              <a:buFont typeface="Arial" panose="020B0604020202020204" pitchFamily="34" charset="0"/>
              <a:buChar char="•"/>
            </a:pPr>
            <a:r>
              <a:rPr lang="en-GB" sz="2800" dirty="0">
                <a:latin typeface="Sassoon Infant Std" panose="020B0503020103030203" pitchFamily="34" charset="0"/>
              </a:rPr>
              <a:t>Fun Maths</a:t>
            </a:r>
          </a:p>
          <a:p>
            <a:pPr marL="571500" indent="-571500">
              <a:buFont typeface="Arial" panose="020B0604020202020204" pitchFamily="34" charset="0"/>
              <a:buChar char="•"/>
            </a:pPr>
            <a:r>
              <a:rPr lang="en-GB" sz="2800" dirty="0">
                <a:latin typeface="Sassoon Infant Std" panose="020B0503020103030203" pitchFamily="34" charset="0"/>
              </a:rPr>
              <a:t>Positive attitude and communication - Ask them what they have enjoyed and what they learnt</a:t>
            </a:r>
          </a:p>
        </p:txBody>
      </p:sp>
      <p:pic>
        <p:nvPicPr>
          <p:cNvPr id="5122" name="Picture 2" descr="Life Experiences to Teach Maths at Home | Services For Education |">
            <a:extLst>
              <a:ext uri="{FF2B5EF4-FFF2-40B4-BE49-F238E27FC236}">
                <a16:creationId xmlns:a16="http://schemas.microsoft.com/office/drawing/2014/main" id="{424A15C7-CC78-7FE0-4DD1-17C6454322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96098" y="80889"/>
            <a:ext cx="2995901" cy="2233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9922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A2B6F-768B-93A1-C7D1-1E2169E0132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DC49BB7-7341-9BE5-4844-7A033C913C58}"/>
              </a:ext>
            </a:extLst>
          </p:cNvPr>
          <p:cNvSpPr txBox="1"/>
          <p:nvPr/>
        </p:nvSpPr>
        <p:spPr>
          <a:xfrm>
            <a:off x="120940" y="80889"/>
            <a:ext cx="10491663" cy="830997"/>
          </a:xfrm>
          <a:prstGeom prst="rect">
            <a:avLst/>
          </a:prstGeom>
          <a:noFill/>
        </p:spPr>
        <p:txBody>
          <a:bodyPr wrap="square" rtlCol="0">
            <a:spAutoFit/>
          </a:bodyPr>
          <a:lstStyle/>
          <a:p>
            <a:r>
              <a:rPr lang="en-GB" sz="4800" u="sng" dirty="0">
                <a:latin typeface="Sassoon Infant Std" panose="020B0503020103030203" pitchFamily="34" charset="0"/>
              </a:rPr>
              <a:t>Homework</a:t>
            </a:r>
            <a:endParaRPr lang="en-GB" sz="4000" dirty="0">
              <a:latin typeface="Sassoon Infant Std" panose="020B0503020103030203" pitchFamily="34" charset="0"/>
            </a:endParaRPr>
          </a:p>
        </p:txBody>
      </p:sp>
      <p:pic>
        <p:nvPicPr>
          <p:cNvPr id="3" name="Picture 2">
            <a:extLst>
              <a:ext uri="{FF2B5EF4-FFF2-40B4-BE49-F238E27FC236}">
                <a16:creationId xmlns:a16="http://schemas.microsoft.com/office/drawing/2014/main" id="{C8187E54-BDA9-9F30-5422-0326C207256D}"/>
              </a:ext>
            </a:extLst>
          </p:cNvPr>
          <p:cNvPicPr>
            <a:picLocks noChangeAspect="1"/>
          </p:cNvPicPr>
          <p:nvPr/>
        </p:nvPicPr>
        <p:blipFill>
          <a:blip r:embed="rId3"/>
          <a:stretch>
            <a:fillRect/>
          </a:stretch>
        </p:blipFill>
        <p:spPr>
          <a:xfrm>
            <a:off x="0" y="2110679"/>
            <a:ext cx="6273209" cy="4773663"/>
          </a:xfrm>
          <a:prstGeom prst="rect">
            <a:avLst/>
          </a:prstGeom>
        </p:spPr>
      </p:pic>
      <p:pic>
        <p:nvPicPr>
          <p:cNvPr id="6" name="Picture 5">
            <a:extLst>
              <a:ext uri="{FF2B5EF4-FFF2-40B4-BE49-F238E27FC236}">
                <a16:creationId xmlns:a16="http://schemas.microsoft.com/office/drawing/2014/main" id="{C01F9DC6-FE4A-4641-EB76-CEAF72038FEC}"/>
              </a:ext>
            </a:extLst>
          </p:cNvPr>
          <p:cNvPicPr>
            <a:picLocks noChangeAspect="1"/>
          </p:cNvPicPr>
          <p:nvPr/>
        </p:nvPicPr>
        <p:blipFill>
          <a:blip r:embed="rId4"/>
          <a:stretch>
            <a:fillRect/>
          </a:stretch>
        </p:blipFill>
        <p:spPr>
          <a:xfrm>
            <a:off x="7006857" y="0"/>
            <a:ext cx="5185144" cy="3564786"/>
          </a:xfrm>
          <a:prstGeom prst="rect">
            <a:avLst/>
          </a:prstGeom>
        </p:spPr>
      </p:pic>
      <p:pic>
        <p:nvPicPr>
          <p:cNvPr id="2052" name="Picture 4" descr="Educake | An easier way to assess learning">
            <a:extLst>
              <a:ext uri="{FF2B5EF4-FFF2-40B4-BE49-F238E27FC236}">
                <a16:creationId xmlns:a16="http://schemas.microsoft.com/office/drawing/2014/main" id="{03982480-D7FA-EC4D-330C-35D327E531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2908" y="593097"/>
            <a:ext cx="4033949" cy="13725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lassmates 210 x 148mm (A5) Reading record 32 Page, Yellow - Pack of 100">
            <a:extLst>
              <a:ext uri="{FF2B5EF4-FFF2-40B4-BE49-F238E27FC236}">
                <a16:creationId xmlns:a16="http://schemas.microsoft.com/office/drawing/2014/main" id="{CF163073-60DC-F4EB-766F-1AAD75F9A99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6073" t="10077" r="8527" b="11162"/>
          <a:stretch/>
        </p:blipFill>
        <p:spPr bwMode="auto">
          <a:xfrm>
            <a:off x="6273209" y="3497543"/>
            <a:ext cx="2746744" cy="3307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4856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13183" y="248887"/>
            <a:ext cx="9843796" cy="42141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9600" dirty="0">
                <a:latin typeface="Sassoon Infant Std" panose="020B0503020103030203" pitchFamily="34" charset="0"/>
              </a:rPr>
              <a:t>Thank you very much for your time!</a:t>
            </a:r>
          </a:p>
          <a:p>
            <a:pPr algn="ctr"/>
            <a:endParaRPr lang="en-GB" sz="9600" dirty="0">
              <a:latin typeface="Sassoon Infant Std" panose="020B0503020103030203" pitchFamily="34" charset="0"/>
            </a:endParaRPr>
          </a:p>
        </p:txBody>
      </p:sp>
      <p:sp>
        <p:nvSpPr>
          <p:cNvPr id="3" name="TextBox 2">
            <a:extLst>
              <a:ext uri="{FF2B5EF4-FFF2-40B4-BE49-F238E27FC236}">
                <a16:creationId xmlns:a16="http://schemas.microsoft.com/office/drawing/2014/main" id="{98BC5D35-2901-FE1A-9DF7-D917E66B7008}"/>
              </a:ext>
            </a:extLst>
          </p:cNvPr>
          <p:cNvSpPr txBox="1"/>
          <p:nvPr/>
        </p:nvSpPr>
        <p:spPr>
          <a:xfrm>
            <a:off x="681134" y="5608132"/>
            <a:ext cx="9507894" cy="830997"/>
          </a:xfrm>
          <a:prstGeom prst="rect">
            <a:avLst/>
          </a:prstGeom>
          <a:noFill/>
        </p:spPr>
        <p:txBody>
          <a:bodyPr wrap="square" rtlCol="0">
            <a:spAutoFit/>
          </a:bodyPr>
          <a:lstStyle/>
          <a:p>
            <a:r>
              <a:rPr lang="en-US" sz="2400" dirty="0">
                <a:latin typeface="Sassoon Infant Std" panose="020B0503020103030203" pitchFamily="34" charset="0"/>
              </a:rPr>
              <a:t>Please do visit our website to find out more about your child’s education:</a:t>
            </a:r>
            <a:r>
              <a:rPr lang="en-GB" sz="2400" dirty="0">
                <a:latin typeface="Sassoon Infant Std" panose="020B0503020103030203" pitchFamily="34" charset="0"/>
                <a:hlinkClick r:id="rId3">
                  <a:extLst>
                    <a:ext uri="{A12FA001-AC4F-418D-AE19-62706E023703}">
                      <ahyp:hlinkClr xmlns:ahyp="http://schemas.microsoft.com/office/drawing/2018/hyperlinkcolor" val="tx"/>
                    </a:ext>
                  </a:extLst>
                </a:hlinkClick>
              </a:rPr>
              <a:t>https://www.wantageprimaryacademy.org.uk/curriculum/</a:t>
            </a:r>
            <a:endParaRPr lang="en-GB" sz="2400" dirty="0">
              <a:latin typeface="Sassoon Infant Std" panose="020B0503020103030203" pitchFamily="34" charset="0"/>
            </a:endParaRPr>
          </a:p>
        </p:txBody>
      </p:sp>
    </p:spTree>
    <p:extLst>
      <p:ext uri="{BB962C8B-B14F-4D97-AF65-F5344CB8AC3E}">
        <p14:creationId xmlns:p14="http://schemas.microsoft.com/office/powerpoint/2010/main" val="2617578795"/>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TotalTime>
  <Words>1809</Words>
  <Application>Microsoft Office PowerPoint</Application>
  <PresentationFormat>Widescreen</PresentationFormat>
  <Paragraphs>188</Paragraphs>
  <Slides>23</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Calibri</vt:lpstr>
      <vt:lpstr>Nunito</vt:lpstr>
      <vt:lpstr>Sassoon Infant Std</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day in KS2</vt:lpstr>
      <vt:lpstr>Topics covered in Year 6 – Please visit our website to view all year groups</vt:lpstr>
      <vt:lpstr>Topics covered– Please visit our website to view all year groups</vt:lpstr>
      <vt:lpstr>PowerPoint Presentation</vt:lpstr>
      <vt:lpstr>PowerPoint Presentation</vt:lpstr>
      <vt:lpstr>Maths challenges</vt:lpstr>
      <vt:lpstr>PowerPoint Presentation</vt:lpstr>
      <vt:lpstr>English in KS2 - how is it taught?</vt:lpstr>
      <vt:lpstr>English Tasks</vt:lpstr>
      <vt:lpstr>Guided Reading in KS2</vt:lpstr>
      <vt:lpstr>Handwriting</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2016</dc:creator>
  <cp:lastModifiedBy>Rosella McNally</cp:lastModifiedBy>
  <cp:revision>66</cp:revision>
  <dcterms:created xsi:type="dcterms:W3CDTF">2019-09-03T14:13:17Z</dcterms:created>
  <dcterms:modified xsi:type="dcterms:W3CDTF">2025-09-24T14:09:10Z</dcterms:modified>
</cp:coreProperties>
</file>