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27"/>
  </p:notesMasterIdLst>
  <p:sldIdLst>
    <p:sldId id="257" r:id="rId2"/>
    <p:sldId id="288" r:id="rId3"/>
    <p:sldId id="258" r:id="rId4"/>
    <p:sldId id="259" r:id="rId5"/>
    <p:sldId id="281" r:id="rId6"/>
    <p:sldId id="265" r:id="rId7"/>
    <p:sldId id="264" r:id="rId8"/>
    <p:sldId id="267" r:id="rId9"/>
    <p:sldId id="270" r:id="rId10"/>
    <p:sldId id="268" r:id="rId11"/>
    <p:sldId id="269" r:id="rId12"/>
    <p:sldId id="272" r:id="rId13"/>
    <p:sldId id="277" r:id="rId14"/>
    <p:sldId id="278" r:id="rId15"/>
    <p:sldId id="273" r:id="rId16"/>
    <p:sldId id="279" r:id="rId17"/>
    <p:sldId id="275" r:id="rId18"/>
    <p:sldId id="260" r:id="rId19"/>
    <p:sldId id="283" r:id="rId20"/>
    <p:sldId id="284" r:id="rId21"/>
    <p:sldId id="285" r:id="rId22"/>
    <p:sldId id="286" r:id="rId23"/>
    <p:sldId id="276" r:id="rId24"/>
    <p:sldId id="287" r:id="rId25"/>
    <p:sldId id="28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03" autoAdjust="0"/>
    <p:restoredTop sz="66963" autoAdjust="0"/>
  </p:normalViewPr>
  <p:slideViewPr>
    <p:cSldViewPr>
      <p:cViewPr varScale="1">
        <p:scale>
          <a:sx n="55" d="100"/>
          <a:sy n="55" d="100"/>
        </p:scale>
        <p:origin x="2222"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A40BEF-6721-45A2-8135-71BF062ACA50}" type="datetimeFigureOut">
              <a:rPr lang="en-GB" smtClean="0"/>
              <a:t>22/05/2023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0F789B-191C-4964-A3DD-7F24478576CC}" type="slidenum">
              <a:rPr lang="en-GB" smtClean="0"/>
              <a:t>‹#›</a:t>
            </a:fld>
            <a:endParaRPr lang="en-GB"/>
          </a:p>
        </p:txBody>
      </p:sp>
    </p:spTree>
    <p:extLst>
      <p:ext uri="{BB962C8B-B14F-4D97-AF65-F5344CB8AC3E}">
        <p14:creationId xmlns:p14="http://schemas.microsoft.com/office/powerpoint/2010/main" val="1054003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yourself to each other and acknowledge we are all here for the same reason.</a:t>
            </a:r>
          </a:p>
        </p:txBody>
      </p:sp>
      <p:sp>
        <p:nvSpPr>
          <p:cNvPr id="4" name="Slide Number Placeholder 3"/>
          <p:cNvSpPr>
            <a:spLocks noGrp="1"/>
          </p:cNvSpPr>
          <p:nvPr>
            <p:ph type="sldNum" sz="quarter" idx="10"/>
          </p:nvPr>
        </p:nvSpPr>
        <p:spPr/>
        <p:txBody>
          <a:bodyPr/>
          <a:lstStyle/>
          <a:p>
            <a:fld id="{5B0F789B-191C-4964-A3DD-7F24478576CC}" type="slidenum">
              <a:rPr lang="en-GB" smtClean="0"/>
              <a:t>1</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do you feel when you are</a:t>
            </a:r>
            <a:r>
              <a:rPr lang="en-GB" baseline="0" dirty="0"/>
              <a:t> anxious?</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4</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dirty="0">
                <a:latin typeface="Georgia" pitchFamily="18" charset="0"/>
              </a:rPr>
              <a:t>What does my child have to be anxious about?</a:t>
            </a:r>
            <a:br>
              <a:rPr lang="en-US" altLang="en-US" sz="1200" dirty="0">
                <a:latin typeface="Georgia" pitchFamily="18" charset="0"/>
              </a:rPr>
            </a:br>
            <a:r>
              <a:rPr lang="en-US" altLang="en-US" sz="1200" dirty="0">
                <a:latin typeface="Georgia" pitchFamily="18" charset="0"/>
              </a:rPr>
              <a:t>If we talk about his/ her worries they’ll get bigger.  Isn’t it better to ignore them?</a:t>
            </a:r>
            <a:br>
              <a:rPr lang="en-US" altLang="en-US" sz="1200" dirty="0">
                <a:latin typeface="Georgia" pitchFamily="18" charset="0"/>
              </a:rPr>
            </a:br>
            <a:r>
              <a:rPr lang="en-US" altLang="en-US" sz="1200" dirty="0">
                <a:latin typeface="Georgia" pitchFamily="18" charset="0"/>
              </a:rPr>
              <a:t>Isn’t it better to just jump in the deep end – toughen them up?</a:t>
            </a:r>
            <a:br>
              <a:rPr lang="en-US" altLang="en-US" sz="1200" dirty="0">
                <a:latin typeface="Georgia" pitchFamily="18" charset="0"/>
              </a:rPr>
            </a:br>
            <a:r>
              <a:rPr lang="en-US" altLang="en-US" sz="1200" dirty="0">
                <a:latin typeface="Georgia" pitchFamily="18" charset="0"/>
              </a:rPr>
              <a:t>Is this fear or are they trying to manipulate me?</a:t>
            </a:r>
            <a:br>
              <a:rPr lang="en-US" altLang="en-US" sz="1200" dirty="0">
                <a:latin typeface="Georgia" pitchFamily="18" charset="0"/>
              </a:rPr>
            </a:br>
            <a:r>
              <a:rPr lang="en-US" altLang="en-US" sz="1200" dirty="0">
                <a:latin typeface="Georgia" pitchFamily="18" charset="0"/>
              </a:rPr>
              <a:t>Is this just a phase?</a:t>
            </a:r>
            <a:br>
              <a:rPr lang="en-US" altLang="en-US" sz="1200" dirty="0">
                <a:latin typeface="Georgia" pitchFamily="18" charset="0"/>
              </a:rPr>
            </a:br>
            <a:br>
              <a:rPr lang="en-US" altLang="en-US" sz="1200" dirty="0">
                <a:latin typeface="Georgia" pitchFamily="18" charset="0"/>
              </a:rPr>
            </a:b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5</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6</a:t>
            </a:fld>
            <a:endParaRPr lang="en-GB"/>
          </a:p>
        </p:txBody>
      </p:sp>
    </p:spTree>
    <p:extLst>
      <p:ext uri="{BB962C8B-B14F-4D97-AF65-F5344CB8AC3E}">
        <p14:creationId xmlns:p14="http://schemas.microsoft.com/office/powerpoint/2010/main" val="1333028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years</a:t>
            </a:r>
            <a:r>
              <a:rPr lang="en-GB" baseline="0" dirty="0"/>
              <a:t> ago when we were cavemen and had to hunt for our meals.  We had to fight or flight from dinosaurs.</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7</a:t>
            </a:fld>
            <a:endParaRPr lang="en-GB"/>
          </a:p>
        </p:txBody>
      </p:sp>
    </p:spTree>
    <p:extLst>
      <p:ext uri="{BB962C8B-B14F-4D97-AF65-F5344CB8AC3E}">
        <p14:creationId xmlns:p14="http://schemas.microsoft.com/office/powerpoint/2010/main" val="15273585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8</a:t>
            </a:fld>
            <a:endParaRPr lang="en-GB"/>
          </a:p>
        </p:txBody>
      </p:sp>
    </p:spTree>
    <p:extLst>
      <p:ext uri="{BB962C8B-B14F-4D97-AF65-F5344CB8AC3E}">
        <p14:creationId xmlns:p14="http://schemas.microsoft.com/office/powerpoint/2010/main" val="2086558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a:t>
            </a:r>
            <a:r>
              <a:rPr lang="en-GB" baseline="0" dirty="0"/>
              <a:t> when we suffer with anxiety what we are left with is an oversensitive alarm system that keeps going off.  A bit like the smoke alarm at home which goes off with every tiny thing and not when you need it.</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9</a:t>
            </a:fld>
            <a:endParaRPr lang="en-GB"/>
          </a:p>
        </p:txBody>
      </p:sp>
    </p:spTree>
    <p:extLst>
      <p:ext uri="{BB962C8B-B14F-4D97-AF65-F5344CB8AC3E}">
        <p14:creationId xmlns:p14="http://schemas.microsoft.com/office/powerpoint/2010/main" val="3339723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you’re walking through the woods and you come face to face with a grizzly bear.  What do you think?  What do you feel?  What do you do?</a:t>
            </a:r>
          </a:p>
        </p:txBody>
      </p:sp>
      <p:sp>
        <p:nvSpPr>
          <p:cNvPr id="4" name="Slide Number Placeholder 3"/>
          <p:cNvSpPr>
            <a:spLocks noGrp="1"/>
          </p:cNvSpPr>
          <p:nvPr>
            <p:ph type="sldNum" sz="quarter" idx="10"/>
          </p:nvPr>
        </p:nvSpPr>
        <p:spPr/>
        <p:txBody>
          <a:bodyPr/>
          <a:lstStyle/>
          <a:p>
            <a:fld id="{5B0F789B-191C-4964-A3DD-7F24478576CC}" type="slidenum">
              <a:rPr lang="en-GB" smtClean="0"/>
              <a:t>10</a:t>
            </a:fld>
            <a:endParaRPr lang="en-GB"/>
          </a:p>
        </p:txBody>
      </p:sp>
    </p:spTree>
    <p:extLst>
      <p:ext uri="{BB962C8B-B14F-4D97-AF65-F5344CB8AC3E}">
        <p14:creationId xmlns:p14="http://schemas.microsoft.com/office/powerpoint/2010/main" val="23684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does a</a:t>
            </a:r>
            <a:r>
              <a:rPr lang="en-GB" baseline="0" dirty="0"/>
              <a:t> non anxious child see?</a:t>
            </a:r>
          </a:p>
          <a:p>
            <a:r>
              <a:rPr lang="en-GB" baseline="0" dirty="0"/>
              <a:t>What does an anxious child see?</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12</a:t>
            </a:fld>
            <a:endParaRPr lang="en-GB"/>
          </a:p>
        </p:txBody>
      </p:sp>
    </p:spTree>
    <p:extLst>
      <p:ext uri="{BB962C8B-B14F-4D97-AF65-F5344CB8AC3E}">
        <p14:creationId xmlns:p14="http://schemas.microsoft.com/office/powerpoint/2010/main" val="35183068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14</a:t>
            </a:fld>
            <a:endParaRPr lang="en-GB"/>
          </a:p>
        </p:txBody>
      </p:sp>
    </p:spTree>
    <p:extLst>
      <p:ext uri="{BB962C8B-B14F-4D97-AF65-F5344CB8AC3E}">
        <p14:creationId xmlns:p14="http://schemas.microsoft.com/office/powerpoint/2010/main" val="12495312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problem!</a:t>
            </a:r>
          </a:p>
        </p:txBody>
      </p:sp>
      <p:sp>
        <p:nvSpPr>
          <p:cNvPr id="4" name="Slide Number Placeholder 3"/>
          <p:cNvSpPr>
            <a:spLocks noGrp="1"/>
          </p:cNvSpPr>
          <p:nvPr>
            <p:ph type="sldNum" sz="quarter" idx="10"/>
          </p:nvPr>
        </p:nvSpPr>
        <p:spPr/>
        <p:txBody>
          <a:bodyPr/>
          <a:lstStyle/>
          <a:p>
            <a:fld id="{5B0F789B-191C-4964-A3DD-7F24478576CC}" type="slidenum">
              <a:rPr lang="en-GB" smtClean="0"/>
              <a:t>16</a:t>
            </a:fld>
            <a:endParaRPr lang="en-GB"/>
          </a:p>
        </p:txBody>
      </p:sp>
    </p:spTree>
    <p:extLst>
      <p:ext uri="{BB962C8B-B14F-4D97-AF65-F5344CB8AC3E}">
        <p14:creationId xmlns:p14="http://schemas.microsoft.com/office/powerpoint/2010/main" val="2741165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essence explain</a:t>
            </a:r>
            <a:r>
              <a:rPr lang="en-GB" baseline="0" dirty="0"/>
              <a:t> it is these very things we need to do the opposite of.</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17</a:t>
            </a:fld>
            <a:endParaRPr lang="en-GB"/>
          </a:p>
        </p:txBody>
      </p:sp>
    </p:spTree>
    <p:extLst>
      <p:ext uri="{BB962C8B-B14F-4D97-AF65-F5344CB8AC3E}">
        <p14:creationId xmlns:p14="http://schemas.microsoft.com/office/powerpoint/2010/main" val="3311899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p:txBody>
      </p:sp>
      <p:sp>
        <p:nvSpPr>
          <p:cNvPr id="4" name="Slide Number Placeholder 3"/>
          <p:cNvSpPr>
            <a:spLocks noGrp="1"/>
          </p:cNvSpPr>
          <p:nvPr>
            <p:ph type="sldNum" sz="quarter" idx="10"/>
          </p:nvPr>
        </p:nvSpPr>
        <p:spPr/>
        <p:txBody>
          <a:bodyPr/>
          <a:lstStyle/>
          <a:p>
            <a:fld id="{5B0F789B-191C-4964-A3DD-7F24478576CC}" type="slidenum">
              <a:rPr lang="en-GB" smtClean="0"/>
              <a:t>18</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19</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Anxious thinking – whether or not they are the type of child who might notice or remember</a:t>
            </a:r>
            <a:r>
              <a:rPr lang="en-GB" baseline="0" dirty="0"/>
              <a:t> things which fit into their anxious model in their head and this gets retriggers their worry time and time again.   This can result in them overestimating danger and underestimating their ability to cope.</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20</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Too protective</a:t>
            </a:r>
            <a:r>
              <a:rPr lang="en-GB" baseline="0" dirty="0"/>
              <a:t> – maybe too much</a:t>
            </a:r>
          </a:p>
          <a:p>
            <a:r>
              <a:rPr lang="en-GB" baseline="0" dirty="0"/>
              <a:t>Reassure our children – maybe too much</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21</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Normal</a:t>
            </a:r>
          </a:p>
        </p:txBody>
      </p:sp>
      <p:sp>
        <p:nvSpPr>
          <p:cNvPr id="4" name="Slide Number Placeholder 3"/>
          <p:cNvSpPr>
            <a:spLocks noGrp="1"/>
          </p:cNvSpPr>
          <p:nvPr>
            <p:ph type="sldNum" sz="quarter" idx="10"/>
          </p:nvPr>
        </p:nvSpPr>
        <p:spPr/>
        <p:txBody>
          <a:bodyPr/>
          <a:lstStyle/>
          <a:p>
            <a:fld id="{5B0F789B-191C-4964-A3DD-7F24478576CC}" type="slidenum">
              <a:rPr lang="en-GB" smtClean="0"/>
              <a:t>22</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them on board – what is it stopping</a:t>
            </a:r>
            <a:r>
              <a:rPr lang="en-GB" baseline="0" dirty="0"/>
              <a:t> them from doing?  What would they like to do?</a:t>
            </a:r>
          </a:p>
          <a:p>
            <a:r>
              <a:rPr lang="en-GB" baseline="0" dirty="0"/>
              <a:t>Teach them about anxiety – physiological responses  Its unpleasant but normal</a:t>
            </a:r>
          </a:p>
          <a:p>
            <a:r>
              <a:rPr lang="en-GB" baseline="0" dirty="0"/>
              <a:t>Catch anxious thoughts – take step back.  Are they realistic thoughts?  Can they be thought of differently</a:t>
            </a:r>
          </a:p>
          <a:p>
            <a:r>
              <a:rPr lang="en-GB" baseline="0" dirty="0"/>
              <a:t>Help them to be independent – be confident in your child and tell them so.  Show them and create opportunities for them to build </a:t>
            </a:r>
            <a:r>
              <a:rPr lang="en-GB" baseline="0" dirty="0" err="1"/>
              <a:t>independendence</a:t>
            </a:r>
            <a:endParaRPr lang="en-GB" baseline="0" dirty="0"/>
          </a:p>
          <a:p>
            <a:r>
              <a:rPr lang="en-GB" baseline="0" dirty="0"/>
              <a:t>Encourage development of inner voice – Have a go.  I can do this.</a:t>
            </a:r>
          </a:p>
          <a:p>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23</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Try to manage</a:t>
            </a:r>
            <a:r>
              <a:rPr lang="en-GB" baseline="0" dirty="0"/>
              <a:t> your anxious behaviours – model calm and coping</a:t>
            </a:r>
          </a:p>
          <a:p>
            <a:r>
              <a:rPr lang="en-GB" baseline="0" dirty="0"/>
              <a:t>Avoid reassurance- help them to learn how to reassure themselves.</a:t>
            </a:r>
          </a:p>
          <a:p>
            <a:r>
              <a:rPr lang="en-GB" baseline="0" dirty="0"/>
              <a:t>Don’t collude with avoidance – gradually help them to face their fear</a:t>
            </a:r>
          </a:p>
          <a:p>
            <a:r>
              <a:rPr lang="en-GB" baseline="0" dirty="0"/>
              <a:t>What are their </a:t>
            </a:r>
            <a:r>
              <a:rPr lang="en-GB" baseline="0" dirty="0" err="1"/>
              <a:t>stratagies</a:t>
            </a:r>
            <a:r>
              <a:rPr lang="en-GB" baseline="0" dirty="0"/>
              <a:t> to calm their child when anxious?</a:t>
            </a:r>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24</a:t>
            </a:fld>
            <a:endParaRPr lang="en-GB"/>
          </a:p>
        </p:txBody>
      </p:sp>
    </p:spTree>
    <p:extLst>
      <p:ext uri="{BB962C8B-B14F-4D97-AF65-F5344CB8AC3E}">
        <p14:creationId xmlns:p14="http://schemas.microsoft.com/office/powerpoint/2010/main" val="23514383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B0F789B-191C-4964-A3DD-7F24478576CC}" type="slidenum">
              <a:rPr lang="en-GB" smtClean="0"/>
              <a:t>25</a:t>
            </a:fld>
            <a:endParaRPr lang="en-GB"/>
          </a:p>
        </p:txBody>
      </p:sp>
    </p:spTree>
    <p:extLst>
      <p:ext uri="{BB962C8B-B14F-4D97-AF65-F5344CB8AC3E}">
        <p14:creationId xmlns:p14="http://schemas.microsoft.com/office/powerpoint/2010/main" val="224159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533FF-0F1A-D963-20CE-E78964DEC7EC}"/>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DC746640-D66C-61F6-E3DD-F1064628DAFE}"/>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7367D5D6-780A-4B32-C57F-F9EC323E829C}"/>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5" name="Footer Placeholder 4">
            <a:extLst>
              <a:ext uri="{FF2B5EF4-FFF2-40B4-BE49-F238E27FC236}">
                <a16:creationId xmlns:a16="http://schemas.microsoft.com/office/drawing/2014/main" id="{FEB60210-00C3-0D14-8CAA-EA9A783796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36A35-30D3-A01E-72E0-C78854A919EE}"/>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4146248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48558-877E-72F1-98EF-C2E1BAE0C3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2C2008-9B2C-095A-A795-B13482F5FA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199B83-830F-6A84-8AD8-A8F2CA68B0E1}"/>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5" name="Footer Placeholder 4">
            <a:extLst>
              <a:ext uri="{FF2B5EF4-FFF2-40B4-BE49-F238E27FC236}">
                <a16:creationId xmlns:a16="http://schemas.microsoft.com/office/drawing/2014/main" id="{D1F9C8B6-5B26-CDE8-C576-F4FD718A63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D539A1-9EE4-B410-038F-9ACE4C8D64EF}"/>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1544618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23F8B-C270-5B11-1EE8-3E31822AD539}"/>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DD12DA12-254D-4754-AA94-9475B6F8AF16}"/>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B0A52F-D84D-78AA-B63F-CB30595FB27B}"/>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5" name="Footer Placeholder 4">
            <a:extLst>
              <a:ext uri="{FF2B5EF4-FFF2-40B4-BE49-F238E27FC236}">
                <a16:creationId xmlns:a16="http://schemas.microsoft.com/office/drawing/2014/main" id="{3204CF05-9F18-2C9F-FBDE-F46B842BC1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8D7524-5E10-D20B-6BEF-B4E7564704A5}"/>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545971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BBDAD-FBB5-D8FC-BF39-98AF24DB0B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F65B7B-9131-87AE-E0D9-52B29B8213F6}"/>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2AB915-9725-CE4D-9863-913B1BA15F8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94543A5-909B-5776-B216-3CDAEF813260}"/>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6" name="Footer Placeholder 5">
            <a:extLst>
              <a:ext uri="{FF2B5EF4-FFF2-40B4-BE49-F238E27FC236}">
                <a16:creationId xmlns:a16="http://schemas.microsoft.com/office/drawing/2014/main" id="{35EF2BE9-C171-55FF-671B-9541079C24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C2980A-5FA2-2DF9-8A52-562EA8884D58}"/>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4124206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F58EF-2787-E2DB-A074-D90FFD04634B}"/>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CE8E5D-510A-BC79-2D91-D13E4168B2D3}"/>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309D36-CAF2-ABE4-63EF-3118EB397328}"/>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4F0FDE-EAAF-41B4-EEE2-1602926AD6EC}"/>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AD2A9340-D694-C09F-2EAA-FBA77AD3CC75}"/>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0A91E3F-86F2-319B-E92A-A8D2D9CB96B5}"/>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8" name="Footer Placeholder 7">
            <a:extLst>
              <a:ext uri="{FF2B5EF4-FFF2-40B4-BE49-F238E27FC236}">
                <a16:creationId xmlns:a16="http://schemas.microsoft.com/office/drawing/2014/main" id="{9C9D5D55-7D92-8EDA-7E7C-A97F6B5F23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4F8286-2CBD-E2AB-FE6A-8D65EB29E166}"/>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844165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A4ECD-992A-D9CB-E32A-58DA2562413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FC95049-023E-2805-2EEA-CD66466B42D2}"/>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4" name="Footer Placeholder 3">
            <a:extLst>
              <a:ext uri="{FF2B5EF4-FFF2-40B4-BE49-F238E27FC236}">
                <a16:creationId xmlns:a16="http://schemas.microsoft.com/office/drawing/2014/main" id="{4C314506-6ECE-A219-4F80-A126652B7E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A952F5-2ECD-3537-6E61-B83BA88D8914}"/>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1330939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07F86-9BB1-A074-901D-7820E63EFB9D}"/>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3" name="Footer Placeholder 2">
            <a:extLst>
              <a:ext uri="{FF2B5EF4-FFF2-40B4-BE49-F238E27FC236}">
                <a16:creationId xmlns:a16="http://schemas.microsoft.com/office/drawing/2014/main" id="{2B643692-A49D-7EF9-BF84-5401B035C7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513E0D-59A9-0DF4-2EEF-9D945CED6165}"/>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1901095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BEF14-C12A-91FF-536B-846B9731FF5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367C9A02-DAC5-9915-82B8-3F312C0161D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09BBD45-20DF-D152-C030-6AA8E2DF39C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9439A01-132B-DD07-999A-617FEBB4A888}"/>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6" name="Footer Placeholder 5">
            <a:extLst>
              <a:ext uri="{FF2B5EF4-FFF2-40B4-BE49-F238E27FC236}">
                <a16:creationId xmlns:a16="http://schemas.microsoft.com/office/drawing/2014/main" id="{888DA776-6656-80EA-6F87-6240B0598E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D21A1F-51D2-F35C-520A-0865242B5CFA}"/>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505490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270FE-7748-0C85-3DCD-176673A4A8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C3638369-48EC-E712-E8E9-592095566265}"/>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73D6622-0153-21F1-D924-90D0B24BF8B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819FF06-8472-C5A0-DE34-2B990A18DCEF}"/>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6" name="Footer Placeholder 5">
            <a:extLst>
              <a:ext uri="{FF2B5EF4-FFF2-40B4-BE49-F238E27FC236}">
                <a16:creationId xmlns:a16="http://schemas.microsoft.com/office/drawing/2014/main" id="{BEDE40E5-B503-882E-1B8F-078823C548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859D5B-9886-5B6B-E02F-C56F4BA3C463}"/>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3783651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64C65-E936-E939-5E23-BBD17A1C9A4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64A678-A990-964B-6253-23C4207B86D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55A60E-023F-23E0-F0F3-760A2FEB9D51}"/>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5" name="Footer Placeholder 4">
            <a:extLst>
              <a:ext uri="{FF2B5EF4-FFF2-40B4-BE49-F238E27FC236}">
                <a16:creationId xmlns:a16="http://schemas.microsoft.com/office/drawing/2014/main" id="{6B94DCDB-FF58-A8AA-5070-5FE9A14D8A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A2E00-760E-3EDF-E614-CE56570ED9FA}"/>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1828014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20955F-E966-8D01-8F1F-45390ED4486D}"/>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40E818E-C4D8-D7C1-0838-D131B0BA2A1C}"/>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7B71-774D-9E42-C8FC-2E143A33ADEF}"/>
              </a:ext>
            </a:extLst>
          </p:cNvPr>
          <p:cNvSpPr>
            <a:spLocks noGrp="1"/>
          </p:cNvSpPr>
          <p:nvPr>
            <p:ph type="dt" sz="half" idx="10"/>
          </p:nvPr>
        </p:nvSpPr>
        <p:spPr/>
        <p:txBody>
          <a:bodyPr/>
          <a:lstStyle/>
          <a:p>
            <a:fld id="{F48C811C-648F-49C4-B315-4E6315DA789C}" type="datetimeFigureOut">
              <a:rPr lang="en-GB" smtClean="0"/>
              <a:t>22/05/2023</a:t>
            </a:fld>
            <a:endParaRPr lang="en-GB"/>
          </a:p>
        </p:txBody>
      </p:sp>
      <p:sp>
        <p:nvSpPr>
          <p:cNvPr id="5" name="Footer Placeholder 4">
            <a:extLst>
              <a:ext uri="{FF2B5EF4-FFF2-40B4-BE49-F238E27FC236}">
                <a16:creationId xmlns:a16="http://schemas.microsoft.com/office/drawing/2014/main" id="{2E2F1096-1BF1-776E-9535-1D61A3C0C1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A8BB8E-6CC3-9E09-9379-BD0584333C75}"/>
              </a:ext>
            </a:extLst>
          </p:cNvPr>
          <p:cNvSpPr>
            <a:spLocks noGrp="1"/>
          </p:cNvSpPr>
          <p:nvPr>
            <p:ph type="sldNum" sz="quarter" idx="12"/>
          </p:nvPr>
        </p:nvSpPr>
        <p:spPr/>
        <p:txBody>
          <a:bodyPr/>
          <a:lstStyle/>
          <a:p>
            <a:fld id="{0CDB0F73-3820-4291-A197-B19CEB2F0F0B}" type="slidenum">
              <a:rPr lang="en-GB" smtClean="0"/>
              <a:t>‹#›</a:t>
            </a:fld>
            <a:endParaRPr lang="en-GB"/>
          </a:p>
        </p:txBody>
      </p:sp>
    </p:spTree>
    <p:extLst>
      <p:ext uri="{BB962C8B-B14F-4D97-AF65-F5344CB8AC3E}">
        <p14:creationId xmlns:p14="http://schemas.microsoft.com/office/powerpoint/2010/main" val="3203648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FD3DAE-78BB-A447-771E-DC74A4925CB9}"/>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789DEFC-C29F-40FD-7652-12E8ACC3E8E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F071E0-F84C-6DDB-46A3-724C2694C8B3}"/>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48C811C-648F-49C4-B315-4E6315DA789C}" type="datetimeFigureOut">
              <a:rPr lang="en-GB" smtClean="0"/>
              <a:t>22/05/2023</a:t>
            </a:fld>
            <a:endParaRPr lang="en-GB"/>
          </a:p>
        </p:txBody>
      </p:sp>
      <p:sp>
        <p:nvSpPr>
          <p:cNvPr id="5" name="Footer Placeholder 4">
            <a:extLst>
              <a:ext uri="{FF2B5EF4-FFF2-40B4-BE49-F238E27FC236}">
                <a16:creationId xmlns:a16="http://schemas.microsoft.com/office/drawing/2014/main" id="{AAA57C3A-A826-3725-722A-F1E10C1F035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531A47-A631-8FBD-C10C-CC07D35D075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CDB0F73-3820-4291-A197-B19CEB2F0F0B}" type="slidenum">
              <a:rPr lang="en-GB" smtClean="0"/>
              <a:t>‹#›</a:t>
            </a:fld>
            <a:endParaRPr lang="en-GB"/>
          </a:p>
        </p:txBody>
      </p:sp>
    </p:spTree>
    <p:extLst>
      <p:ext uri="{BB962C8B-B14F-4D97-AF65-F5344CB8AC3E}">
        <p14:creationId xmlns:p14="http://schemas.microsoft.com/office/powerpoint/2010/main" val="380429041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file:///\\lbbarnet.local\SharedAreas\Children%20and%20families\TROUBLED%20FAMILIES-053\Intensive%20Family%20Focus%20Case%20Files\YFSS\YFSS%20documentation\Wellbeing%20Programme\General%20handouts%20for%20all%20problems\Recommended%20texts\Books%20for%20younger%20children%20upto%2012.htm"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2" name="Rectangle 6"/>
          <p:cNvSpPr>
            <a:spLocks noGrp="1" noChangeArrowheads="1"/>
          </p:cNvSpPr>
          <p:nvPr>
            <p:ph type="ctrTitle"/>
          </p:nvPr>
        </p:nvSpPr>
        <p:spPr>
          <a:xfrm>
            <a:off x="3871912" y="1562669"/>
            <a:ext cx="4227085" cy="2456597"/>
          </a:xfrm>
        </p:spPr>
        <p:txBody>
          <a:bodyPr rIns="81277" anchor="b">
            <a:normAutofit/>
          </a:bodyPr>
          <a:lstStyle/>
          <a:p>
            <a:pPr indent="40182">
              <a:defRPr/>
            </a:pPr>
            <a:r>
              <a:rPr lang="en-GB" sz="3800" dirty="0">
                <a:solidFill>
                  <a:schemeClr val="tx1">
                    <a:lumMod val="85000"/>
                    <a:lumOff val="15000"/>
                  </a:schemeClr>
                </a:solidFill>
              </a:rPr>
              <a:t>Children’s Mental Health</a:t>
            </a:r>
            <a:endParaRPr lang="en-US" altLang="en-US" sz="3800" dirty="0">
              <a:solidFill>
                <a:schemeClr val="tx1">
                  <a:lumMod val="85000"/>
                  <a:lumOff val="15000"/>
                </a:schemeClr>
              </a:solidFill>
              <a:latin typeface="Georgia" pitchFamily="18" charset="0"/>
            </a:endParaRPr>
          </a:p>
        </p:txBody>
      </p:sp>
      <p:sp>
        <p:nvSpPr>
          <p:cNvPr id="4103" name="Rectangle 7"/>
          <p:cNvSpPr>
            <a:spLocks noGrp="1" noChangeArrowheads="1"/>
          </p:cNvSpPr>
          <p:nvPr>
            <p:ph type="subTitle" idx="1"/>
          </p:nvPr>
        </p:nvSpPr>
        <p:spPr>
          <a:xfrm>
            <a:off x="4236981" y="4298722"/>
            <a:ext cx="3508565" cy="1148885"/>
          </a:xfrm>
        </p:spPr>
        <p:txBody>
          <a:bodyPr rIns="116994" anchor="t">
            <a:normAutofit/>
          </a:bodyPr>
          <a:lstStyle/>
          <a:p>
            <a:r>
              <a:rPr lang="en-GB" sz="4800" dirty="0">
                <a:solidFill>
                  <a:schemeClr val="tx1">
                    <a:lumMod val="85000"/>
                    <a:lumOff val="15000"/>
                  </a:schemeClr>
                </a:solidFill>
              </a:rPr>
              <a:t>Anxiety</a:t>
            </a:r>
            <a:endParaRPr lang="en-GB" sz="1600" dirty="0">
              <a:solidFill>
                <a:schemeClr val="tx1">
                  <a:lumMod val="85000"/>
                  <a:lumOff val="15000"/>
                </a:schemeClr>
              </a:solidFill>
            </a:endParaRPr>
          </a:p>
        </p:txBody>
      </p:sp>
      <p:pic>
        <p:nvPicPr>
          <p:cNvPr id="4105" name="Picture 4104">
            <a:extLst>
              <a:ext uri="{FF2B5EF4-FFF2-40B4-BE49-F238E27FC236}">
                <a16:creationId xmlns:a16="http://schemas.microsoft.com/office/drawing/2014/main" id="{B3A8A1F2-4A4F-FE2D-D9EA-511B05805026}"/>
              </a:ext>
            </a:extLst>
          </p:cNvPr>
          <p:cNvPicPr>
            <a:picLocks noChangeAspect="1"/>
          </p:cNvPicPr>
          <p:nvPr/>
        </p:nvPicPr>
        <p:blipFill rotWithShape="1">
          <a:blip r:embed="rId3"/>
          <a:srcRect l="33515" r="27447"/>
          <a:stretch/>
        </p:blipFill>
        <p:spPr>
          <a:xfrm>
            <a:off x="-5449" y="10"/>
            <a:ext cx="2677211" cy="6857990"/>
          </a:xfrm>
          <a:custGeom>
            <a:avLst/>
            <a:gdLst/>
            <a:ahLst/>
            <a:cxnLst/>
            <a:rect l="l" t="t" r="r" b="b"/>
            <a:pathLst>
              <a:path w="3569616" h="6858000">
                <a:moveTo>
                  <a:pt x="0" y="0"/>
                </a:moveTo>
                <a:lnTo>
                  <a:pt x="3119345" y="0"/>
                </a:lnTo>
                <a:lnTo>
                  <a:pt x="3123529" y="17226"/>
                </a:lnTo>
                <a:cubicBezTo>
                  <a:pt x="3124924" y="23927"/>
                  <a:pt x="3126075" y="29690"/>
                  <a:pt x="3127926" y="35733"/>
                </a:cubicBezTo>
                <a:cubicBezTo>
                  <a:pt x="3135983" y="55162"/>
                  <a:pt x="3152761" y="75163"/>
                  <a:pt x="3158476" y="86830"/>
                </a:cubicBezTo>
                <a:lnTo>
                  <a:pt x="3162217" y="105744"/>
                </a:lnTo>
                <a:lnTo>
                  <a:pt x="3166997" y="104727"/>
                </a:lnTo>
                <a:lnTo>
                  <a:pt x="3167793" y="111793"/>
                </a:lnTo>
                <a:lnTo>
                  <a:pt x="3168896" y="127609"/>
                </a:lnTo>
                <a:cubicBezTo>
                  <a:pt x="3170241" y="137435"/>
                  <a:pt x="3170795" y="164972"/>
                  <a:pt x="3173185" y="174906"/>
                </a:cubicBezTo>
                <a:cubicBezTo>
                  <a:pt x="3178510" y="177461"/>
                  <a:pt x="3181593" y="181749"/>
                  <a:pt x="3183238" y="187215"/>
                </a:cubicBezTo>
                <a:lnTo>
                  <a:pt x="3184145" y="199435"/>
                </a:lnTo>
                <a:lnTo>
                  <a:pt x="3200957" y="269529"/>
                </a:lnTo>
                <a:lnTo>
                  <a:pt x="3202491" y="279219"/>
                </a:lnTo>
                <a:lnTo>
                  <a:pt x="3206975" y="284221"/>
                </a:lnTo>
                <a:cubicBezTo>
                  <a:pt x="3208056" y="288198"/>
                  <a:pt x="3208241" y="299815"/>
                  <a:pt x="3208979" y="303078"/>
                </a:cubicBezTo>
                <a:cubicBezTo>
                  <a:pt x="3209786" y="303316"/>
                  <a:pt x="3210593" y="303555"/>
                  <a:pt x="3211400" y="303794"/>
                </a:cubicBezTo>
                <a:cubicBezTo>
                  <a:pt x="3215834" y="314048"/>
                  <a:pt x="3230882" y="352723"/>
                  <a:pt x="3235583" y="364595"/>
                </a:cubicBezTo>
                <a:cubicBezTo>
                  <a:pt x="3232098" y="367263"/>
                  <a:pt x="3238178" y="372307"/>
                  <a:pt x="3239601" y="375020"/>
                </a:cubicBezTo>
                <a:cubicBezTo>
                  <a:pt x="3237179" y="375617"/>
                  <a:pt x="3236854" y="382439"/>
                  <a:pt x="3239157" y="384290"/>
                </a:cubicBezTo>
                <a:cubicBezTo>
                  <a:pt x="3254070" y="431093"/>
                  <a:pt x="3227895" y="408920"/>
                  <a:pt x="3245230" y="435044"/>
                </a:cubicBezTo>
                <a:cubicBezTo>
                  <a:pt x="3246565" y="439781"/>
                  <a:pt x="3245820" y="443743"/>
                  <a:pt x="3244204" y="447282"/>
                </a:cubicBezTo>
                <a:lnTo>
                  <a:pt x="3240762" y="452630"/>
                </a:lnTo>
                <a:lnTo>
                  <a:pt x="3249093" y="471880"/>
                </a:lnTo>
                <a:cubicBezTo>
                  <a:pt x="3252174" y="481431"/>
                  <a:pt x="3254453" y="491548"/>
                  <a:pt x="3255857" y="501992"/>
                </a:cubicBezTo>
                <a:cubicBezTo>
                  <a:pt x="3250999" y="504682"/>
                  <a:pt x="3258622" y="512442"/>
                  <a:pt x="3260271" y="516223"/>
                </a:cubicBezTo>
                <a:cubicBezTo>
                  <a:pt x="3257006" y="516482"/>
                  <a:pt x="3255973" y="525173"/>
                  <a:pt x="3258865" y="528038"/>
                </a:cubicBezTo>
                <a:cubicBezTo>
                  <a:pt x="3274535" y="591283"/>
                  <a:pt x="3241762" y="557303"/>
                  <a:pt x="3262462" y="594499"/>
                </a:cubicBezTo>
                <a:cubicBezTo>
                  <a:pt x="3263816" y="600863"/>
                  <a:pt x="3262479" y="605795"/>
                  <a:pt x="3260024" y="610000"/>
                </a:cubicBezTo>
                <a:lnTo>
                  <a:pt x="3253721" y="617692"/>
                </a:lnTo>
                <a:lnTo>
                  <a:pt x="3256482" y="623204"/>
                </a:lnTo>
                <a:cubicBezTo>
                  <a:pt x="3258005" y="644600"/>
                  <a:pt x="3251476" y="651376"/>
                  <a:pt x="3259225" y="663365"/>
                </a:cubicBezTo>
                <a:cubicBezTo>
                  <a:pt x="3245876" y="682744"/>
                  <a:pt x="3258539" y="675670"/>
                  <a:pt x="3261631" y="689522"/>
                </a:cubicBezTo>
                <a:cubicBezTo>
                  <a:pt x="3265207" y="700373"/>
                  <a:pt x="3269507" y="679723"/>
                  <a:pt x="3271002" y="690492"/>
                </a:cubicBezTo>
                <a:cubicBezTo>
                  <a:pt x="3267989" y="702455"/>
                  <a:pt x="3279578" y="701125"/>
                  <a:pt x="3275760" y="713609"/>
                </a:cubicBezTo>
                <a:cubicBezTo>
                  <a:pt x="3266819" y="711239"/>
                  <a:pt x="3278954" y="737528"/>
                  <a:pt x="3271356" y="738880"/>
                </a:cubicBezTo>
                <a:cubicBezTo>
                  <a:pt x="3282938" y="748490"/>
                  <a:pt x="3269788" y="754591"/>
                  <a:pt x="3274016" y="768139"/>
                </a:cubicBezTo>
                <a:cubicBezTo>
                  <a:pt x="3278559" y="774347"/>
                  <a:pt x="3279560" y="778980"/>
                  <a:pt x="3275507" y="785654"/>
                </a:cubicBezTo>
                <a:cubicBezTo>
                  <a:pt x="3297514" y="814181"/>
                  <a:pt x="3277534" y="803670"/>
                  <a:pt x="3287024" y="831111"/>
                </a:cubicBezTo>
                <a:cubicBezTo>
                  <a:pt x="3296672" y="854655"/>
                  <a:pt x="3303659" y="881610"/>
                  <a:pt x="3324562" y="903604"/>
                </a:cubicBezTo>
                <a:cubicBezTo>
                  <a:pt x="3330338" y="907511"/>
                  <a:pt x="3333079" y="917872"/>
                  <a:pt x="3330682" y="926744"/>
                </a:cubicBezTo>
                <a:cubicBezTo>
                  <a:pt x="3330269" y="928269"/>
                  <a:pt x="3329716" y="929694"/>
                  <a:pt x="3329041" y="930971"/>
                </a:cubicBezTo>
                <a:cubicBezTo>
                  <a:pt x="3333270" y="950914"/>
                  <a:pt x="3351150" y="1023696"/>
                  <a:pt x="3356062" y="1046405"/>
                </a:cubicBezTo>
                <a:cubicBezTo>
                  <a:pt x="3349099" y="1048737"/>
                  <a:pt x="3362597" y="1059482"/>
                  <a:pt x="3358521" y="1067217"/>
                </a:cubicBezTo>
                <a:cubicBezTo>
                  <a:pt x="3354869" y="1072807"/>
                  <a:pt x="3358113" y="1077371"/>
                  <a:pt x="3358773" y="1082909"/>
                </a:cubicBezTo>
                <a:cubicBezTo>
                  <a:pt x="3356098" y="1090444"/>
                  <a:pt x="3363241" y="1113953"/>
                  <a:pt x="3367682" y="1119909"/>
                </a:cubicBezTo>
                <a:cubicBezTo>
                  <a:pt x="3382703" y="1133847"/>
                  <a:pt x="3374343" y="1168367"/>
                  <a:pt x="3385911" y="1180009"/>
                </a:cubicBezTo>
                <a:cubicBezTo>
                  <a:pt x="3387774" y="1184389"/>
                  <a:pt x="3388688" y="1188737"/>
                  <a:pt x="3389010" y="1193041"/>
                </a:cubicBezTo>
                <a:lnTo>
                  <a:pt x="3388572" y="1205179"/>
                </a:lnTo>
                <a:lnTo>
                  <a:pt x="3385768" y="1208811"/>
                </a:lnTo>
                <a:lnTo>
                  <a:pt x="3386975" y="1216129"/>
                </a:lnTo>
                <a:lnTo>
                  <a:pt x="3386647" y="1218271"/>
                </a:lnTo>
                <a:cubicBezTo>
                  <a:pt x="3386007" y="1222365"/>
                  <a:pt x="3385480" y="1226399"/>
                  <a:pt x="3385420" y="1230360"/>
                </a:cubicBezTo>
                <a:cubicBezTo>
                  <a:pt x="3400233" y="1224163"/>
                  <a:pt x="3387342" y="1263034"/>
                  <a:pt x="3398902" y="1251303"/>
                </a:cubicBezTo>
                <a:cubicBezTo>
                  <a:pt x="3401143" y="1271991"/>
                  <a:pt x="3411558" y="1255397"/>
                  <a:pt x="3402244" y="1281071"/>
                </a:cubicBezTo>
                <a:cubicBezTo>
                  <a:pt x="3416627" y="1312459"/>
                  <a:pt x="3415183" y="1363554"/>
                  <a:pt x="3435533" y="1387530"/>
                </a:cubicBezTo>
                <a:cubicBezTo>
                  <a:pt x="3428168" y="1384876"/>
                  <a:pt x="3423452" y="1398828"/>
                  <a:pt x="3427595" y="1407995"/>
                </a:cubicBezTo>
                <a:cubicBezTo>
                  <a:pt x="3398778" y="1398886"/>
                  <a:pt x="3455260" y="1443485"/>
                  <a:pt x="3436580" y="1453051"/>
                </a:cubicBezTo>
                <a:cubicBezTo>
                  <a:pt x="3454427" y="1452263"/>
                  <a:pt x="3487273" y="1492392"/>
                  <a:pt x="3473886" y="1513215"/>
                </a:cubicBezTo>
                <a:cubicBezTo>
                  <a:pt x="3479337" y="1543203"/>
                  <a:pt x="3495403" y="1563620"/>
                  <a:pt x="3491486" y="1595707"/>
                </a:cubicBezTo>
                <a:cubicBezTo>
                  <a:pt x="3493932" y="1596530"/>
                  <a:pt x="3496028" y="1598008"/>
                  <a:pt x="3497869" y="1599939"/>
                </a:cubicBezTo>
                <a:lnTo>
                  <a:pt x="3502453" y="1606503"/>
                </a:lnTo>
                <a:lnTo>
                  <a:pt x="3502232" y="1607846"/>
                </a:lnTo>
                <a:cubicBezTo>
                  <a:pt x="3502503" y="1613048"/>
                  <a:pt x="3503673" y="1615641"/>
                  <a:pt x="3505239" y="1617081"/>
                </a:cubicBezTo>
                <a:cubicBezTo>
                  <a:pt x="3505979" y="1617395"/>
                  <a:pt x="3506719" y="1617710"/>
                  <a:pt x="3507459" y="1618024"/>
                </a:cubicBezTo>
                <a:lnTo>
                  <a:pt x="3510011" y="1624022"/>
                </a:lnTo>
                <a:lnTo>
                  <a:pt x="3516358" y="1634929"/>
                </a:lnTo>
                <a:lnTo>
                  <a:pt x="3516308" y="1637821"/>
                </a:lnTo>
                <a:lnTo>
                  <a:pt x="3523955" y="1655598"/>
                </a:lnTo>
                <a:lnTo>
                  <a:pt x="3523473" y="1656247"/>
                </a:lnTo>
                <a:cubicBezTo>
                  <a:pt x="3522567" y="1658107"/>
                  <a:pt x="3522227" y="1660249"/>
                  <a:pt x="3523061" y="1663024"/>
                </a:cubicBezTo>
                <a:cubicBezTo>
                  <a:pt x="3513175" y="1664689"/>
                  <a:pt x="3520280" y="1667013"/>
                  <a:pt x="3523616" y="1675054"/>
                </a:cubicBezTo>
                <a:cubicBezTo>
                  <a:pt x="3509006" y="1679436"/>
                  <a:pt x="3523682" y="1698702"/>
                  <a:pt x="3517630" y="1707801"/>
                </a:cubicBezTo>
                <a:cubicBezTo>
                  <a:pt x="3520410" y="1713612"/>
                  <a:pt x="3523083" y="1719836"/>
                  <a:pt x="3525537" y="1726380"/>
                </a:cubicBezTo>
                <a:lnTo>
                  <a:pt x="3529903" y="1779986"/>
                </a:lnTo>
                <a:lnTo>
                  <a:pt x="3521468" y="1836998"/>
                </a:lnTo>
                <a:cubicBezTo>
                  <a:pt x="3522502" y="1857808"/>
                  <a:pt x="3519191" y="1876110"/>
                  <a:pt x="3523412" y="1893497"/>
                </a:cubicBezTo>
                <a:cubicBezTo>
                  <a:pt x="3520411" y="1900876"/>
                  <a:pt x="3519436" y="1907708"/>
                  <a:pt x="3525004" y="1913894"/>
                </a:cubicBezTo>
                <a:cubicBezTo>
                  <a:pt x="3524490" y="1933413"/>
                  <a:pt x="3517414" y="1938604"/>
                  <a:pt x="3523928" y="1950514"/>
                </a:cubicBezTo>
                <a:cubicBezTo>
                  <a:pt x="3512685" y="1962215"/>
                  <a:pt x="3517275" y="1962555"/>
                  <a:pt x="3521008" y="1967449"/>
                </a:cubicBezTo>
                <a:lnTo>
                  <a:pt x="3521297" y="1968163"/>
                </a:lnTo>
                <a:lnTo>
                  <a:pt x="3519686" y="1969768"/>
                </a:lnTo>
                <a:lnTo>
                  <a:pt x="3519089" y="1972904"/>
                </a:lnTo>
                <a:lnTo>
                  <a:pt x="3520122" y="1981289"/>
                </a:lnTo>
                <a:lnTo>
                  <a:pt x="3520948" y="1984413"/>
                </a:lnTo>
                <a:cubicBezTo>
                  <a:pt x="3521356" y="1986575"/>
                  <a:pt x="3521416" y="1988026"/>
                  <a:pt x="3521226" y="1989046"/>
                </a:cubicBezTo>
                <a:lnTo>
                  <a:pt x="3521092" y="1989171"/>
                </a:lnTo>
                <a:lnTo>
                  <a:pt x="3521624" y="1993492"/>
                </a:lnTo>
                <a:cubicBezTo>
                  <a:pt x="3522844" y="2000762"/>
                  <a:pt x="3524332" y="2007819"/>
                  <a:pt x="3525996" y="2014518"/>
                </a:cubicBezTo>
                <a:cubicBezTo>
                  <a:pt x="3518529" y="2020777"/>
                  <a:pt x="3529333" y="2045218"/>
                  <a:pt x="3514412" y="2043465"/>
                </a:cubicBezTo>
                <a:cubicBezTo>
                  <a:pt x="3516219" y="2052531"/>
                  <a:pt x="3522688" y="2057653"/>
                  <a:pt x="3512822" y="2055222"/>
                </a:cubicBezTo>
                <a:cubicBezTo>
                  <a:pt x="3513140" y="2058224"/>
                  <a:pt x="3512432" y="2060136"/>
                  <a:pt x="3511227" y="2061550"/>
                </a:cubicBezTo>
                <a:lnTo>
                  <a:pt x="3510645" y="2061975"/>
                </a:lnTo>
                <a:lnTo>
                  <a:pt x="3514907" y="2082129"/>
                </a:lnTo>
                <a:lnTo>
                  <a:pt x="3514347" y="2084880"/>
                </a:lnTo>
                <a:lnTo>
                  <a:pt x="3518565" y="2097919"/>
                </a:lnTo>
                <a:lnTo>
                  <a:pt x="3519976" y="2104707"/>
                </a:lnTo>
                <a:lnTo>
                  <a:pt x="3521958" y="2106519"/>
                </a:lnTo>
                <a:cubicBezTo>
                  <a:pt x="3523219" y="2108534"/>
                  <a:pt x="3523895" y="2111498"/>
                  <a:pt x="3523237" y="2116590"/>
                </a:cubicBezTo>
                <a:lnTo>
                  <a:pt x="3522786" y="2117790"/>
                </a:lnTo>
                <a:lnTo>
                  <a:pt x="3526064" y="2125947"/>
                </a:lnTo>
                <a:cubicBezTo>
                  <a:pt x="3527505" y="2128548"/>
                  <a:pt x="3529274" y="2130818"/>
                  <a:pt x="3531495" y="2132603"/>
                </a:cubicBezTo>
                <a:cubicBezTo>
                  <a:pt x="3522034" y="2161762"/>
                  <a:pt x="3533978" y="2187874"/>
                  <a:pt x="3533955" y="2218836"/>
                </a:cubicBezTo>
                <a:cubicBezTo>
                  <a:pt x="3517312" y="2233337"/>
                  <a:pt x="3542024" y="2285180"/>
                  <a:pt x="3559442" y="2291697"/>
                </a:cubicBezTo>
                <a:cubicBezTo>
                  <a:pt x="3544608" y="2292866"/>
                  <a:pt x="3567228" y="2330146"/>
                  <a:pt x="3568373" y="2340076"/>
                </a:cubicBezTo>
                <a:cubicBezTo>
                  <a:pt x="3568755" y="2343387"/>
                  <a:pt x="3566751" y="2343658"/>
                  <a:pt x="3560178" y="2338540"/>
                </a:cubicBezTo>
                <a:cubicBezTo>
                  <a:pt x="3562571" y="2349015"/>
                  <a:pt x="3555536" y="2360463"/>
                  <a:pt x="3548875" y="2354921"/>
                </a:cubicBezTo>
                <a:cubicBezTo>
                  <a:pt x="3564342" y="2386191"/>
                  <a:pt x="3553912" y="2434573"/>
                  <a:pt x="3562290" y="2470516"/>
                </a:cubicBezTo>
                <a:cubicBezTo>
                  <a:pt x="3548732" y="2491328"/>
                  <a:pt x="3561750" y="2479665"/>
                  <a:pt x="3560263" y="2500409"/>
                </a:cubicBezTo>
                <a:cubicBezTo>
                  <a:pt x="3573531" y="2493872"/>
                  <a:pt x="3554177" y="2525877"/>
                  <a:pt x="3569616" y="2525972"/>
                </a:cubicBezTo>
                <a:cubicBezTo>
                  <a:pt x="3568857" y="2529744"/>
                  <a:pt x="3567635" y="2533395"/>
                  <a:pt x="3566291" y="2537057"/>
                </a:cubicBezTo>
                <a:lnTo>
                  <a:pt x="3565595" y="2538979"/>
                </a:lnTo>
                <a:lnTo>
                  <a:pt x="3565471" y="2546483"/>
                </a:lnTo>
                <a:lnTo>
                  <a:pt x="3562111" y="2548822"/>
                </a:lnTo>
                <a:lnTo>
                  <a:pt x="3559542" y="2560277"/>
                </a:lnTo>
                <a:cubicBezTo>
                  <a:pt x="3559093" y="2564534"/>
                  <a:pt x="3559212" y="2569074"/>
                  <a:pt x="3560240" y="2574030"/>
                </a:cubicBezTo>
                <a:cubicBezTo>
                  <a:pt x="3567097" y="2585933"/>
                  <a:pt x="3560828" y="2605604"/>
                  <a:pt x="3562359" y="2622912"/>
                </a:cubicBezTo>
                <a:lnTo>
                  <a:pt x="3564740" y="2630748"/>
                </a:lnTo>
                <a:lnTo>
                  <a:pt x="3563214" y="2656947"/>
                </a:lnTo>
                <a:cubicBezTo>
                  <a:pt x="3563065" y="2664385"/>
                  <a:pt x="3563222" y="2672085"/>
                  <a:pt x="3563949" y="2680153"/>
                </a:cubicBezTo>
                <a:lnTo>
                  <a:pt x="3566383" y="2695058"/>
                </a:lnTo>
                <a:lnTo>
                  <a:pt x="3565385" y="2699075"/>
                </a:lnTo>
                <a:cubicBezTo>
                  <a:pt x="3565951" y="2705917"/>
                  <a:pt x="3570892" y="2714690"/>
                  <a:pt x="3565525" y="2714239"/>
                </a:cubicBezTo>
                <a:lnTo>
                  <a:pt x="3567847" y="2721812"/>
                </a:lnTo>
                <a:lnTo>
                  <a:pt x="3564077" y="2729693"/>
                </a:lnTo>
                <a:cubicBezTo>
                  <a:pt x="3563144" y="2730592"/>
                  <a:pt x="3562134" y="2731288"/>
                  <a:pt x="3561085" y="2731758"/>
                </a:cubicBezTo>
                <a:lnTo>
                  <a:pt x="3563149" y="2742418"/>
                </a:lnTo>
                <a:lnTo>
                  <a:pt x="3560661" y="2751437"/>
                </a:lnTo>
                <a:lnTo>
                  <a:pt x="3563126" y="2758989"/>
                </a:lnTo>
                <a:lnTo>
                  <a:pt x="3562876" y="2762207"/>
                </a:lnTo>
                <a:lnTo>
                  <a:pt x="3561866" y="2770236"/>
                </a:lnTo>
                <a:cubicBezTo>
                  <a:pt x="3561066" y="2774372"/>
                  <a:pt x="3560080" y="2779005"/>
                  <a:pt x="3559378" y="2784138"/>
                </a:cubicBezTo>
                <a:lnTo>
                  <a:pt x="3559178" y="2788436"/>
                </a:lnTo>
                <a:lnTo>
                  <a:pt x="3554648" y="2798068"/>
                </a:lnTo>
                <a:cubicBezTo>
                  <a:pt x="3551209" y="2805087"/>
                  <a:pt x="3548936" y="2810580"/>
                  <a:pt x="3551400" y="2816345"/>
                </a:cubicBezTo>
                <a:cubicBezTo>
                  <a:pt x="3547036" y="2826742"/>
                  <a:pt x="3533490" y="2834711"/>
                  <a:pt x="3538128" y="2849028"/>
                </a:cubicBezTo>
                <a:cubicBezTo>
                  <a:pt x="3531517" y="2845031"/>
                  <a:pt x="3538369" y="2865256"/>
                  <a:pt x="3532013" y="2868126"/>
                </a:cubicBezTo>
                <a:cubicBezTo>
                  <a:pt x="3526842" y="2869601"/>
                  <a:pt x="3527715" y="2876080"/>
                  <a:pt x="3526094" y="2881167"/>
                </a:cubicBezTo>
                <a:cubicBezTo>
                  <a:pt x="3520961" y="2885059"/>
                  <a:pt x="3517628" y="2910333"/>
                  <a:pt x="3518939" y="2918966"/>
                </a:cubicBezTo>
                <a:cubicBezTo>
                  <a:pt x="3525789" y="2943088"/>
                  <a:pt x="3505468" y="2964225"/>
                  <a:pt x="3510391" y="2983548"/>
                </a:cubicBezTo>
                <a:cubicBezTo>
                  <a:pt x="3510204" y="2988707"/>
                  <a:pt x="3509257" y="2993036"/>
                  <a:pt x="3507840" y="2996827"/>
                </a:cubicBezTo>
                <a:lnTo>
                  <a:pt x="3502741" y="3006379"/>
                </a:lnTo>
                <a:lnTo>
                  <a:pt x="3499028" y="3006971"/>
                </a:lnTo>
                <a:lnTo>
                  <a:pt x="3497157" y="3013976"/>
                </a:lnTo>
                <a:lnTo>
                  <a:pt x="3496053" y="3015450"/>
                </a:lnTo>
                <a:cubicBezTo>
                  <a:pt x="3493931" y="3018255"/>
                  <a:pt x="3491925" y="3021106"/>
                  <a:pt x="3490329" y="3024292"/>
                </a:cubicBezTo>
                <a:cubicBezTo>
                  <a:pt x="3504872" y="3031782"/>
                  <a:pt x="3479143" y="3052632"/>
                  <a:pt x="3493186" y="3052840"/>
                </a:cubicBezTo>
                <a:cubicBezTo>
                  <a:pt x="3486942" y="3071654"/>
                  <a:pt x="3501947" y="3066916"/>
                  <a:pt x="3484298" y="3080007"/>
                </a:cubicBezTo>
                <a:cubicBezTo>
                  <a:pt x="3483814" y="3117860"/>
                  <a:pt x="3462683" y="3158406"/>
                  <a:pt x="3469977" y="3195253"/>
                </a:cubicBezTo>
                <a:cubicBezTo>
                  <a:pt x="3464984" y="3186842"/>
                  <a:pt x="3455676" y="3194249"/>
                  <a:pt x="3455490" y="3205255"/>
                </a:cubicBezTo>
                <a:cubicBezTo>
                  <a:pt x="3435461" y="3173385"/>
                  <a:pt x="3464274" y="3257718"/>
                  <a:pt x="3445250" y="3249703"/>
                </a:cubicBezTo>
                <a:cubicBezTo>
                  <a:pt x="3460163" y="3264187"/>
                  <a:pt x="3471377" y="3324835"/>
                  <a:pt x="3452291" y="3330508"/>
                </a:cubicBezTo>
                <a:cubicBezTo>
                  <a:pt x="3445043" y="3359645"/>
                  <a:pt x="3450218" y="3389952"/>
                  <a:pt x="3434486" y="3412864"/>
                </a:cubicBezTo>
                <a:cubicBezTo>
                  <a:pt x="3436166" y="3415609"/>
                  <a:pt x="3437306" y="3418595"/>
                  <a:pt x="3438058" y="3421734"/>
                </a:cubicBezTo>
                <a:lnTo>
                  <a:pt x="3439245" y="3430986"/>
                </a:lnTo>
                <a:lnTo>
                  <a:pt x="3438541" y="3431897"/>
                </a:lnTo>
                <a:cubicBezTo>
                  <a:pt x="3436732" y="3436375"/>
                  <a:pt x="3436677" y="3439488"/>
                  <a:pt x="3437396" y="3441992"/>
                </a:cubicBezTo>
                <a:lnTo>
                  <a:pt x="3438843" y="3444647"/>
                </a:lnTo>
                <a:lnTo>
                  <a:pt x="3438591" y="3451712"/>
                </a:lnTo>
                <a:lnTo>
                  <a:pt x="3439527" y="3466008"/>
                </a:lnTo>
                <a:lnTo>
                  <a:pt x="3438357" y="3468331"/>
                </a:lnTo>
                <a:lnTo>
                  <a:pt x="3437674" y="3489343"/>
                </a:lnTo>
                <a:cubicBezTo>
                  <a:pt x="3437459" y="3489383"/>
                  <a:pt x="3437241" y="3489424"/>
                  <a:pt x="3437026" y="3489465"/>
                </a:cubicBezTo>
                <a:cubicBezTo>
                  <a:pt x="3435558" y="3490219"/>
                  <a:pt x="3434444" y="3491679"/>
                  <a:pt x="3434044" y="3494659"/>
                </a:cubicBezTo>
                <a:cubicBezTo>
                  <a:pt x="3425302" y="3487640"/>
                  <a:pt x="3430211" y="3495561"/>
                  <a:pt x="3429800" y="3504965"/>
                </a:cubicBezTo>
                <a:cubicBezTo>
                  <a:pt x="3416132" y="3496161"/>
                  <a:pt x="3420620" y="3524348"/>
                  <a:pt x="3412115" y="3526661"/>
                </a:cubicBezTo>
                <a:cubicBezTo>
                  <a:pt x="3412121" y="3533765"/>
                  <a:pt x="3411879" y="3541120"/>
                  <a:pt x="3411331" y="3548549"/>
                </a:cubicBezTo>
                <a:lnTo>
                  <a:pt x="3410824" y="3552872"/>
                </a:lnTo>
                <a:cubicBezTo>
                  <a:pt x="3410773" y="3552889"/>
                  <a:pt x="3410721" y="3552908"/>
                  <a:pt x="3410671" y="3552926"/>
                </a:cubicBezTo>
                <a:cubicBezTo>
                  <a:pt x="3410254" y="3553793"/>
                  <a:pt x="3409971" y="3555188"/>
                  <a:pt x="3409849" y="3557419"/>
                </a:cubicBezTo>
                <a:lnTo>
                  <a:pt x="3409902" y="3560756"/>
                </a:lnTo>
                <a:lnTo>
                  <a:pt x="3408918" y="3569144"/>
                </a:lnTo>
                <a:lnTo>
                  <a:pt x="3407623" y="3571810"/>
                </a:lnTo>
                <a:lnTo>
                  <a:pt x="3405729" y="3572549"/>
                </a:lnTo>
                <a:lnTo>
                  <a:pt x="3405835" y="3573359"/>
                </a:lnTo>
                <a:cubicBezTo>
                  <a:pt x="3408214" y="3579757"/>
                  <a:pt x="3412465" y="3582275"/>
                  <a:pt x="3399129" y="3587902"/>
                </a:cubicBezTo>
                <a:cubicBezTo>
                  <a:pt x="3402495" y="3602236"/>
                  <a:pt x="3394605" y="3603730"/>
                  <a:pt x="3389566" y="3621859"/>
                </a:cubicBezTo>
                <a:cubicBezTo>
                  <a:pt x="3393374" y="3630350"/>
                  <a:pt x="3390863" y="3636316"/>
                  <a:pt x="3386307" y="3641820"/>
                </a:cubicBezTo>
                <a:cubicBezTo>
                  <a:pt x="3386232" y="3660214"/>
                  <a:pt x="3378837" y="3675854"/>
                  <a:pt x="3374956" y="3695940"/>
                </a:cubicBezTo>
                <a:cubicBezTo>
                  <a:pt x="3378387" y="3718839"/>
                  <a:pt x="3365817" y="3728358"/>
                  <a:pt x="3361718" y="3749831"/>
                </a:cubicBezTo>
                <a:cubicBezTo>
                  <a:pt x="3370064" y="3770267"/>
                  <a:pt x="3350403" y="3763879"/>
                  <a:pt x="3344768" y="3774338"/>
                </a:cubicBezTo>
                <a:lnTo>
                  <a:pt x="3343985" y="3777418"/>
                </a:lnTo>
                <a:lnTo>
                  <a:pt x="3344520" y="3785849"/>
                </a:lnTo>
                <a:lnTo>
                  <a:pt x="3345162" y="3789023"/>
                </a:lnTo>
                <a:cubicBezTo>
                  <a:pt x="3345441" y="3791209"/>
                  <a:pt x="3345415" y="3792659"/>
                  <a:pt x="3345164" y="3793659"/>
                </a:cubicBezTo>
                <a:lnTo>
                  <a:pt x="3345024" y="3793774"/>
                </a:lnTo>
                <a:lnTo>
                  <a:pt x="3345300" y="3798119"/>
                </a:lnTo>
                <a:cubicBezTo>
                  <a:pt x="3346087" y="3805456"/>
                  <a:pt x="3347157" y="3812596"/>
                  <a:pt x="3348424" y="3819398"/>
                </a:cubicBezTo>
                <a:cubicBezTo>
                  <a:pt x="3340590" y="3825065"/>
                  <a:pt x="3349940" y="3850234"/>
                  <a:pt x="3335133" y="3847354"/>
                </a:cubicBezTo>
                <a:cubicBezTo>
                  <a:pt x="3336403" y="3856524"/>
                  <a:pt x="3342565" y="3862118"/>
                  <a:pt x="3332848" y="3858945"/>
                </a:cubicBezTo>
                <a:cubicBezTo>
                  <a:pt x="3332988" y="3861961"/>
                  <a:pt x="3332168" y="3863811"/>
                  <a:pt x="3330878" y="3865128"/>
                </a:cubicBezTo>
                <a:lnTo>
                  <a:pt x="3330273" y="3865510"/>
                </a:lnTo>
                <a:lnTo>
                  <a:pt x="3333337" y="3885908"/>
                </a:lnTo>
                <a:lnTo>
                  <a:pt x="3332616" y="3888608"/>
                </a:lnTo>
                <a:lnTo>
                  <a:pt x="3336057" y="3901916"/>
                </a:lnTo>
                <a:lnTo>
                  <a:pt x="3337066" y="3908785"/>
                </a:lnTo>
                <a:lnTo>
                  <a:pt x="3338940" y="3910739"/>
                </a:lnTo>
                <a:cubicBezTo>
                  <a:pt x="3340082" y="3912843"/>
                  <a:pt x="3340580" y="3915849"/>
                  <a:pt x="3339621" y="3920873"/>
                </a:cubicBezTo>
                <a:lnTo>
                  <a:pt x="3339102" y="3922032"/>
                </a:lnTo>
                <a:lnTo>
                  <a:pt x="3341891" y="3930408"/>
                </a:lnTo>
                <a:cubicBezTo>
                  <a:pt x="3343178" y="3933107"/>
                  <a:pt x="3344812" y="3935503"/>
                  <a:pt x="3346927" y="3937451"/>
                </a:cubicBezTo>
                <a:cubicBezTo>
                  <a:pt x="3335745" y="3965779"/>
                  <a:pt x="3346136" y="3992699"/>
                  <a:pt x="3344279" y="4023542"/>
                </a:cubicBezTo>
                <a:cubicBezTo>
                  <a:pt x="3347024" y="4058096"/>
                  <a:pt x="3350783" y="4081986"/>
                  <a:pt x="3351926" y="4104769"/>
                </a:cubicBezTo>
                <a:cubicBezTo>
                  <a:pt x="3353695" y="4115384"/>
                  <a:pt x="3359144" y="4193344"/>
                  <a:pt x="3352816" y="4187317"/>
                </a:cubicBezTo>
                <a:cubicBezTo>
                  <a:pt x="3366419" y="4219638"/>
                  <a:pt x="3351446" y="4239971"/>
                  <a:pt x="3357691" y="4276413"/>
                </a:cubicBezTo>
                <a:cubicBezTo>
                  <a:pt x="3342910" y="4296116"/>
                  <a:pt x="3356610" y="4285488"/>
                  <a:pt x="3353895" y="4306037"/>
                </a:cubicBezTo>
                <a:cubicBezTo>
                  <a:pt x="3367541" y="4300534"/>
                  <a:pt x="3346306" y="4330948"/>
                  <a:pt x="3361728" y="4332215"/>
                </a:cubicBezTo>
                <a:cubicBezTo>
                  <a:pt x="3360746" y="4335915"/>
                  <a:pt x="3359307" y="4339458"/>
                  <a:pt x="3357748" y="4343006"/>
                </a:cubicBezTo>
                <a:lnTo>
                  <a:pt x="3356941" y="4344866"/>
                </a:lnTo>
                <a:lnTo>
                  <a:pt x="3356370" y="4352332"/>
                </a:lnTo>
                <a:lnTo>
                  <a:pt x="3352876" y="4354407"/>
                </a:lnTo>
                <a:lnTo>
                  <a:pt x="3352683" y="4444689"/>
                </a:lnTo>
                <a:cubicBezTo>
                  <a:pt x="3355485" y="4452425"/>
                  <a:pt x="3356736" y="4477980"/>
                  <a:pt x="3352455" y="4483791"/>
                </a:cubicBezTo>
                <a:cubicBezTo>
                  <a:pt x="3351784" y="4489320"/>
                  <a:pt x="3353780" y="4495171"/>
                  <a:pt x="3349030" y="4498683"/>
                </a:cubicBezTo>
                <a:cubicBezTo>
                  <a:pt x="3346858" y="4510741"/>
                  <a:pt x="3341860" y="4538358"/>
                  <a:pt x="3339427" y="4556140"/>
                </a:cubicBezTo>
                <a:cubicBezTo>
                  <a:pt x="3342836" y="4560659"/>
                  <a:pt x="3341611" y="4566842"/>
                  <a:pt x="3339521" y="4574959"/>
                </a:cubicBezTo>
                <a:lnTo>
                  <a:pt x="3338246" y="4582576"/>
                </a:lnTo>
                <a:lnTo>
                  <a:pt x="3348539" y="4605460"/>
                </a:lnTo>
                <a:lnTo>
                  <a:pt x="3345760" y="4678575"/>
                </a:lnTo>
                <a:lnTo>
                  <a:pt x="3356250" y="4713574"/>
                </a:lnTo>
                <a:cubicBezTo>
                  <a:pt x="3358600" y="4727943"/>
                  <a:pt x="3359577" y="4741820"/>
                  <a:pt x="3361380" y="4755215"/>
                </a:cubicBezTo>
                <a:cubicBezTo>
                  <a:pt x="3363928" y="4785596"/>
                  <a:pt x="3347531" y="4766123"/>
                  <a:pt x="3361636" y="4803525"/>
                </a:cubicBezTo>
                <a:cubicBezTo>
                  <a:pt x="3356254" y="4807867"/>
                  <a:pt x="3356117" y="4812705"/>
                  <a:pt x="3358957" y="4820729"/>
                </a:cubicBezTo>
                <a:cubicBezTo>
                  <a:pt x="3359783" y="4835507"/>
                  <a:pt x="3345952" y="4834947"/>
                  <a:pt x="3354635" y="4849546"/>
                </a:cubicBezTo>
                <a:cubicBezTo>
                  <a:pt x="3350894" y="4848362"/>
                  <a:pt x="3350351" y="4855411"/>
                  <a:pt x="3349759" y="4861941"/>
                </a:cubicBezTo>
                <a:lnTo>
                  <a:pt x="3347368" y="4866228"/>
                </a:lnTo>
                <a:lnTo>
                  <a:pt x="3358408" y="4889535"/>
                </a:lnTo>
                <a:cubicBezTo>
                  <a:pt x="3373705" y="4931282"/>
                  <a:pt x="3382233" y="4982216"/>
                  <a:pt x="3393319" y="5017998"/>
                </a:cubicBezTo>
                <a:cubicBezTo>
                  <a:pt x="3368256" y="5040241"/>
                  <a:pt x="3392200" y="5029364"/>
                  <a:pt x="3389184" y="5055049"/>
                </a:cubicBezTo>
                <a:cubicBezTo>
                  <a:pt x="3413510" y="5050695"/>
                  <a:pt x="3377700" y="5085342"/>
                  <a:pt x="3405892" y="5089973"/>
                </a:cubicBezTo>
                <a:cubicBezTo>
                  <a:pt x="3404451" y="5094499"/>
                  <a:pt x="3402165" y="5098741"/>
                  <a:pt x="3399662" y="5102960"/>
                </a:cubicBezTo>
                <a:lnTo>
                  <a:pt x="3398363" y="5105176"/>
                </a:lnTo>
                <a:lnTo>
                  <a:pt x="3398026" y="5114590"/>
                </a:lnTo>
                <a:lnTo>
                  <a:pt x="3391859" y="5116550"/>
                </a:lnTo>
                <a:lnTo>
                  <a:pt x="3386999" y="5130226"/>
                </a:lnTo>
                <a:cubicBezTo>
                  <a:pt x="3386119" y="5135455"/>
                  <a:pt x="3386267" y="5141205"/>
                  <a:pt x="3388073" y="5147747"/>
                </a:cubicBezTo>
                <a:cubicBezTo>
                  <a:pt x="3400425" y="5164741"/>
                  <a:pt x="3388688" y="5187675"/>
                  <a:pt x="3391234" y="5209919"/>
                </a:cubicBezTo>
                <a:lnTo>
                  <a:pt x="3395469" y="5220481"/>
                </a:lnTo>
                <a:lnTo>
                  <a:pt x="3392518" y="5250830"/>
                </a:lnTo>
                <a:lnTo>
                  <a:pt x="3393800" y="5252877"/>
                </a:lnTo>
                <a:cubicBezTo>
                  <a:pt x="3393941" y="5258188"/>
                  <a:pt x="3392357" y="5268832"/>
                  <a:pt x="3393361" y="5282697"/>
                </a:cubicBezTo>
                <a:lnTo>
                  <a:pt x="3399825" y="5336059"/>
                </a:lnTo>
                <a:lnTo>
                  <a:pt x="3392824" y="5344884"/>
                </a:lnTo>
                <a:lnTo>
                  <a:pt x="3389277" y="5345998"/>
                </a:lnTo>
                <a:lnTo>
                  <a:pt x="3390946" y="5360636"/>
                </a:lnTo>
                <a:lnTo>
                  <a:pt x="3386366" y="5371486"/>
                </a:lnTo>
                <a:lnTo>
                  <a:pt x="3390662" y="5381496"/>
                </a:lnTo>
                <a:lnTo>
                  <a:pt x="3388199" y="5395290"/>
                </a:lnTo>
                <a:cubicBezTo>
                  <a:pt x="3386677" y="5400263"/>
                  <a:pt x="3384810" y="5405812"/>
                  <a:pt x="3383455" y="5412069"/>
                </a:cubicBezTo>
                <a:lnTo>
                  <a:pt x="3376345" y="5426008"/>
                </a:lnTo>
                <a:lnTo>
                  <a:pt x="3374012" y="5448470"/>
                </a:lnTo>
                <a:cubicBezTo>
                  <a:pt x="3372358" y="5465848"/>
                  <a:pt x="3370199" y="5482458"/>
                  <a:pt x="3365299" y="5498771"/>
                </a:cubicBezTo>
                <a:cubicBezTo>
                  <a:pt x="3368242" y="5512292"/>
                  <a:pt x="3368289" y="5524931"/>
                  <a:pt x="3358774" y="5536815"/>
                </a:cubicBezTo>
                <a:cubicBezTo>
                  <a:pt x="3355554" y="5573082"/>
                  <a:pt x="3364982" y="5582256"/>
                  <a:pt x="3352897" y="5604851"/>
                </a:cubicBezTo>
                <a:cubicBezTo>
                  <a:pt x="3357655" y="5611851"/>
                  <a:pt x="3360065" y="5616619"/>
                  <a:pt x="3360918" y="5620215"/>
                </a:cubicBezTo>
                <a:cubicBezTo>
                  <a:pt x="3363482" y="5631010"/>
                  <a:pt x="3352061" y="5631235"/>
                  <a:pt x="3348145" y="5649365"/>
                </a:cubicBezTo>
                <a:cubicBezTo>
                  <a:pt x="3342329" y="5668683"/>
                  <a:pt x="3336842" y="5635583"/>
                  <a:pt x="3334135" y="5654076"/>
                </a:cubicBezTo>
                <a:cubicBezTo>
                  <a:pt x="3338089" y="5673079"/>
                  <a:pt x="3320876" y="5674673"/>
                  <a:pt x="3326011" y="5694285"/>
                </a:cubicBezTo>
                <a:cubicBezTo>
                  <a:pt x="3339441" y="5687377"/>
                  <a:pt x="3320185" y="5735320"/>
                  <a:pt x="3331448" y="5735077"/>
                </a:cubicBezTo>
                <a:cubicBezTo>
                  <a:pt x="3313758" y="5754960"/>
                  <a:pt x="3333086" y="5760823"/>
                  <a:pt x="3326180" y="5784860"/>
                </a:cubicBezTo>
                <a:cubicBezTo>
                  <a:pt x="3319129" y="5796737"/>
                  <a:pt x="3317432" y="5804806"/>
                  <a:pt x="3323175" y="5814629"/>
                </a:cubicBezTo>
                <a:cubicBezTo>
                  <a:pt x="3289103" y="5869565"/>
                  <a:pt x="3319352" y="5845410"/>
                  <a:pt x="3303983" y="5894405"/>
                </a:cubicBezTo>
                <a:lnTo>
                  <a:pt x="3302615" y="5898375"/>
                </a:lnTo>
                <a:lnTo>
                  <a:pt x="3305988" y="5914019"/>
                </a:lnTo>
                <a:cubicBezTo>
                  <a:pt x="3306566" y="5914416"/>
                  <a:pt x="3307142" y="5914813"/>
                  <a:pt x="3307720" y="5915209"/>
                </a:cubicBezTo>
                <a:lnTo>
                  <a:pt x="3288942" y="5962966"/>
                </a:lnTo>
                <a:lnTo>
                  <a:pt x="3289995" y="5969791"/>
                </a:lnTo>
                <a:lnTo>
                  <a:pt x="3273219" y="6000303"/>
                </a:lnTo>
                <a:lnTo>
                  <a:pt x="3266971" y="6016394"/>
                </a:lnTo>
                <a:lnTo>
                  <a:pt x="3258268" y="6034498"/>
                </a:lnTo>
                <a:lnTo>
                  <a:pt x="3262376" y="6046147"/>
                </a:lnTo>
                <a:cubicBezTo>
                  <a:pt x="3269023" y="6073717"/>
                  <a:pt x="3250846" y="6118951"/>
                  <a:pt x="3274161" y="6127097"/>
                </a:cubicBezTo>
                <a:cubicBezTo>
                  <a:pt x="3261055" y="6140796"/>
                  <a:pt x="3284255" y="6151240"/>
                  <a:pt x="3287116" y="6165061"/>
                </a:cubicBezTo>
                <a:cubicBezTo>
                  <a:pt x="3278972" y="6176795"/>
                  <a:pt x="3286959" y="6181809"/>
                  <a:pt x="3289289" y="6191816"/>
                </a:cubicBezTo>
                <a:cubicBezTo>
                  <a:pt x="3284123" y="6196765"/>
                  <a:pt x="3284941" y="6205311"/>
                  <a:pt x="3291517" y="6207797"/>
                </a:cubicBezTo>
                <a:cubicBezTo>
                  <a:pt x="3306003" y="6202672"/>
                  <a:pt x="3300501" y="6232914"/>
                  <a:pt x="3310808" y="6234442"/>
                </a:cubicBezTo>
                <a:cubicBezTo>
                  <a:pt x="3314005" y="6251566"/>
                  <a:pt x="3305763" y="6327405"/>
                  <a:pt x="3322832" y="6339012"/>
                </a:cubicBezTo>
                <a:cubicBezTo>
                  <a:pt x="3332735" y="6373401"/>
                  <a:pt x="3309981" y="6425589"/>
                  <a:pt x="3311360" y="6440393"/>
                </a:cubicBezTo>
                <a:cubicBezTo>
                  <a:pt x="3282540" y="6457108"/>
                  <a:pt x="3365374" y="6523495"/>
                  <a:pt x="3370963" y="6586374"/>
                </a:cubicBezTo>
                <a:cubicBezTo>
                  <a:pt x="3368621" y="6595055"/>
                  <a:pt x="3368943" y="6599590"/>
                  <a:pt x="3375863" y="6601412"/>
                </a:cubicBezTo>
                <a:cubicBezTo>
                  <a:pt x="3380798" y="6617525"/>
                  <a:pt x="3389212" y="6649404"/>
                  <a:pt x="3400578" y="6683057"/>
                </a:cubicBezTo>
                <a:cubicBezTo>
                  <a:pt x="3408645" y="6705148"/>
                  <a:pt x="3410628" y="6805370"/>
                  <a:pt x="3417831" y="6852700"/>
                </a:cubicBezTo>
                <a:lnTo>
                  <a:pt x="3418926" y="6858000"/>
                </a:lnTo>
                <a:lnTo>
                  <a:pt x="0" y="6858000"/>
                </a:lnTo>
                <a:close/>
              </a:path>
            </a:pathLst>
          </a:custGeom>
        </p:spPr>
      </p:pic>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Tree>
    <p:extLst>
      <p:ext uri="{BB962C8B-B14F-4D97-AF65-F5344CB8AC3E}">
        <p14:creationId xmlns:p14="http://schemas.microsoft.com/office/powerpoint/2010/main" val="2284436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4103">
                                            <p:txEl>
                                              <p:pRg st="0" end="0"/>
                                            </p:txEl>
                                          </p:spTgt>
                                        </p:tgtEl>
                                        <p:attrNameLst>
                                          <p:attrName>style.visibility</p:attrName>
                                        </p:attrNameLst>
                                      </p:cBhvr>
                                      <p:to>
                                        <p:strVal val="visible"/>
                                      </p:to>
                                    </p:set>
                                    <p:animEffect transition="in" filter="fade">
                                      <p:cBhvr>
                                        <p:cTn id="7" dur="700"/>
                                        <p:tgtEl>
                                          <p:spTgt spid="410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4102"/>
                                        </p:tgtEl>
                                        <p:attrNameLst>
                                          <p:attrName>style.visibility</p:attrName>
                                        </p:attrNameLst>
                                      </p:cBhvr>
                                      <p:to>
                                        <p:strVal val="visible"/>
                                      </p:to>
                                    </p:set>
                                    <p:animEffect transition="in" filter="fade">
                                      <p:cBhvr>
                                        <p:cTn id="10" dur="7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P spid="410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mental health?</a:t>
            </a:r>
          </a:p>
        </p:txBody>
      </p:sp>
      <p:sp>
        <p:nvSpPr>
          <p:cNvPr id="3" name="Content Placeholder 2"/>
          <p:cNvSpPr>
            <a:spLocks noGrp="1"/>
          </p:cNvSpPr>
          <p:nvPr>
            <p:ph idx="1"/>
          </p:nvPr>
        </p:nvSpPr>
        <p:spPr/>
        <p:txBody>
          <a:bodyPr>
            <a:normAutofit/>
          </a:bodyPr>
          <a:lstStyle/>
          <a:p>
            <a:pPr marL="0" indent="0">
              <a:buNone/>
            </a:pPr>
            <a:r>
              <a:rPr lang="en-GB" sz="3000" dirty="0"/>
              <a:t>Mental health includes our emotional, psychological, and social well-being. </a:t>
            </a:r>
          </a:p>
          <a:p>
            <a:pPr marL="0" indent="0">
              <a:buNone/>
            </a:pPr>
            <a:r>
              <a:rPr lang="en-GB" sz="3000" dirty="0"/>
              <a:t>It affects how we think, feel, and act. It also helps determine how we handle stress, relate to others, and make choices. </a:t>
            </a:r>
          </a:p>
          <a:p>
            <a:pPr marL="0" indent="0">
              <a:buNone/>
            </a:pPr>
            <a:r>
              <a:rPr lang="en-GB" sz="3000" dirty="0"/>
              <a:t>Mental health is important at every stage of life, from childhood and adolescence through adulthood.</a:t>
            </a:r>
          </a:p>
        </p:txBody>
      </p:sp>
      <p:pic>
        <p:nvPicPr>
          <p:cNvPr id="4" name="Picture 3"/>
          <p:cNvPicPr>
            <a:picLocks noChangeAspect="1"/>
          </p:cNvPicPr>
          <p:nvPr/>
        </p:nvPicPr>
        <p:blipFill>
          <a:blip r:embed="rId2"/>
          <a:stretch>
            <a:fillRect/>
          </a:stretch>
        </p:blipFill>
        <p:spPr>
          <a:xfrm>
            <a:off x="6646209" y="1131094"/>
            <a:ext cx="2382246" cy="1833213"/>
          </a:xfrm>
          <a:prstGeom prst="rect">
            <a:avLst/>
          </a:prstGeom>
        </p:spPr>
      </p:pic>
    </p:spTree>
    <p:extLst>
      <p:ext uri="{BB962C8B-B14F-4D97-AF65-F5344CB8AC3E}">
        <p14:creationId xmlns:p14="http://schemas.microsoft.com/office/powerpoint/2010/main" val="727816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594168" y="2125266"/>
            <a:ext cx="3429101" cy="3444410"/>
          </a:xfrm>
          <a:prstGeom prst="rect">
            <a:avLst/>
          </a:prstGeom>
        </p:spPr>
      </p:pic>
      <p:sp>
        <p:nvSpPr>
          <p:cNvPr id="2" name="Title 1"/>
          <p:cNvSpPr>
            <a:spLocks noGrp="1"/>
          </p:cNvSpPr>
          <p:nvPr>
            <p:ph type="title"/>
          </p:nvPr>
        </p:nvSpPr>
        <p:spPr>
          <a:xfrm>
            <a:off x="254725" y="1131094"/>
            <a:ext cx="8260625" cy="994172"/>
          </a:xfrm>
        </p:spPr>
        <p:txBody>
          <a:bodyPr/>
          <a:lstStyle/>
          <a:p>
            <a:r>
              <a:rPr lang="en-GB" b="1" dirty="0"/>
              <a:t>Positive mental health and wellness allows us to</a:t>
            </a:r>
          </a:p>
        </p:txBody>
      </p:sp>
      <p:sp>
        <p:nvSpPr>
          <p:cNvPr id="3" name="Content Placeholder 2"/>
          <p:cNvSpPr>
            <a:spLocks noGrp="1"/>
          </p:cNvSpPr>
          <p:nvPr>
            <p:ph idx="1"/>
          </p:nvPr>
        </p:nvSpPr>
        <p:spPr/>
        <p:txBody>
          <a:bodyPr>
            <a:normAutofit/>
          </a:bodyPr>
          <a:lstStyle/>
          <a:p>
            <a:r>
              <a:rPr lang="en-GB" sz="3000" dirty="0"/>
              <a:t>Realize our full potential</a:t>
            </a:r>
          </a:p>
          <a:p>
            <a:r>
              <a:rPr lang="en-GB" sz="3000" dirty="0"/>
              <a:t>Cope with the stresses of life</a:t>
            </a:r>
          </a:p>
          <a:p>
            <a:r>
              <a:rPr lang="en-GB" sz="3000" dirty="0"/>
              <a:t>Work productively</a:t>
            </a:r>
          </a:p>
          <a:p>
            <a:r>
              <a:rPr lang="en-GB" sz="3000" dirty="0"/>
              <a:t>Make meaningful contributions to our communities</a:t>
            </a:r>
          </a:p>
        </p:txBody>
      </p:sp>
    </p:spTree>
    <p:extLst>
      <p:ext uri="{BB962C8B-B14F-4D97-AF65-F5344CB8AC3E}">
        <p14:creationId xmlns:p14="http://schemas.microsoft.com/office/powerpoint/2010/main" val="374841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471041" y="404665"/>
            <a:ext cx="8252148" cy="4968552"/>
          </a:xfrm>
        </p:spPr>
        <p:txBody>
          <a:bodyPr rIns="81277">
            <a:normAutofit/>
          </a:bodyPr>
          <a:lstStyle/>
          <a:p>
            <a:pPr indent="40182">
              <a:defRPr/>
            </a:pPr>
            <a:br>
              <a:rPr lang="en-US" altLang="en-US" dirty="0">
                <a:latin typeface="Sassoon Infant Std" panose="020B0503020103030203" pitchFamily="34" charset="0"/>
              </a:rPr>
            </a:br>
            <a:r>
              <a:rPr lang="en-US" altLang="en-US" dirty="0">
                <a:latin typeface="Sassoon Infant Std" panose="020B0503020103030203" pitchFamily="34" charset="0"/>
              </a:rPr>
              <a:t>I wonder…..</a:t>
            </a:r>
            <a:br>
              <a:rPr lang="en-US" altLang="en-US" dirty="0">
                <a:latin typeface="Sassoon Infant Std" panose="020B0503020103030203" pitchFamily="34" charset="0"/>
              </a:rPr>
            </a:br>
            <a:r>
              <a:rPr lang="en-US" altLang="en-US" dirty="0">
                <a:latin typeface="Sassoon Infant Std" panose="020B0503020103030203" pitchFamily="34" charset="0"/>
              </a:rPr>
              <a:t>How do you feel when you are anxious?</a:t>
            </a:r>
            <a:br>
              <a:rPr lang="en-US" altLang="en-US" dirty="0">
                <a:latin typeface="Sassoon Infant Std" panose="020B0503020103030203" pitchFamily="34" charset="0"/>
              </a:rPr>
            </a:br>
            <a:endParaRPr lang="en-US" altLang="en-US" sz="3600" dirty="0">
              <a:latin typeface="Sassoon Infant Std" panose="020B0503020103030203" pitchFamily="34" charset="0"/>
            </a:endParaRPr>
          </a:p>
        </p:txBody>
      </p:sp>
      <p:sp>
        <p:nvSpPr>
          <p:cNvPr id="4103" name="Rectangle 7"/>
          <p:cNvSpPr>
            <a:spLocks noGrp="1" noChangeArrowheads="1"/>
          </p:cNvSpPr>
          <p:nvPr>
            <p:ph type="subTitle" idx="1"/>
          </p:nvPr>
        </p:nvSpPr>
        <p:spPr>
          <a:xfrm>
            <a:off x="323528" y="5877272"/>
            <a:ext cx="8399661" cy="133524"/>
          </a:xfrm>
        </p:spPr>
        <p:txBody>
          <a:bodyPr rIns="116994">
            <a:normAutofit fontScale="25000" lnSpcReduction="20000"/>
          </a:bodyPr>
          <a:lstStyle/>
          <a:p>
            <a:endParaRPr lang="en-GB" sz="9600" dirty="0"/>
          </a:p>
        </p:txBody>
      </p:sp>
    </p:spTree>
    <p:extLst>
      <p:ext uri="{BB962C8B-B14F-4D97-AF65-F5344CB8AC3E}">
        <p14:creationId xmlns:p14="http://schemas.microsoft.com/office/powerpoint/2010/main" val="216725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1000"/>
                                        <p:tgtEl>
                                          <p:spTgt spid="4102"/>
                                        </p:tgtEl>
                                      </p:cBhvr>
                                    </p:animEffect>
                                    <p:anim calcmode="lin" valueType="num">
                                      <p:cBhvr>
                                        <p:cTn id="8" dur="1000" fill="hold"/>
                                        <p:tgtEl>
                                          <p:spTgt spid="4102"/>
                                        </p:tgtEl>
                                        <p:attrNameLst>
                                          <p:attrName>ppt_x</p:attrName>
                                        </p:attrNameLst>
                                      </p:cBhvr>
                                      <p:tavLst>
                                        <p:tav tm="0">
                                          <p:val>
                                            <p:strVal val="#ppt_x"/>
                                          </p:val>
                                        </p:tav>
                                        <p:tav tm="100000">
                                          <p:val>
                                            <p:strVal val="#ppt_x"/>
                                          </p:val>
                                        </p:tav>
                                      </p:tavLst>
                                    </p:anim>
                                    <p:anim calcmode="lin" valueType="num">
                                      <p:cBhvr>
                                        <p:cTn id="9"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21254" y="4941168"/>
            <a:ext cx="8349431" cy="6041822"/>
          </a:xfrm>
        </p:spPr>
        <p:txBody>
          <a:bodyPr rIns="81277">
            <a:normAutofit fontScale="90000"/>
          </a:bodyPr>
          <a:lstStyle/>
          <a:p>
            <a:pPr indent="40182">
              <a:defRPr/>
            </a:pP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br>
              <a:rPr lang="en-US" altLang="en-US" dirty="0">
                <a:latin typeface="Sassoon Infant Std" panose="020B0503020103030203" pitchFamily="34" charset="0"/>
              </a:rPr>
            </a:br>
            <a:r>
              <a:rPr lang="en-US" altLang="en-US" sz="4000" dirty="0">
                <a:latin typeface="Sassoon Infant Std" panose="020B0503020103030203" pitchFamily="34" charset="0"/>
              </a:rPr>
              <a:t>I wonder…..</a:t>
            </a:r>
            <a:br>
              <a:rPr lang="en-US" altLang="en-US" sz="4000" dirty="0">
                <a:latin typeface="Sassoon Infant Std" panose="020B0503020103030203" pitchFamily="34" charset="0"/>
              </a:rPr>
            </a:br>
            <a:r>
              <a:rPr lang="en-US" altLang="en-US" sz="4000" dirty="0">
                <a:latin typeface="Sassoon Infant Std" panose="020B0503020103030203" pitchFamily="34" charset="0"/>
              </a:rPr>
              <a:t>What does my child have to be anxious about?</a:t>
            </a:r>
            <a:br>
              <a:rPr lang="en-US" altLang="en-US" sz="4000" dirty="0">
                <a:latin typeface="Sassoon Infant Std" panose="020B0503020103030203" pitchFamily="34" charset="0"/>
              </a:rPr>
            </a:br>
            <a:r>
              <a:rPr lang="en-US" altLang="en-US" sz="4000" dirty="0">
                <a:latin typeface="Sassoon Infant Std" panose="020B0503020103030203" pitchFamily="34" charset="0"/>
              </a:rPr>
              <a:t>If we talk about his/ her worries they’ll get bigger.  Isn’t it better to ignore them?</a:t>
            </a:r>
            <a:br>
              <a:rPr lang="en-US" altLang="en-US" sz="4000" dirty="0">
                <a:latin typeface="Sassoon Infant Std" panose="020B0503020103030203" pitchFamily="34" charset="0"/>
              </a:rPr>
            </a:br>
            <a:r>
              <a:rPr lang="en-US" altLang="en-US" sz="4000" dirty="0">
                <a:latin typeface="Sassoon Infant Std" panose="020B0503020103030203" pitchFamily="34" charset="0"/>
              </a:rPr>
              <a:t>Isn’t it better to just jump in the deep end – toughen them up?</a:t>
            </a:r>
            <a:br>
              <a:rPr lang="en-US" altLang="en-US" sz="4000" dirty="0">
                <a:latin typeface="Sassoon Infant Std" panose="020B0503020103030203" pitchFamily="34" charset="0"/>
              </a:rPr>
            </a:br>
            <a:r>
              <a:rPr lang="en-US" altLang="en-US" sz="4000" dirty="0">
                <a:latin typeface="Sassoon Infant Std" panose="020B0503020103030203" pitchFamily="34" charset="0"/>
              </a:rPr>
              <a:t>Is this fear or are they trying to manipulate me?</a:t>
            </a:r>
            <a:br>
              <a:rPr lang="en-US" altLang="en-US" sz="4000" dirty="0">
                <a:latin typeface="Sassoon Infant Std" panose="020B0503020103030203" pitchFamily="34" charset="0"/>
              </a:rPr>
            </a:br>
            <a:r>
              <a:rPr lang="en-US" altLang="en-US" sz="4000" dirty="0">
                <a:latin typeface="Sassoon Infant Std" panose="020B0503020103030203" pitchFamily="34" charset="0"/>
              </a:rPr>
              <a:t>Is this just a phase?</a:t>
            </a: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GB" sz="36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br>
              <a:rPr lang="en-US" altLang="en-US" sz="4000" dirty="0">
                <a:latin typeface="Sassoon Infant Std" panose="020B0503020103030203" pitchFamily="34" charset="0"/>
              </a:rPr>
            </a:br>
            <a:endParaRPr lang="en-US" altLang="en-US" sz="4000" dirty="0">
              <a:latin typeface="Sassoon Infant Std" panose="020B0503020103030203" pitchFamily="34" charset="0"/>
            </a:endParaRPr>
          </a:p>
        </p:txBody>
      </p:sp>
      <p:sp>
        <p:nvSpPr>
          <p:cNvPr id="4103" name="Rectangle 7"/>
          <p:cNvSpPr>
            <a:spLocks noGrp="1" noChangeArrowheads="1"/>
          </p:cNvSpPr>
          <p:nvPr>
            <p:ph type="subTitle" idx="1"/>
          </p:nvPr>
        </p:nvSpPr>
        <p:spPr>
          <a:xfrm>
            <a:off x="323528" y="5877272"/>
            <a:ext cx="8399661" cy="133524"/>
          </a:xfrm>
        </p:spPr>
        <p:txBody>
          <a:bodyPr rIns="116994">
            <a:normAutofit fontScale="25000" lnSpcReduction="20000"/>
          </a:bodyPr>
          <a:lstStyle/>
          <a:p>
            <a:endParaRPr lang="en-GB" sz="9600" dirty="0"/>
          </a:p>
        </p:txBody>
      </p:sp>
    </p:spTree>
    <p:extLst>
      <p:ext uri="{BB962C8B-B14F-4D97-AF65-F5344CB8AC3E}">
        <p14:creationId xmlns:p14="http://schemas.microsoft.com/office/powerpoint/2010/main" val="418420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1000"/>
                                        <p:tgtEl>
                                          <p:spTgt spid="4102"/>
                                        </p:tgtEl>
                                      </p:cBhvr>
                                    </p:animEffect>
                                    <p:anim calcmode="lin" valueType="num">
                                      <p:cBhvr>
                                        <p:cTn id="8" dur="1000" fill="hold"/>
                                        <p:tgtEl>
                                          <p:spTgt spid="4102"/>
                                        </p:tgtEl>
                                        <p:attrNameLst>
                                          <p:attrName>ppt_x</p:attrName>
                                        </p:attrNameLst>
                                      </p:cBhvr>
                                      <p:tavLst>
                                        <p:tav tm="0">
                                          <p:val>
                                            <p:strVal val="#ppt_x"/>
                                          </p:val>
                                        </p:tav>
                                        <p:tav tm="100000">
                                          <p:val>
                                            <p:strVal val="#ppt_x"/>
                                          </p:val>
                                        </p:tav>
                                      </p:tavLst>
                                    </p:anim>
                                    <p:anim calcmode="lin" valueType="num">
                                      <p:cBhvr>
                                        <p:cTn id="9"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4102"/>
                                        </p:tgtEl>
                                        <p:attrNameLst>
                                          <p:attrName>style.visibility</p:attrName>
                                        </p:attrNameLst>
                                      </p:cBhvr>
                                      <p:to>
                                        <p:strVal val="visible"/>
                                      </p:to>
                                    </p:set>
                                    <p:animEffect transition="in" filter="fade">
                                      <p:cBhvr>
                                        <p:cTn id="14" dur="1000"/>
                                        <p:tgtEl>
                                          <p:spTgt spid="4102"/>
                                        </p:tgtEl>
                                      </p:cBhvr>
                                    </p:animEffect>
                                    <p:anim calcmode="lin" valueType="num">
                                      <p:cBhvr>
                                        <p:cTn id="15" dur="1000" fill="hold"/>
                                        <p:tgtEl>
                                          <p:spTgt spid="4102"/>
                                        </p:tgtEl>
                                        <p:attrNameLst>
                                          <p:attrName>ppt_x</p:attrName>
                                        </p:attrNameLst>
                                      </p:cBhvr>
                                      <p:tavLst>
                                        <p:tav tm="0">
                                          <p:val>
                                            <p:strVal val="#ppt_x"/>
                                          </p:val>
                                        </p:tav>
                                        <p:tav tm="100000">
                                          <p:val>
                                            <p:strVal val="#ppt_x"/>
                                          </p:val>
                                        </p:tav>
                                      </p:tavLst>
                                    </p:anim>
                                    <p:anim calcmode="lin" valueType="num">
                                      <p:cBhvr>
                                        <p:cTn id="16"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P spid="410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What happens if a child is anxious?</a:t>
            </a:r>
          </a:p>
        </p:txBody>
      </p:sp>
      <p:sp>
        <p:nvSpPr>
          <p:cNvPr id="5127" name="Rectangle 7"/>
          <p:cNvSpPr>
            <a:spLocks noGrp="1" noChangeArrowheads="1"/>
          </p:cNvSpPr>
          <p:nvPr>
            <p:ph idx="1"/>
          </p:nvPr>
        </p:nvSpPr>
        <p:spPr>
          <a:xfrm>
            <a:off x="521271" y="1252389"/>
            <a:ext cx="8151688" cy="4654600"/>
          </a:xfrm>
        </p:spPr>
        <p:txBody>
          <a:bodyPr rIns="116994">
            <a:normAutofit/>
          </a:bodyPr>
          <a:lstStyle/>
          <a:p>
            <a:pPr marL="493798" indent="-457200">
              <a:buFont typeface="Wingdings" panose="05000000000000000000" pitchFamily="2" charset="2"/>
              <a:buChar char="§"/>
              <a:defRPr/>
            </a:pPr>
            <a:r>
              <a:rPr lang="en-US" dirty="0">
                <a:sym typeface="Arial-BoldMT" charset="0"/>
              </a:rPr>
              <a:t>Can often feel like to the family that they have been high-jacked. </a:t>
            </a:r>
          </a:p>
          <a:p>
            <a:pPr marL="550948" lvl="1" indent="-457200">
              <a:buFont typeface="Wingdings" panose="05000000000000000000" pitchFamily="2" charset="2"/>
              <a:buChar char="§"/>
              <a:defRPr/>
            </a:pPr>
            <a:r>
              <a:rPr lang="en-US" dirty="0">
                <a:sym typeface="Arial-BoldMT" charset="0"/>
              </a:rPr>
              <a:t>Plans can often need to be changed. Often at the last minute.</a:t>
            </a:r>
          </a:p>
          <a:p>
            <a:pPr marL="550948" lvl="1" indent="-457200">
              <a:buFont typeface="Wingdings" panose="05000000000000000000" pitchFamily="2" charset="2"/>
              <a:buChar char="§"/>
              <a:defRPr/>
            </a:pPr>
            <a:r>
              <a:rPr lang="en-US" dirty="0">
                <a:sym typeface="Arial-BoldMT" charset="0"/>
              </a:rPr>
              <a:t>Can cause anxiety or frustration in the parents / carer</a:t>
            </a:r>
          </a:p>
          <a:p>
            <a:pPr marL="550948" lvl="1" indent="-457200">
              <a:buFont typeface="Wingdings" panose="05000000000000000000" pitchFamily="2" charset="2"/>
              <a:buChar char="§"/>
              <a:defRPr/>
            </a:pPr>
            <a:r>
              <a:rPr lang="en-US" dirty="0">
                <a:sym typeface="Arial-BoldMT" charset="0"/>
              </a:rPr>
              <a:t>Often parents can experience extreme sadness as a result.</a:t>
            </a:r>
          </a:p>
          <a:p>
            <a:pPr marL="550948" lvl="1" indent="-457200">
              <a:buFont typeface="Wingdings" panose="05000000000000000000" pitchFamily="2" charset="2"/>
              <a:buChar char="§"/>
              <a:defRPr/>
            </a:pPr>
            <a:r>
              <a:rPr lang="en-US" dirty="0">
                <a:sym typeface="Arial-BoldMT" charset="0"/>
              </a:rPr>
              <a:t>We often may question our parenting.</a:t>
            </a:r>
          </a:p>
          <a:p>
            <a:pPr marL="1108870" lvl="3" indent="-342900">
              <a:buFont typeface="Wingdings" panose="05000000000000000000" pitchFamily="2" charset="2"/>
              <a:buChar char="§"/>
              <a:defRPr/>
            </a:pPr>
            <a:endParaRPr lang="en-US" dirty="0">
              <a:sym typeface="Arial-BoldMT" charset="0"/>
            </a:endParaRPr>
          </a:p>
          <a:p>
            <a:pPr marL="632790">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spTree>
    <p:extLst>
      <p:ext uri="{BB962C8B-B14F-4D97-AF65-F5344CB8AC3E}">
        <p14:creationId xmlns:p14="http://schemas.microsoft.com/office/powerpoint/2010/main" val="404252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1000"/>
                                        <p:tgtEl>
                                          <p:spTgt spid="5126"/>
                                        </p:tgtEl>
                                      </p:cBhvr>
                                    </p:animEffect>
                                    <p:anim calcmode="lin" valueType="num">
                                      <p:cBhvr>
                                        <p:cTn id="8" dur="1000" fill="hold"/>
                                        <p:tgtEl>
                                          <p:spTgt spid="5126"/>
                                        </p:tgtEl>
                                        <p:attrNameLst>
                                          <p:attrName>ppt_x</p:attrName>
                                        </p:attrNameLst>
                                      </p:cBhvr>
                                      <p:tavLst>
                                        <p:tav tm="0">
                                          <p:val>
                                            <p:strVal val="#ppt_x"/>
                                          </p:val>
                                        </p:tav>
                                        <p:tav tm="100000">
                                          <p:val>
                                            <p:strVal val="#ppt_x"/>
                                          </p:val>
                                        </p:tav>
                                      </p:tavLst>
                                    </p:anim>
                                    <p:anim calcmode="lin" valueType="num">
                                      <p:cBhvr>
                                        <p:cTn id="9"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7">
                                            <p:txEl>
                                              <p:pRg st="0" end="0"/>
                                            </p:txEl>
                                          </p:spTgt>
                                        </p:tgtEl>
                                        <p:attrNameLst>
                                          <p:attrName>style.visibility</p:attrName>
                                        </p:attrNameLst>
                                      </p:cBhvr>
                                      <p:to>
                                        <p:strVal val="visible"/>
                                      </p:to>
                                    </p:set>
                                    <p:animEffect transition="in" filter="fade">
                                      <p:cBhvr>
                                        <p:cTn id="14" dur="1000"/>
                                        <p:tgtEl>
                                          <p:spTgt spid="5127">
                                            <p:txEl>
                                              <p:pRg st="0" end="0"/>
                                            </p:txEl>
                                          </p:spTgt>
                                        </p:tgtEl>
                                      </p:cBhvr>
                                    </p:animEffect>
                                    <p:anim calcmode="lin" valueType="num">
                                      <p:cBhvr>
                                        <p:cTn id="15" dur="1000" fill="hold"/>
                                        <p:tgtEl>
                                          <p:spTgt spid="512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1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127">
                                            <p:txEl>
                                              <p:pRg st="1" end="1"/>
                                            </p:txEl>
                                          </p:spTgt>
                                        </p:tgtEl>
                                        <p:attrNameLst>
                                          <p:attrName>style.visibility</p:attrName>
                                        </p:attrNameLst>
                                      </p:cBhvr>
                                      <p:to>
                                        <p:strVal val="visible"/>
                                      </p:to>
                                    </p:set>
                                    <p:animEffect transition="in" filter="fade">
                                      <p:cBhvr>
                                        <p:cTn id="21" dur="1000"/>
                                        <p:tgtEl>
                                          <p:spTgt spid="5127">
                                            <p:txEl>
                                              <p:pRg st="1" end="1"/>
                                            </p:txEl>
                                          </p:spTgt>
                                        </p:tgtEl>
                                      </p:cBhvr>
                                    </p:animEffect>
                                    <p:anim calcmode="lin" valueType="num">
                                      <p:cBhvr>
                                        <p:cTn id="22" dur="1000" fill="hold"/>
                                        <p:tgtEl>
                                          <p:spTgt spid="5127">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512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127">
                                            <p:txEl>
                                              <p:pRg st="2" end="2"/>
                                            </p:txEl>
                                          </p:spTgt>
                                        </p:tgtEl>
                                        <p:attrNameLst>
                                          <p:attrName>style.visibility</p:attrName>
                                        </p:attrNameLst>
                                      </p:cBhvr>
                                      <p:to>
                                        <p:strVal val="visible"/>
                                      </p:to>
                                    </p:set>
                                    <p:animEffect transition="in" filter="fade">
                                      <p:cBhvr>
                                        <p:cTn id="28" dur="1000"/>
                                        <p:tgtEl>
                                          <p:spTgt spid="5127">
                                            <p:txEl>
                                              <p:pRg st="2" end="2"/>
                                            </p:txEl>
                                          </p:spTgt>
                                        </p:tgtEl>
                                      </p:cBhvr>
                                    </p:animEffect>
                                    <p:anim calcmode="lin" valueType="num">
                                      <p:cBhvr>
                                        <p:cTn id="29" dur="1000" fill="hold"/>
                                        <p:tgtEl>
                                          <p:spTgt spid="5127">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512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127">
                                            <p:txEl>
                                              <p:pRg st="3" end="3"/>
                                            </p:txEl>
                                          </p:spTgt>
                                        </p:tgtEl>
                                        <p:attrNameLst>
                                          <p:attrName>style.visibility</p:attrName>
                                        </p:attrNameLst>
                                      </p:cBhvr>
                                      <p:to>
                                        <p:strVal val="visible"/>
                                      </p:to>
                                    </p:set>
                                    <p:animEffect transition="in" filter="fade">
                                      <p:cBhvr>
                                        <p:cTn id="35" dur="1000"/>
                                        <p:tgtEl>
                                          <p:spTgt spid="5127">
                                            <p:txEl>
                                              <p:pRg st="3" end="3"/>
                                            </p:txEl>
                                          </p:spTgt>
                                        </p:tgtEl>
                                      </p:cBhvr>
                                    </p:animEffect>
                                    <p:anim calcmode="lin" valueType="num">
                                      <p:cBhvr>
                                        <p:cTn id="36" dur="1000" fill="hold"/>
                                        <p:tgtEl>
                                          <p:spTgt spid="5127">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512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127">
                                            <p:txEl>
                                              <p:pRg st="4" end="4"/>
                                            </p:txEl>
                                          </p:spTgt>
                                        </p:tgtEl>
                                        <p:attrNameLst>
                                          <p:attrName>style.visibility</p:attrName>
                                        </p:attrNameLst>
                                      </p:cBhvr>
                                      <p:to>
                                        <p:strVal val="visible"/>
                                      </p:to>
                                    </p:set>
                                    <p:animEffect transition="in" filter="fade">
                                      <p:cBhvr>
                                        <p:cTn id="42" dur="1000"/>
                                        <p:tgtEl>
                                          <p:spTgt spid="5127">
                                            <p:txEl>
                                              <p:pRg st="4" end="4"/>
                                            </p:txEl>
                                          </p:spTgt>
                                        </p:tgtEl>
                                      </p:cBhvr>
                                    </p:animEffect>
                                    <p:anim calcmode="lin" valueType="num">
                                      <p:cBhvr>
                                        <p:cTn id="43" dur="1000" fill="hold"/>
                                        <p:tgtEl>
                                          <p:spTgt spid="5127">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512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anxiety?</a:t>
            </a:r>
          </a:p>
        </p:txBody>
      </p:sp>
      <p:sp>
        <p:nvSpPr>
          <p:cNvPr id="3" name="Content Placeholder 2"/>
          <p:cNvSpPr>
            <a:spLocks noGrp="1"/>
          </p:cNvSpPr>
          <p:nvPr>
            <p:ph idx="1"/>
          </p:nvPr>
        </p:nvSpPr>
        <p:spPr/>
        <p:txBody>
          <a:bodyPr/>
          <a:lstStyle/>
          <a:p>
            <a:r>
              <a:rPr lang="en-GB" dirty="0"/>
              <a:t>Anxiety is a feeling of worry, nervousness, or unease about something with an uncertain outcome.</a:t>
            </a:r>
          </a:p>
          <a:p>
            <a:r>
              <a:rPr lang="en-GB" dirty="0"/>
              <a:t>It’s a normal reaction we all at times feel.  It is when it persists and affects our daily life that it becomes a problem.</a:t>
            </a:r>
          </a:p>
        </p:txBody>
      </p:sp>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3284984"/>
            <a:ext cx="3250541" cy="336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1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Fight or Flight</a:t>
            </a:r>
          </a:p>
        </p:txBody>
      </p:sp>
      <p:sp>
        <p:nvSpPr>
          <p:cNvPr id="5127" name="Rectangle 7"/>
          <p:cNvSpPr>
            <a:spLocks noGrp="1" noChangeArrowheads="1"/>
          </p:cNvSpPr>
          <p:nvPr>
            <p:ph idx="1"/>
          </p:nvPr>
        </p:nvSpPr>
        <p:spPr>
          <a:xfrm>
            <a:off x="521271" y="1252389"/>
            <a:ext cx="8151688" cy="4654600"/>
          </a:xfrm>
        </p:spPr>
        <p:txBody>
          <a:bodyPr rIns="116994"/>
          <a:lstStyle/>
          <a:p>
            <a:pPr marL="289890" indent="0">
              <a:buNone/>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1568" y="1340768"/>
            <a:ext cx="4601493" cy="472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2712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When Anxiety is not helpful</a:t>
            </a:r>
          </a:p>
        </p:txBody>
      </p:sp>
      <p:sp>
        <p:nvSpPr>
          <p:cNvPr id="5127" name="Rectangle 7"/>
          <p:cNvSpPr>
            <a:spLocks noGrp="1" noChangeArrowheads="1"/>
          </p:cNvSpPr>
          <p:nvPr>
            <p:ph idx="1"/>
          </p:nvPr>
        </p:nvSpPr>
        <p:spPr>
          <a:xfrm>
            <a:off x="521271" y="1252389"/>
            <a:ext cx="8151688" cy="4654600"/>
          </a:xfrm>
        </p:spPr>
        <p:txBody>
          <a:bodyPr rIns="116994"/>
          <a:lstStyle/>
          <a:p>
            <a:pPr marL="289890" indent="0">
              <a:buNone/>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72303" y="1484783"/>
            <a:ext cx="2513563" cy="3560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School_Fire_Alarm-Cullen_Card-202875844 (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53187" y="2276872"/>
            <a:ext cx="609600" cy="609600"/>
          </a:xfrm>
          <a:prstGeom prst="rect">
            <a:avLst/>
          </a:prstGeom>
        </p:spPr>
      </p:pic>
    </p:spTree>
    <p:extLst>
      <p:ext uri="{BB962C8B-B14F-4D97-AF65-F5344CB8AC3E}">
        <p14:creationId xmlns:p14="http://schemas.microsoft.com/office/powerpoint/2010/main" val="15227124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73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endParaRPr lang="en-US" dirty="0"/>
          </a:p>
        </p:txBody>
      </p:sp>
      <p:sp>
        <p:nvSpPr>
          <p:cNvPr id="5127" name="Rectangle 7"/>
          <p:cNvSpPr>
            <a:spLocks noGrp="1" noChangeArrowheads="1"/>
          </p:cNvSpPr>
          <p:nvPr>
            <p:ph idx="1"/>
          </p:nvPr>
        </p:nvSpPr>
        <p:spPr>
          <a:xfrm>
            <a:off x="521271" y="1252389"/>
            <a:ext cx="8151688" cy="4654600"/>
          </a:xfrm>
        </p:spPr>
        <p:txBody>
          <a:bodyPr rIns="116994"/>
          <a:lstStyle/>
          <a:p>
            <a:pPr marL="994570" lvl="3">
              <a:defRPr/>
            </a:pPr>
            <a:endParaRPr lang="en-US" dirty="0">
              <a:sym typeface="Arial-BoldMT" charset="0"/>
            </a:endParaRPr>
          </a:p>
          <a:p>
            <a:pPr marL="632790">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512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63688" y="1290818"/>
            <a:ext cx="5688632" cy="42664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Bear-SoundBible.com-86620418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303204" y="5559274"/>
            <a:ext cx="609600" cy="609600"/>
          </a:xfrm>
          <a:prstGeom prst="rect">
            <a:avLst/>
          </a:prstGeom>
        </p:spPr>
      </p:pic>
    </p:spTree>
    <p:extLst>
      <p:ext uri="{BB962C8B-B14F-4D97-AF65-F5344CB8AC3E}">
        <p14:creationId xmlns:p14="http://schemas.microsoft.com/office/powerpoint/2010/main" val="15227124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0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Formulate</a:t>
            </a:r>
          </a:p>
        </p:txBody>
      </p:sp>
      <p:sp>
        <p:nvSpPr>
          <p:cNvPr id="5127" name="Rectangle 7"/>
          <p:cNvSpPr>
            <a:spLocks noGrp="1" noChangeArrowheads="1"/>
          </p:cNvSpPr>
          <p:nvPr>
            <p:ph idx="1"/>
          </p:nvPr>
        </p:nvSpPr>
        <p:spPr>
          <a:xfrm>
            <a:off x="521271" y="1252389"/>
            <a:ext cx="8151688" cy="4053036"/>
          </a:xfrm>
        </p:spPr>
        <p:txBody>
          <a:bodyPr rIns="116994"/>
          <a:lstStyle/>
          <a:p>
            <a:pPr marL="994570" lvl="3">
              <a:defRPr/>
            </a:pPr>
            <a:endParaRPr lang="en-US" dirty="0">
              <a:sym typeface="Arial-BoldMT" charset="0"/>
            </a:endParaRPr>
          </a:p>
          <a:p>
            <a:pPr marL="632790">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1552575"/>
            <a:ext cx="4762500" cy="3752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827584" y="5517232"/>
            <a:ext cx="7560840" cy="369332"/>
          </a:xfrm>
          <a:prstGeom prst="rect">
            <a:avLst/>
          </a:prstGeom>
          <a:noFill/>
        </p:spPr>
        <p:txBody>
          <a:bodyPr wrap="square" rtlCol="0">
            <a:spAutoFit/>
          </a:bodyPr>
          <a:lstStyle/>
          <a:p>
            <a:pPr algn="ctr"/>
            <a:r>
              <a:rPr lang="en-GB" dirty="0"/>
              <a:t>Anxiety involves thoughts, feelings and your behaviour</a:t>
            </a:r>
          </a:p>
        </p:txBody>
      </p:sp>
    </p:spTree>
    <p:extLst>
      <p:ext uri="{BB962C8B-B14F-4D97-AF65-F5344CB8AC3E}">
        <p14:creationId xmlns:p14="http://schemas.microsoft.com/office/powerpoint/2010/main" val="1522712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Imagine these are people…..</a:t>
            </a:r>
          </a:p>
        </p:txBody>
      </p:sp>
      <p:sp>
        <p:nvSpPr>
          <p:cNvPr id="5127" name="Rectangle 7"/>
          <p:cNvSpPr>
            <a:spLocks noGrp="1" noChangeArrowheads="1"/>
          </p:cNvSpPr>
          <p:nvPr>
            <p:ph idx="1"/>
          </p:nvPr>
        </p:nvSpPr>
        <p:spPr>
          <a:xfrm>
            <a:off x="521271" y="1252389"/>
            <a:ext cx="8151688" cy="4654600"/>
          </a:xfrm>
        </p:spPr>
        <p:txBody>
          <a:bodyPr rIns="116994"/>
          <a:lstStyle/>
          <a:p>
            <a:pPr marL="289890" indent="0">
              <a:buNone/>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268760"/>
            <a:ext cx="6186264" cy="46396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0795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grpSp>
        <p:nvGrpSpPr>
          <p:cNvPr id="3075" name="Group 5"/>
          <p:cNvGrpSpPr>
            <a:grpSpLocks/>
          </p:cNvGrpSpPr>
          <p:nvPr/>
        </p:nvGrpSpPr>
        <p:grpSpPr bwMode="auto">
          <a:xfrm>
            <a:off x="-8930" y="6241852"/>
            <a:ext cx="9161859" cy="619497"/>
            <a:chOff x="0" y="0"/>
            <a:chExt cx="8208" cy="554"/>
          </a:xfrm>
        </p:grpSpPr>
        <p:sp>
          <p:nvSpPr>
            <p:cNvPr id="3078" name="Rectangle 2"/>
            <p:cNvSpPr>
              <a:spLocks/>
            </p:cNvSpPr>
            <p:nvPr/>
          </p:nvSpPr>
          <p:spPr bwMode="auto">
            <a:xfrm>
              <a:off x="0" y="0"/>
              <a:ext cx="8208" cy="55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3079" name="Rectangle 3"/>
            <p:cNvSpPr>
              <a:spLocks/>
            </p:cNvSpPr>
            <p:nvPr/>
          </p:nvSpPr>
          <p:spPr bwMode="auto">
            <a:xfrm>
              <a:off x="8" y="42"/>
              <a:ext cx="8200" cy="512"/>
            </a:xfrm>
            <a:prstGeom prst="rect">
              <a:avLst/>
            </a:prstGeom>
            <a:solidFill>
              <a:srgbClr val="00988D"/>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pic>
          <p:nvPicPr>
            <p:cNvPr id="308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3" y="183"/>
              <a:ext cx="861"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round/>
                  <a:headEnd/>
                  <a:tailEnd/>
                </a14:hiddenLine>
              </a:ext>
            </a:extLst>
          </p:spPr>
        </p:pic>
      </p:gr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Slide title</a:t>
            </a:r>
          </a:p>
        </p:txBody>
      </p:sp>
      <p:sp>
        <p:nvSpPr>
          <p:cNvPr id="5127" name="Rectangle 7"/>
          <p:cNvSpPr>
            <a:spLocks noGrp="1" noChangeArrowheads="1"/>
          </p:cNvSpPr>
          <p:nvPr>
            <p:ph idx="1"/>
          </p:nvPr>
        </p:nvSpPr>
        <p:spPr>
          <a:xfrm>
            <a:off x="521271" y="1252389"/>
            <a:ext cx="8151688" cy="4654600"/>
          </a:xfrm>
        </p:spPr>
        <p:txBody>
          <a:bodyPr rIns="116994"/>
          <a:lstStyle/>
          <a:p>
            <a:pPr marL="379498">
              <a:defRPr/>
            </a:pPr>
            <a:r>
              <a:rPr lang="en-US" dirty="0" err="1">
                <a:sym typeface="Arial-BoldMT" charset="0"/>
              </a:rPr>
              <a:t>Asdfsdf</a:t>
            </a:r>
            <a:endParaRPr lang="en-US" dirty="0">
              <a:sym typeface="Arial-BoldMT" charset="0"/>
            </a:endParaRPr>
          </a:p>
          <a:p>
            <a:pPr marL="379498" lvl="1">
              <a:defRPr/>
            </a:pPr>
            <a:r>
              <a:rPr lang="en-US" dirty="0" err="1">
                <a:sym typeface="Arial-BoldMT" charset="0"/>
              </a:rPr>
              <a:t>Fhjk</a:t>
            </a:r>
            <a:r>
              <a:rPr lang="en-US">
                <a:sym typeface="Arial-BoldMT" charset="0"/>
              </a:rPr>
              <a:t>	</a:t>
            </a:r>
          </a:p>
          <a:p>
            <a:pPr marL="994570" lvl="3">
              <a:defRPr/>
            </a:pPr>
            <a:endParaRPr lang="en-US" dirty="0">
              <a:sym typeface="Arial-BoldMT" charset="0"/>
            </a:endParaRPr>
          </a:p>
          <a:p>
            <a:pPr marL="632790">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2544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normAutofit/>
          </a:bodyPr>
          <a:lstStyle/>
          <a:p>
            <a:pPr>
              <a:defRPr/>
            </a:pPr>
            <a:r>
              <a:rPr lang="en-US" dirty="0"/>
              <a:t>A child with anxiety difficulties may….</a:t>
            </a:r>
          </a:p>
        </p:txBody>
      </p:sp>
      <p:sp>
        <p:nvSpPr>
          <p:cNvPr id="5127" name="Rectangle 7"/>
          <p:cNvSpPr>
            <a:spLocks noGrp="1" noChangeArrowheads="1"/>
          </p:cNvSpPr>
          <p:nvPr>
            <p:ph idx="1"/>
          </p:nvPr>
        </p:nvSpPr>
        <p:spPr>
          <a:xfrm>
            <a:off x="521271" y="1252389"/>
            <a:ext cx="8151688" cy="4654600"/>
          </a:xfrm>
        </p:spPr>
        <p:txBody>
          <a:bodyPr rIns="116994">
            <a:normAutofit/>
          </a:bodyPr>
          <a:lstStyle/>
          <a:p>
            <a:pPr marL="379498">
              <a:defRPr/>
            </a:pPr>
            <a:r>
              <a:rPr lang="en-US" dirty="0">
                <a:sym typeface="Arial-BoldMT" charset="0"/>
              </a:rPr>
              <a:t>Seek reassurance often</a:t>
            </a:r>
          </a:p>
          <a:p>
            <a:pPr marL="379498">
              <a:defRPr/>
            </a:pPr>
            <a:r>
              <a:rPr lang="en-US" dirty="0">
                <a:sym typeface="Arial-BoldMT" charset="0"/>
              </a:rPr>
              <a:t>Avoid situations they are worried or frightened of</a:t>
            </a:r>
          </a:p>
          <a:p>
            <a:pPr marL="379498">
              <a:defRPr/>
            </a:pPr>
            <a:r>
              <a:rPr lang="en-US" dirty="0">
                <a:sym typeface="Arial-BoldMT" charset="0"/>
              </a:rPr>
              <a:t>Tell you they have a physical pain such as stomach ache</a:t>
            </a:r>
          </a:p>
          <a:p>
            <a:pPr marL="379498">
              <a:defRPr/>
            </a:pPr>
            <a:r>
              <a:rPr lang="en-US" dirty="0">
                <a:sym typeface="Arial-BoldMT" charset="0"/>
              </a:rPr>
              <a:t>Dislike trying new things or taking risks</a:t>
            </a:r>
          </a:p>
          <a:p>
            <a:pPr marL="379498">
              <a:defRPr/>
            </a:pPr>
            <a:r>
              <a:rPr lang="en-US" dirty="0">
                <a:sym typeface="Arial-BoldMT" charset="0"/>
              </a:rPr>
              <a:t>Get upset easily</a:t>
            </a:r>
          </a:p>
          <a:p>
            <a:pPr marL="379498">
              <a:defRPr/>
            </a:pPr>
            <a:r>
              <a:rPr lang="en-US" dirty="0">
                <a:sym typeface="Arial-BoldMT" charset="0"/>
              </a:rPr>
              <a:t>Experience frequent emotional outbursts</a:t>
            </a:r>
          </a:p>
          <a:p>
            <a:pPr marL="379498">
              <a:defRPr/>
            </a:pPr>
            <a:r>
              <a:rPr lang="en-US" dirty="0">
                <a:sym typeface="Arial-BoldMT" charset="0"/>
              </a:rPr>
              <a:t>Avoid talking or eye contact</a:t>
            </a:r>
          </a:p>
          <a:p>
            <a:pPr marL="379498">
              <a:defRPr/>
            </a:pPr>
            <a:r>
              <a:rPr lang="en-US" dirty="0">
                <a:sym typeface="Arial-BoldMT" charset="0"/>
              </a:rPr>
              <a:t>Be very clingy</a:t>
            </a:r>
          </a:p>
          <a:p>
            <a:pPr marL="379498">
              <a:defRPr/>
            </a:pPr>
            <a:r>
              <a:rPr lang="en-US" dirty="0">
                <a:sym typeface="Arial-BoldMT" charset="0"/>
              </a:rPr>
              <a:t>Repeated checking</a:t>
            </a:r>
          </a:p>
          <a:p>
            <a:pPr marL="93748" lvl="1" indent="0">
              <a:buNone/>
              <a:defRPr/>
            </a:pPr>
            <a:r>
              <a:rPr lang="en-US" dirty="0">
                <a:sym typeface="Arial-BoldMT" charset="0"/>
              </a:rPr>
              <a:t>	</a:t>
            </a:r>
          </a:p>
          <a:p>
            <a:pPr marL="994570" lvl="3">
              <a:defRPr/>
            </a:pPr>
            <a:endParaRPr lang="en-US" dirty="0">
              <a:sym typeface="Arial-BoldMT" charset="0"/>
            </a:endParaRPr>
          </a:p>
          <a:p>
            <a:pPr marL="632790">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spTree>
    <p:extLst>
      <p:ext uri="{BB962C8B-B14F-4D97-AF65-F5344CB8AC3E}">
        <p14:creationId xmlns:p14="http://schemas.microsoft.com/office/powerpoint/2010/main" val="2436273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1000"/>
                                        <p:tgtEl>
                                          <p:spTgt spid="5126"/>
                                        </p:tgtEl>
                                      </p:cBhvr>
                                    </p:animEffect>
                                    <p:anim calcmode="lin" valueType="num">
                                      <p:cBhvr>
                                        <p:cTn id="8" dur="1000" fill="hold"/>
                                        <p:tgtEl>
                                          <p:spTgt spid="5126"/>
                                        </p:tgtEl>
                                        <p:attrNameLst>
                                          <p:attrName>ppt_x</p:attrName>
                                        </p:attrNameLst>
                                      </p:cBhvr>
                                      <p:tavLst>
                                        <p:tav tm="0">
                                          <p:val>
                                            <p:strVal val="#ppt_x"/>
                                          </p:val>
                                        </p:tav>
                                        <p:tav tm="100000">
                                          <p:val>
                                            <p:strVal val="#ppt_x"/>
                                          </p:val>
                                        </p:tav>
                                      </p:tavLst>
                                    </p:anim>
                                    <p:anim calcmode="lin" valueType="num">
                                      <p:cBhvr>
                                        <p:cTn id="9"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7">
                                            <p:txEl>
                                              <p:pRg st="0" end="0"/>
                                            </p:txEl>
                                          </p:spTgt>
                                        </p:tgtEl>
                                        <p:attrNameLst>
                                          <p:attrName>style.visibility</p:attrName>
                                        </p:attrNameLst>
                                      </p:cBhvr>
                                      <p:to>
                                        <p:strVal val="visible"/>
                                      </p:to>
                                    </p:set>
                                    <p:animEffect transition="in" filter="fade">
                                      <p:cBhvr>
                                        <p:cTn id="14" dur="1000"/>
                                        <p:tgtEl>
                                          <p:spTgt spid="5127">
                                            <p:txEl>
                                              <p:pRg st="0" end="0"/>
                                            </p:txEl>
                                          </p:spTgt>
                                        </p:tgtEl>
                                      </p:cBhvr>
                                    </p:animEffect>
                                    <p:anim calcmode="lin" valueType="num">
                                      <p:cBhvr>
                                        <p:cTn id="15" dur="1000" fill="hold"/>
                                        <p:tgtEl>
                                          <p:spTgt spid="512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1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127">
                                            <p:txEl>
                                              <p:pRg st="1" end="1"/>
                                            </p:txEl>
                                          </p:spTgt>
                                        </p:tgtEl>
                                        <p:attrNameLst>
                                          <p:attrName>style.visibility</p:attrName>
                                        </p:attrNameLst>
                                      </p:cBhvr>
                                      <p:to>
                                        <p:strVal val="visible"/>
                                      </p:to>
                                    </p:set>
                                    <p:animEffect transition="in" filter="fade">
                                      <p:cBhvr>
                                        <p:cTn id="21" dur="1000"/>
                                        <p:tgtEl>
                                          <p:spTgt spid="5127">
                                            <p:txEl>
                                              <p:pRg st="1" end="1"/>
                                            </p:txEl>
                                          </p:spTgt>
                                        </p:tgtEl>
                                      </p:cBhvr>
                                    </p:animEffect>
                                    <p:anim calcmode="lin" valueType="num">
                                      <p:cBhvr>
                                        <p:cTn id="22" dur="1000" fill="hold"/>
                                        <p:tgtEl>
                                          <p:spTgt spid="5127">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512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127">
                                            <p:txEl>
                                              <p:pRg st="2" end="2"/>
                                            </p:txEl>
                                          </p:spTgt>
                                        </p:tgtEl>
                                        <p:attrNameLst>
                                          <p:attrName>style.visibility</p:attrName>
                                        </p:attrNameLst>
                                      </p:cBhvr>
                                      <p:to>
                                        <p:strVal val="visible"/>
                                      </p:to>
                                    </p:set>
                                    <p:animEffect transition="in" filter="fade">
                                      <p:cBhvr>
                                        <p:cTn id="28" dur="1000"/>
                                        <p:tgtEl>
                                          <p:spTgt spid="5127">
                                            <p:txEl>
                                              <p:pRg st="2" end="2"/>
                                            </p:txEl>
                                          </p:spTgt>
                                        </p:tgtEl>
                                      </p:cBhvr>
                                    </p:animEffect>
                                    <p:anim calcmode="lin" valueType="num">
                                      <p:cBhvr>
                                        <p:cTn id="29" dur="1000" fill="hold"/>
                                        <p:tgtEl>
                                          <p:spTgt spid="5127">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512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127">
                                            <p:txEl>
                                              <p:pRg st="3" end="3"/>
                                            </p:txEl>
                                          </p:spTgt>
                                        </p:tgtEl>
                                        <p:attrNameLst>
                                          <p:attrName>style.visibility</p:attrName>
                                        </p:attrNameLst>
                                      </p:cBhvr>
                                      <p:to>
                                        <p:strVal val="visible"/>
                                      </p:to>
                                    </p:set>
                                    <p:animEffect transition="in" filter="fade">
                                      <p:cBhvr>
                                        <p:cTn id="35" dur="1000"/>
                                        <p:tgtEl>
                                          <p:spTgt spid="5127">
                                            <p:txEl>
                                              <p:pRg st="3" end="3"/>
                                            </p:txEl>
                                          </p:spTgt>
                                        </p:tgtEl>
                                      </p:cBhvr>
                                    </p:animEffect>
                                    <p:anim calcmode="lin" valueType="num">
                                      <p:cBhvr>
                                        <p:cTn id="36" dur="1000" fill="hold"/>
                                        <p:tgtEl>
                                          <p:spTgt spid="5127">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512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127">
                                            <p:txEl>
                                              <p:pRg st="4" end="4"/>
                                            </p:txEl>
                                          </p:spTgt>
                                        </p:tgtEl>
                                        <p:attrNameLst>
                                          <p:attrName>style.visibility</p:attrName>
                                        </p:attrNameLst>
                                      </p:cBhvr>
                                      <p:to>
                                        <p:strVal val="visible"/>
                                      </p:to>
                                    </p:set>
                                    <p:animEffect transition="in" filter="fade">
                                      <p:cBhvr>
                                        <p:cTn id="42" dur="1000"/>
                                        <p:tgtEl>
                                          <p:spTgt spid="5127">
                                            <p:txEl>
                                              <p:pRg st="4" end="4"/>
                                            </p:txEl>
                                          </p:spTgt>
                                        </p:tgtEl>
                                      </p:cBhvr>
                                    </p:animEffect>
                                    <p:anim calcmode="lin" valueType="num">
                                      <p:cBhvr>
                                        <p:cTn id="43" dur="1000" fill="hold"/>
                                        <p:tgtEl>
                                          <p:spTgt spid="5127">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512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127">
                                            <p:txEl>
                                              <p:pRg st="5" end="5"/>
                                            </p:txEl>
                                          </p:spTgt>
                                        </p:tgtEl>
                                        <p:attrNameLst>
                                          <p:attrName>style.visibility</p:attrName>
                                        </p:attrNameLst>
                                      </p:cBhvr>
                                      <p:to>
                                        <p:strVal val="visible"/>
                                      </p:to>
                                    </p:set>
                                    <p:animEffect transition="in" filter="fade">
                                      <p:cBhvr>
                                        <p:cTn id="49" dur="1000"/>
                                        <p:tgtEl>
                                          <p:spTgt spid="5127">
                                            <p:txEl>
                                              <p:pRg st="5" end="5"/>
                                            </p:txEl>
                                          </p:spTgt>
                                        </p:tgtEl>
                                      </p:cBhvr>
                                    </p:animEffect>
                                    <p:anim calcmode="lin" valueType="num">
                                      <p:cBhvr>
                                        <p:cTn id="50" dur="1000" fill="hold"/>
                                        <p:tgtEl>
                                          <p:spTgt spid="5127">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512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127">
                                            <p:txEl>
                                              <p:pRg st="6" end="6"/>
                                            </p:txEl>
                                          </p:spTgt>
                                        </p:tgtEl>
                                        <p:attrNameLst>
                                          <p:attrName>style.visibility</p:attrName>
                                        </p:attrNameLst>
                                      </p:cBhvr>
                                      <p:to>
                                        <p:strVal val="visible"/>
                                      </p:to>
                                    </p:set>
                                    <p:animEffect transition="in" filter="fade">
                                      <p:cBhvr>
                                        <p:cTn id="56" dur="1000"/>
                                        <p:tgtEl>
                                          <p:spTgt spid="5127">
                                            <p:txEl>
                                              <p:pRg st="6" end="6"/>
                                            </p:txEl>
                                          </p:spTgt>
                                        </p:tgtEl>
                                      </p:cBhvr>
                                    </p:animEffect>
                                    <p:anim calcmode="lin" valueType="num">
                                      <p:cBhvr>
                                        <p:cTn id="57" dur="1000" fill="hold"/>
                                        <p:tgtEl>
                                          <p:spTgt spid="5127">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512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5127">
                                            <p:txEl>
                                              <p:pRg st="7" end="7"/>
                                            </p:txEl>
                                          </p:spTgt>
                                        </p:tgtEl>
                                        <p:attrNameLst>
                                          <p:attrName>style.visibility</p:attrName>
                                        </p:attrNameLst>
                                      </p:cBhvr>
                                      <p:to>
                                        <p:strVal val="visible"/>
                                      </p:to>
                                    </p:set>
                                    <p:animEffect transition="in" filter="fade">
                                      <p:cBhvr>
                                        <p:cTn id="63" dur="1000"/>
                                        <p:tgtEl>
                                          <p:spTgt spid="5127">
                                            <p:txEl>
                                              <p:pRg st="7" end="7"/>
                                            </p:txEl>
                                          </p:spTgt>
                                        </p:tgtEl>
                                      </p:cBhvr>
                                    </p:animEffect>
                                    <p:anim calcmode="lin" valueType="num">
                                      <p:cBhvr>
                                        <p:cTn id="64" dur="1000" fill="hold"/>
                                        <p:tgtEl>
                                          <p:spTgt spid="5127">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512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5127">
                                            <p:txEl>
                                              <p:pRg st="8" end="8"/>
                                            </p:txEl>
                                          </p:spTgt>
                                        </p:tgtEl>
                                        <p:attrNameLst>
                                          <p:attrName>style.visibility</p:attrName>
                                        </p:attrNameLst>
                                      </p:cBhvr>
                                      <p:to>
                                        <p:strVal val="visible"/>
                                      </p:to>
                                    </p:set>
                                    <p:animEffect transition="in" filter="fade">
                                      <p:cBhvr>
                                        <p:cTn id="70" dur="1000"/>
                                        <p:tgtEl>
                                          <p:spTgt spid="5127">
                                            <p:txEl>
                                              <p:pRg st="8" end="8"/>
                                            </p:txEl>
                                          </p:spTgt>
                                        </p:tgtEl>
                                      </p:cBhvr>
                                    </p:animEffect>
                                    <p:anim calcmode="lin" valueType="num">
                                      <p:cBhvr>
                                        <p:cTn id="71" dur="1000" fill="hold"/>
                                        <p:tgtEl>
                                          <p:spTgt spid="5127">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5127">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normAutofit/>
          </a:bodyPr>
          <a:lstStyle/>
          <a:p>
            <a:pPr>
              <a:defRPr/>
            </a:pPr>
            <a:r>
              <a:rPr lang="en-US" dirty="0"/>
              <a:t>As a parent you may notice your child….</a:t>
            </a:r>
          </a:p>
        </p:txBody>
      </p:sp>
      <p:sp>
        <p:nvSpPr>
          <p:cNvPr id="5127" name="Rectangle 7"/>
          <p:cNvSpPr>
            <a:spLocks noGrp="1" noChangeArrowheads="1"/>
          </p:cNvSpPr>
          <p:nvPr>
            <p:ph idx="1"/>
          </p:nvPr>
        </p:nvSpPr>
        <p:spPr>
          <a:xfrm>
            <a:off x="521271" y="1252389"/>
            <a:ext cx="8151688" cy="4654600"/>
          </a:xfrm>
        </p:spPr>
        <p:txBody>
          <a:bodyPr rIns="116994">
            <a:normAutofit lnSpcReduction="10000"/>
          </a:bodyPr>
          <a:lstStyle/>
          <a:p>
            <a:pPr marL="379498">
              <a:defRPr/>
            </a:pPr>
            <a:r>
              <a:rPr lang="en-US" dirty="0">
                <a:sym typeface="Arial-BoldMT" charset="0"/>
              </a:rPr>
              <a:t>Cling to you</a:t>
            </a:r>
          </a:p>
          <a:p>
            <a:pPr marL="379498">
              <a:defRPr/>
            </a:pPr>
            <a:r>
              <a:rPr lang="en-US" dirty="0">
                <a:sym typeface="Arial-BoldMT" charset="0"/>
              </a:rPr>
              <a:t>Asks for help for things they can do themselves</a:t>
            </a:r>
          </a:p>
          <a:p>
            <a:pPr marL="379498">
              <a:defRPr/>
            </a:pPr>
            <a:r>
              <a:rPr lang="en-US" dirty="0">
                <a:sym typeface="Arial-BoldMT" charset="0"/>
              </a:rPr>
              <a:t>Does not want to go to school</a:t>
            </a:r>
          </a:p>
          <a:p>
            <a:pPr marL="379498">
              <a:defRPr/>
            </a:pPr>
            <a:r>
              <a:rPr lang="en-US" dirty="0">
                <a:sym typeface="Arial-BoldMT" charset="0"/>
              </a:rPr>
              <a:t>Won’t go to sleep without a parent / carer</a:t>
            </a:r>
          </a:p>
          <a:p>
            <a:pPr marL="379498">
              <a:defRPr/>
            </a:pPr>
            <a:r>
              <a:rPr lang="en-US" dirty="0">
                <a:sym typeface="Arial-BoldMT" charset="0"/>
              </a:rPr>
              <a:t>Asks will you do it for me / or asks for reassurance a lot</a:t>
            </a:r>
          </a:p>
          <a:p>
            <a:pPr marL="379498">
              <a:defRPr/>
            </a:pPr>
            <a:r>
              <a:rPr lang="en-US" dirty="0">
                <a:sym typeface="Arial-BoldMT" charset="0"/>
              </a:rPr>
              <a:t>Complains of feeling unwell frequently</a:t>
            </a:r>
          </a:p>
          <a:p>
            <a:pPr marL="379498">
              <a:defRPr/>
            </a:pPr>
            <a:r>
              <a:rPr lang="en-US" dirty="0">
                <a:sym typeface="Arial-BoldMT" charset="0"/>
              </a:rPr>
              <a:t>Worries about doing things correctly</a:t>
            </a:r>
          </a:p>
          <a:p>
            <a:pPr marL="379498">
              <a:defRPr/>
            </a:pPr>
            <a:r>
              <a:rPr lang="en-US" dirty="0">
                <a:sym typeface="Arial-BoldMT" charset="0"/>
              </a:rPr>
              <a:t>Prefers to watch than have a go</a:t>
            </a:r>
          </a:p>
          <a:p>
            <a:pPr marL="379498">
              <a:defRPr/>
            </a:pPr>
            <a:r>
              <a:rPr lang="en-US" dirty="0">
                <a:sym typeface="Arial-BoldMT" charset="0"/>
              </a:rPr>
              <a:t>Has lots of fears</a:t>
            </a:r>
          </a:p>
          <a:p>
            <a:pPr marL="379498">
              <a:defRPr/>
            </a:pPr>
            <a:r>
              <a:rPr lang="en-US" dirty="0">
                <a:sym typeface="Arial-BoldMT" charset="0"/>
              </a:rPr>
              <a:t>Cries over small things</a:t>
            </a:r>
          </a:p>
          <a:p>
            <a:pPr marL="379498">
              <a:defRPr/>
            </a:pPr>
            <a:r>
              <a:rPr lang="en-US" dirty="0">
                <a:sym typeface="Arial-BoldMT" charset="0"/>
              </a:rPr>
              <a:t>Complains a lot</a:t>
            </a:r>
          </a:p>
          <a:p>
            <a:pPr marL="379498">
              <a:defRPr/>
            </a:pPr>
            <a:r>
              <a:rPr lang="en-US" dirty="0">
                <a:sym typeface="Arial-BoldMT" charset="0"/>
              </a:rPr>
              <a:t>Sees the dangerous sides of things.</a:t>
            </a:r>
          </a:p>
          <a:p>
            <a:pPr marL="379498">
              <a:defRPr/>
            </a:pPr>
            <a:endParaRPr lang="en-US" dirty="0">
              <a:sym typeface="Arial-BoldMT" charset="0"/>
            </a:endParaRPr>
          </a:p>
          <a:p>
            <a:pPr marL="994570" lvl="3">
              <a:defRPr/>
            </a:pPr>
            <a:endParaRPr lang="en-US" dirty="0">
              <a:sym typeface="Arial-BoldMT" charset="0"/>
            </a:endParaRPr>
          </a:p>
          <a:p>
            <a:pPr marL="632790">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spTree>
    <p:extLst>
      <p:ext uri="{BB962C8B-B14F-4D97-AF65-F5344CB8AC3E}">
        <p14:creationId xmlns:p14="http://schemas.microsoft.com/office/powerpoint/2010/main" val="157079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7">
                                            <p:txEl>
                                              <p:pRg st="0" end="0"/>
                                            </p:txEl>
                                          </p:spTgt>
                                        </p:tgtEl>
                                        <p:attrNameLst>
                                          <p:attrName>style.visibility</p:attrName>
                                        </p:attrNameLst>
                                      </p:cBhvr>
                                      <p:to>
                                        <p:strVal val="visible"/>
                                      </p:to>
                                    </p:set>
                                    <p:animEffect transition="in" filter="fade">
                                      <p:cBhvr>
                                        <p:cTn id="7" dur="1000"/>
                                        <p:tgtEl>
                                          <p:spTgt spid="5127">
                                            <p:txEl>
                                              <p:pRg st="0" end="0"/>
                                            </p:txEl>
                                          </p:spTgt>
                                        </p:tgtEl>
                                      </p:cBhvr>
                                    </p:animEffect>
                                    <p:anim calcmode="lin" valueType="num">
                                      <p:cBhvr>
                                        <p:cTn id="8" dur="1000" fill="hold"/>
                                        <p:tgtEl>
                                          <p:spTgt spid="512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1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7">
                                            <p:txEl>
                                              <p:pRg st="1" end="1"/>
                                            </p:txEl>
                                          </p:spTgt>
                                        </p:tgtEl>
                                        <p:attrNameLst>
                                          <p:attrName>style.visibility</p:attrName>
                                        </p:attrNameLst>
                                      </p:cBhvr>
                                      <p:to>
                                        <p:strVal val="visible"/>
                                      </p:to>
                                    </p:set>
                                    <p:animEffect transition="in" filter="fade">
                                      <p:cBhvr>
                                        <p:cTn id="14" dur="1000"/>
                                        <p:tgtEl>
                                          <p:spTgt spid="5127">
                                            <p:txEl>
                                              <p:pRg st="1" end="1"/>
                                            </p:txEl>
                                          </p:spTgt>
                                        </p:tgtEl>
                                      </p:cBhvr>
                                    </p:animEffect>
                                    <p:anim calcmode="lin" valueType="num">
                                      <p:cBhvr>
                                        <p:cTn id="15" dur="1000" fill="hold"/>
                                        <p:tgtEl>
                                          <p:spTgt spid="512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12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127">
                                            <p:txEl>
                                              <p:pRg st="2" end="2"/>
                                            </p:txEl>
                                          </p:spTgt>
                                        </p:tgtEl>
                                        <p:attrNameLst>
                                          <p:attrName>style.visibility</p:attrName>
                                        </p:attrNameLst>
                                      </p:cBhvr>
                                      <p:to>
                                        <p:strVal val="visible"/>
                                      </p:to>
                                    </p:set>
                                    <p:animEffect transition="in" filter="fade">
                                      <p:cBhvr>
                                        <p:cTn id="21" dur="1000"/>
                                        <p:tgtEl>
                                          <p:spTgt spid="5127">
                                            <p:txEl>
                                              <p:pRg st="2" end="2"/>
                                            </p:txEl>
                                          </p:spTgt>
                                        </p:tgtEl>
                                      </p:cBhvr>
                                    </p:animEffect>
                                    <p:anim calcmode="lin" valueType="num">
                                      <p:cBhvr>
                                        <p:cTn id="22" dur="1000" fill="hold"/>
                                        <p:tgtEl>
                                          <p:spTgt spid="512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12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127">
                                            <p:txEl>
                                              <p:pRg st="3" end="3"/>
                                            </p:txEl>
                                          </p:spTgt>
                                        </p:tgtEl>
                                        <p:attrNameLst>
                                          <p:attrName>style.visibility</p:attrName>
                                        </p:attrNameLst>
                                      </p:cBhvr>
                                      <p:to>
                                        <p:strVal val="visible"/>
                                      </p:to>
                                    </p:set>
                                    <p:animEffect transition="in" filter="fade">
                                      <p:cBhvr>
                                        <p:cTn id="28" dur="1000"/>
                                        <p:tgtEl>
                                          <p:spTgt spid="5127">
                                            <p:txEl>
                                              <p:pRg st="3" end="3"/>
                                            </p:txEl>
                                          </p:spTgt>
                                        </p:tgtEl>
                                      </p:cBhvr>
                                    </p:animEffect>
                                    <p:anim calcmode="lin" valueType="num">
                                      <p:cBhvr>
                                        <p:cTn id="29" dur="1000" fill="hold"/>
                                        <p:tgtEl>
                                          <p:spTgt spid="512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12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127">
                                            <p:txEl>
                                              <p:pRg st="4" end="4"/>
                                            </p:txEl>
                                          </p:spTgt>
                                        </p:tgtEl>
                                        <p:attrNameLst>
                                          <p:attrName>style.visibility</p:attrName>
                                        </p:attrNameLst>
                                      </p:cBhvr>
                                      <p:to>
                                        <p:strVal val="visible"/>
                                      </p:to>
                                    </p:set>
                                    <p:animEffect transition="in" filter="fade">
                                      <p:cBhvr>
                                        <p:cTn id="35" dur="1000"/>
                                        <p:tgtEl>
                                          <p:spTgt spid="5127">
                                            <p:txEl>
                                              <p:pRg st="4" end="4"/>
                                            </p:txEl>
                                          </p:spTgt>
                                        </p:tgtEl>
                                      </p:cBhvr>
                                    </p:animEffect>
                                    <p:anim calcmode="lin" valueType="num">
                                      <p:cBhvr>
                                        <p:cTn id="36" dur="1000" fill="hold"/>
                                        <p:tgtEl>
                                          <p:spTgt spid="512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12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127">
                                            <p:txEl>
                                              <p:pRg st="5" end="5"/>
                                            </p:txEl>
                                          </p:spTgt>
                                        </p:tgtEl>
                                        <p:attrNameLst>
                                          <p:attrName>style.visibility</p:attrName>
                                        </p:attrNameLst>
                                      </p:cBhvr>
                                      <p:to>
                                        <p:strVal val="visible"/>
                                      </p:to>
                                    </p:set>
                                    <p:animEffect transition="in" filter="fade">
                                      <p:cBhvr>
                                        <p:cTn id="42" dur="1000"/>
                                        <p:tgtEl>
                                          <p:spTgt spid="5127">
                                            <p:txEl>
                                              <p:pRg st="5" end="5"/>
                                            </p:txEl>
                                          </p:spTgt>
                                        </p:tgtEl>
                                      </p:cBhvr>
                                    </p:animEffect>
                                    <p:anim calcmode="lin" valueType="num">
                                      <p:cBhvr>
                                        <p:cTn id="43" dur="1000" fill="hold"/>
                                        <p:tgtEl>
                                          <p:spTgt spid="512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12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127">
                                            <p:txEl>
                                              <p:pRg st="6" end="6"/>
                                            </p:txEl>
                                          </p:spTgt>
                                        </p:tgtEl>
                                        <p:attrNameLst>
                                          <p:attrName>style.visibility</p:attrName>
                                        </p:attrNameLst>
                                      </p:cBhvr>
                                      <p:to>
                                        <p:strVal val="visible"/>
                                      </p:to>
                                    </p:set>
                                    <p:animEffect transition="in" filter="fade">
                                      <p:cBhvr>
                                        <p:cTn id="49" dur="1000"/>
                                        <p:tgtEl>
                                          <p:spTgt spid="5127">
                                            <p:txEl>
                                              <p:pRg st="6" end="6"/>
                                            </p:txEl>
                                          </p:spTgt>
                                        </p:tgtEl>
                                      </p:cBhvr>
                                    </p:animEffect>
                                    <p:anim calcmode="lin" valueType="num">
                                      <p:cBhvr>
                                        <p:cTn id="50" dur="1000" fill="hold"/>
                                        <p:tgtEl>
                                          <p:spTgt spid="512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12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127">
                                            <p:txEl>
                                              <p:pRg st="7" end="7"/>
                                            </p:txEl>
                                          </p:spTgt>
                                        </p:tgtEl>
                                        <p:attrNameLst>
                                          <p:attrName>style.visibility</p:attrName>
                                        </p:attrNameLst>
                                      </p:cBhvr>
                                      <p:to>
                                        <p:strVal val="visible"/>
                                      </p:to>
                                    </p:set>
                                    <p:animEffect transition="in" filter="fade">
                                      <p:cBhvr>
                                        <p:cTn id="56" dur="1000"/>
                                        <p:tgtEl>
                                          <p:spTgt spid="5127">
                                            <p:txEl>
                                              <p:pRg st="7" end="7"/>
                                            </p:txEl>
                                          </p:spTgt>
                                        </p:tgtEl>
                                      </p:cBhvr>
                                    </p:animEffect>
                                    <p:anim calcmode="lin" valueType="num">
                                      <p:cBhvr>
                                        <p:cTn id="57" dur="1000" fill="hold"/>
                                        <p:tgtEl>
                                          <p:spTgt spid="512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12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5127">
                                            <p:txEl>
                                              <p:pRg st="8" end="8"/>
                                            </p:txEl>
                                          </p:spTgt>
                                        </p:tgtEl>
                                        <p:attrNameLst>
                                          <p:attrName>style.visibility</p:attrName>
                                        </p:attrNameLst>
                                      </p:cBhvr>
                                      <p:to>
                                        <p:strVal val="visible"/>
                                      </p:to>
                                    </p:set>
                                    <p:animEffect transition="in" filter="fade">
                                      <p:cBhvr>
                                        <p:cTn id="63" dur="1000"/>
                                        <p:tgtEl>
                                          <p:spTgt spid="5127">
                                            <p:txEl>
                                              <p:pRg st="8" end="8"/>
                                            </p:txEl>
                                          </p:spTgt>
                                        </p:tgtEl>
                                      </p:cBhvr>
                                    </p:animEffect>
                                    <p:anim calcmode="lin" valueType="num">
                                      <p:cBhvr>
                                        <p:cTn id="64" dur="1000" fill="hold"/>
                                        <p:tgtEl>
                                          <p:spTgt spid="512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512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5127">
                                            <p:txEl>
                                              <p:pRg st="9" end="9"/>
                                            </p:txEl>
                                          </p:spTgt>
                                        </p:tgtEl>
                                        <p:attrNameLst>
                                          <p:attrName>style.visibility</p:attrName>
                                        </p:attrNameLst>
                                      </p:cBhvr>
                                      <p:to>
                                        <p:strVal val="visible"/>
                                      </p:to>
                                    </p:set>
                                    <p:animEffect transition="in" filter="fade">
                                      <p:cBhvr>
                                        <p:cTn id="70" dur="1000"/>
                                        <p:tgtEl>
                                          <p:spTgt spid="5127">
                                            <p:txEl>
                                              <p:pRg st="9" end="9"/>
                                            </p:txEl>
                                          </p:spTgt>
                                        </p:tgtEl>
                                      </p:cBhvr>
                                    </p:animEffect>
                                    <p:anim calcmode="lin" valueType="num">
                                      <p:cBhvr>
                                        <p:cTn id="71" dur="1000" fill="hold"/>
                                        <p:tgtEl>
                                          <p:spTgt spid="512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512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5127">
                                            <p:txEl>
                                              <p:pRg st="10" end="10"/>
                                            </p:txEl>
                                          </p:spTgt>
                                        </p:tgtEl>
                                        <p:attrNameLst>
                                          <p:attrName>style.visibility</p:attrName>
                                        </p:attrNameLst>
                                      </p:cBhvr>
                                      <p:to>
                                        <p:strVal val="visible"/>
                                      </p:to>
                                    </p:set>
                                    <p:animEffect transition="in" filter="fade">
                                      <p:cBhvr>
                                        <p:cTn id="77" dur="1000"/>
                                        <p:tgtEl>
                                          <p:spTgt spid="5127">
                                            <p:txEl>
                                              <p:pRg st="10" end="10"/>
                                            </p:txEl>
                                          </p:spTgt>
                                        </p:tgtEl>
                                      </p:cBhvr>
                                    </p:animEffect>
                                    <p:anim calcmode="lin" valueType="num">
                                      <p:cBhvr>
                                        <p:cTn id="78" dur="1000" fill="hold"/>
                                        <p:tgtEl>
                                          <p:spTgt spid="512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5127">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5127">
                                            <p:txEl>
                                              <p:pRg st="11" end="11"/>
                                            </p:txEl>
                                          </p:spTgt>
                                        </p:tgtEl>
                                        <p:attrNameLst>
                                          <p:attrName>style.visibility</p:attrName>
                                        </p:attrNameLst>
                                      </p:cBhvr>
                                      <p:to>
                                        <p:strVal val="visible"/>
                                      </p:to>
                                    </p:set>
                                    <p:animEffect transition="in" filter="fade">
                                      <p:cBhvr>
                                        <p:cTn id="84" dur="1000"/>
                                        <p:tgtEl>
                                          <p:spTgt spid="5127">
                                            <p:txEl>
                                              <p:pRg st="11" end="11"/>
                                            </p:txEl>
                                          </p:spTgt>
                                        </p:tgtEl>
                                      </p:cBhvr>
                                    </p:animEffect>
                                    <p:anim calcmode="lin" valueType="num">
                                      <p:cBhvr>
                                        <p:cTn id="85" dur="1000" fill="hold"/>
                                        <p:tgtEl>
                                          <p:spTgt spid="5127">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5127">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lstStyle/>
          <a:p>
            <a:pPr>
              <a:defRPr/>
            </a:pPr>
            <a:r>
              <a:rPr lang="en-US" dirty="0"/>
              <a:t>Parents /  </a:t>
            </a:r>
            <a:r>
              <a:rPr lang="en-US" dirty="0" err="1"/>
              <a:t>Carers</a:t>
            </a:r>
            <a:endParaRPr lang="en-US" dirty="0"/>
          </a:p>
        </p:txBody>
      </p:sp>
      <p:sp>
        <p:nvSpPr>
          <p:cNvPr id="5127" name="Rectangle 7"/>
          <p:cNvSpPr>
            <a:spLocks noGrp="1" noChangeArrowheads="1"/>
          </p:cNvSpPr>
          <p:nvPr>
            <p:ph idx="1"/>
          </p:nvPr>
        </p:nvSpPr>
        <p:spPr>
          <a:xfrm>
            <a:off x="521271" y="1252389"/>
            <a:ext cx="8151688" cy="4654600"/>
          </a:xfrm>
        </p:spPr>
        <p:txBody>
          <a:bodyPr rIns="116994"/>
          <a:lstStyle/>
          <a:p>
            <a:pPr marL="994570" lvl="3">
              <a:defRPr/>
            </a:pPr>
            <a:endParaRPr lang="en-US" dirty="0">
              <a:sym typeface="Arial-BoldMT" charset="0"/>
            </a:endParaRPr>
          </a:p>
          <a:p>
            <a:pPr marL="289890" indent="0" algn="ctr">
              <a:buNone/>
              <a:defRPr/>
            </a:pPr>
            <a:r>
              <a:rPr lang="en-US" sz="4400" dirty="0">
                <a:sym typeface="Arial-BoldMT" charset="0"/>
              </a:rPr>
              <a:t>Parents are biologically programmed to protect and care for their children and to try to always make things better.</a:t>
            </a: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947" y="4452452"/>
            <a:ext cx="3276600" cy="1724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4452452"/>
            <a:ext cx="2520280" cy="1789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1281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127">
                                            <p:txEl>
                                              <p:pRg st="1" end="1"/>
                                            </p:txEl>
                                          </p:spTgt>
                                        </p:tgtEl>
                                        <p:attrNameLst>
                                          <p:attrName>style.visibility</p:attrName>
                                        </p:attrNameLst>
                                      </p:cBhvr>
                                      <p:to>
                                        <p:strVal val="visible"/>
                                      </p:to>
                                    </p:set>
                                    <p:animEffect transition="in" filter="fade">
                                      <p:cBhvr>
                                        <p:cTn id="7" dur="2000"/>
                                        <p:tgtEl>
                                          <p:spTgt spid="5127">
                                            <p:txEl>
                                              <p:pRg st="1" end="1"/>
                                            </p:txEl>
                                          </p:spTgt>
                                        </p:tgtEl>
                                      </p:cBhvr>
                                    </p:animEffect>
                                    <p:anim calcmode="lin" valueType="num">
                                      <p:cBhvr>
                                        <p:cTn id="8" dur="2000" fill="hold"/>
                                        <p:tgtEl>
                                          <p:spTgt spid="5127">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5127">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lvl1pPr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1pPr>
            <a:lvl2pPr marL="742950" indent="-28575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2pPr>
            <a:lvl3pPr marL="11430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3pPr>
            <a:lvl4pPr marL="16002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4pPr>
            <a:lvl5pPr marL="2057400" indent="-228600" algn="r" eaLnBrk="0" hangingPunct="0">
              <a:lnSpc>
                <a:spcPct val="120000"/>
              </a:lnSpc>
              <a:spcBef>
                <a:spcPts val="700"/>
              </a:spcBef>
              <a:defRPr sz="3200" b="1">
                <a:solidFill>
                  <a:srgbClr val="4D4E53"/>
                </a:solidFill>
                <a:latin typeface="Arial" pitchFamily="34" charset="0"/>
                <a:ea typeface="ヒラギノ角ゴ ProN W6" pitchFamily="123" charset="-128"/>
                <a:cs typeface="Arial" pitchFamily="34" charset="0"/>
                <a:sym typeface="Arial-BoldMT" pitchFamily="123" charset="0"/>
              </a:defRPr>
            </a:lvl5pPr>
            <a:lvl6pPr marL="25146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6pPr>
            <a:lvl7pPr marL="29718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7pPr>
            <a:lvl8pPr marL="34290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8pPr>
            <a:lvl9pPr marL="3886200" indent="-228600" algn="r" eaLnBrk="0" fontAlgn="base" hangingPunct="0">
              <a:lnSpc>
                <a:spcPct val="120000"/>
              </a:lnSpc>
              <a:spcBef>
                <a:spcPts val="700"/>
              </a:spcBef>
              <a:spcAft>
                <a:spcPct val="0"/>
              </a:spcAft>
              <a:defRPr sz="3200" b="1">
                <a:solidFill>
                  <a:srgbClr val="4D4E53"/>
                </a:solidFill>
                <a:latin typeface="Arial" pitchFamily="34" charset="0"/>
                <a:ea typeface="ヒラギノ角ゴ ProN W6" pitchFamily="123" charset="-128"/>
                <a:cs typeface="Arial" pitchFamily="34" charset="0"/>
                <a:sym typeface="Arial-BoldMT" pitchFamily="123" charset="0"/>
              </a:defRPr>
            </a:lvl9pPr>
          </a:lstStyle>
          <a:p>
            <a:pPr algn="l" eaLnBrk="1" hangingPunct="1">
              <a:lnSpc>
                <a:spcPct val="100000"/>
              </a:lnSpc>
              <a:spcBef>
                <a:spcPct val="0"/>
              </a:spcBef>
            </a:pPr>
            <a:endParaRPr lang="en-US" altLang="en-US" sz="1400" b="0">
              <a:solidFill>
                <a:srgbClr val="636363"/>
              </a:solidFill>
              <a:ea typeface="ヒラギノ角ゴ ProN W3" pitchFamily="123" charset="-128"/>
              <a:cs typeface="ヒラギノ角ゴ ProN W6" pitchFamily="123" charset="-128"/>
              <a:sym typeface="Arial" pitchFamily="34" charset="0"/>
            </a:endParaRPr>
          </a:p>
        </p:txBody>
      </p:sp>
      <p:sp>
        <p:nvSpPr>
          <p:cNvPr id="5126" name="Rectangle 6"/>
          <p:cNvSpPr>
            <a:spLocks noGrp="1" noChangeArrowheads="1"/>
          </p:cNvSpPr>
          <p:nvPr>
            <p:ph type="title"/>
          </p:nvPr>
        </p:nvSpPr>
        <p:spPr>
          <a:xfrm>
            <a:off x="521271" y="188640"/>
            <a:ext cx="8151688" cy="848320"/>
          </a:xfrm>
        </p:spPr>
        <p:txBody>
          <a:bodyPr rIns="116994">
            <a:normAutofit/>
          </a:bodyPr>
          <a:lstStyle/>
          <a:p>
            <a:pPr>
              <a:defRPr/>
            </a:pPr>
            <a:r>
              <a:rPr lang="en-US" dirty="0"/>
              <a:t>What maintains your child’s anxiety?</a:t>
            </a:r>
          </a:p>
        </p:txBody>
      </p:sp>
      <p:sp>
        <p:nvSpPr>
          <p:cNvPr id="5127" name="Rectangle 7"/>
          <p:cNvSpPr>
            <a:spLocks noGrp="1" noChangeArrowheads="1"/>
          </p:cNvSpPr>
          <p:nvPr>
            <p:ph idx="1"/>
          </p:nvPr>
        </p:nvSpPr>
        <p:spPr>
          <a:xfrm>
            <a:off x="521271" y="1252389"/>
            <a:ext cx="8151688" cy="4654600"/>
          </a:xfrm>
        </p:spPr>
        <p:txBody>
          <a:bodyPr rIns="116994"/>
          <a:lstStyle/>
          <a:p>
            <a:pPr marL="379498">
              <a:defRPr/>
            </a:pPr>
            <a:r>
              <a:rPr lang="en-US" dirty="0">
                <a:sym typeface="Arial-BoldMT" charset="0"/>
              </a:rPr>
              <a:t>Allowing the child to avoid the very thing they’re frightened of</a:t>
            </a:r>
          </a:p>
          <a:p>
            <a:pPr marL="379498">
              <a:defRPr/>
            </a:pPr>
            <a:r>
              <a:rPr lang="en-US" dirty="0">
                <a:sym typeface="Arial-BoldMT" charset="0"/>
              </a:rPr>
              <a:t>Giving constant reassurance to our child</a:t>
            </a:r>
          </a:p>
          <a:p>
            <a:pPr marL="379498">
              <a:defRPr/>
            </a:pPr>
            <a:r>
              <a:rPr lang="en-US" dirty="0">
                <a:sym typeface="Arial-BoldMT" charset="0"/>
              </a:rPr>
              <a:t>Answering them when they constantly check things.</a:t>
            </a:r>
          </a:p>
          <a:p>
            <a:pPr marL="379498">
              <a:defRPr/>
            </a:pPr>
            <a:r>
              <a:rPr lang="en-US" dirty="0">
                <a:sym typeface="Arial-BoldMT" charset="0"/>
              </a:rPr>
              <a:t>Reacting to anger outbursts with impatience and not looking behind the anger.</a:t>
            </a:r>
          </a:p>
          <a:p>
            <a:pPr marL="379498">
              <a:defRPr/>
            </a:pPr>
            <a:r>
              <a:rPr lang="en-US" dirty="0">
                <a:sym typeface="Arial-BoldMT" charset="0"/>
              </a:rPr>
              <a:t>Encouraging safety </a:t>
            </a:r>
            <a:r>
              <a:rPr lang="en-US" dirty="0" err="1">
                <a:sym typeface="Arial-BoldMT" charset="0"/>
              </a:rPr>
              <a:t>behaviours</a:t>
            </a:r>
            <a:endParaRPr lang="en-US" dirty="0">
              <a:sym typeface="Arial-BoldMT" charset="0"/>
            </a:endParaRPr>
          </a:p>
          <a:p>
            <a:pPr marL="379498">
              <a:defRPr/>
            </a:pPr>
            <a:r>
              <a:rPr lang="en-US" dirty="0">
                <a:sym typeface="Arial-BoldMT" charset="0"/>
              </a:rPr>
              <a:t>Inconsistencies </a:t>
            </a:r>
          </a:p>
          <a:p>
            <a:pPr marL="289890" indent="0">
              <a:buNone/>
              <a:defRPr/>
            </a:pPr>
            <a:endParaRPr lang="en-US" dirty="0">
              <a:sym typeface="Arial-BoldMT" charset="0"/>
            </a:endParaRPr>
          </a:p>
          <a:p>
            <a:pPr marL="632790">
              <a:defRPr/>
            </a:pPr>
            <a:endParaRPr lang="en-US" dirty="0">
              <a:sym typeface="Arial-BoldMT" charset="0"/>
            </a:endParaRPr>
          </a:p>
          <a:p>
            <a:pPr marL="58041" lvl="2" indent="0">
              <a:buNone/>
              <a:defRPr/>
            </a:pPr>
            <a:endParaRPr lang="en-US" dirty="0">
              <a:sym typeface="Arial-BoldMT" charset="0"/>
            </a:endParaRPr>
          </a:p>
          <a:p>
            <a:pPr marL="632790" lvl="4">
              <a:defRPr/>
            </a:pPr>
            <a:endParaRPr lang="en-US" dirty="0">
              <a:sym typeface="Arial-BoldMT" charset="0"/>
            </a:endParaRPr>
          </a:p>
        </p:txBody>
      </p:sp>
    </p:spTree>
    <p:extLst>
      <p:ext uri="{BB962C8B-B14F-4D97-AF65-F5344CB8AC3E}">
        <p14:creationId xmlns:p14="http://schemas.microsoft.com/office/powerpoint/2010/main" val="157079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1000"/>
                                        <p:tgtEl>
                                          <p:spTgt spid="5126"/>
                                        </p:tgtEl>
                                      </p:cBhvr>
                                    </p:animEffect>
                                    <p:anim calcmode="lin" valueType="num">
                                      <p:cBhvr>
                                        <p:cTn id="8" dur="1000" fill="hold"/>
                                        <p:tgtEl>
                                          <p:spTgt spid="5126"/>
                                        </p:tgtEl>
                                        <p:attrNameLst>
                                          <p:attrName>ppt_x</p:attrName>
                                        </p:attrNameLst>
                                      </p:cBhvr>
                                      <p:tavLst>
                                        <p:tav tm="0">
                                          <p:val>
                                            <p:strVal val="#ppt_x"/>
                                          </p:val>
                                        </p:tav>
                                        <p:tav tm="100000">
                                          <p:val>
                                            <p:strVal val="#ppt_x"/>
                                          </p:val>
                                        </p:tav>
                                      </p:tavLst>
                                    </p:anim>
                                    <p:anim calcmode="lin" valueType="num">
                                      <p:cBhvr>
                                        <p:cTn id="9" dur="1000" fill="hold"/>
                                        <p:tgtEl>
                                          <p:spTgt spid="51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127">
                                            <p:txEl>
                                              <p:pRg st="0" end="0"/>
                                            </p:txEl>
                                          </p:spTgt>
                                        </p:tgtEl>
                                        <p:attrNameLst>
                                          <p:attrName>style.visibility</p:attrName>
                                        </p:attrNameLst>
                                      </p:cBhvr>
                                      <p:to>
                                        <p:strVal val="visible"/>
                                      </p:to>
                                    </p:set>
                                    <p:animEffect transition="in" filter="fade">
                                      <p:cBhvr>
                                        <p:cTn id="14" dur="1000"/>
                                        <p:tgtEl>
                                          <p:spTgt spid="5127">
                                            <p:txEl>
                                              <p:pRg st="0" end="0"/>
                                            </p:txEl>
                                          </p:spTgt>
                                        </p:tgtEl>
                                      </p:cBhvr>
                                    </p:animEffect>
                                    <p:anim calcmode="lin" valueType="num">
                                      <p:cBhvr>
                                        <p:cTn id="15" dur="1000" fill="hold"/>
                                        <p:tgtEl>
                                          <p:spTgt spid="512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1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127">
                                            <p:txEl>
                                              <p:pRg st="1" end="1"/>
                                            </p:txEl>
                                          </p:spTgt>
                                        </p:tgtEl>
                                        <p:attrNameLst>
                                          <p:attrName>style.visibility</p:attrName>
                                        </p:attrNameLst>
                                      </p:cBhvr>
                                      <p:to>
                                        <p:strVal val="visible"/>
                                      </p:to>
                                    </p:set>
                                    <p:animEffect transition="in" filter="fade">
                                      <p:cBhvr>
                                        <p:cTn id="21" dur="1000"/>
                                        <p:tgtEl>
                                          <p:spTgt spid="5127">
                                            <p:txEl>
                                              <p:pRg st="1" end="1"/>
                                            </p:txEl>
                                          </p:spTgt>
                                        </p:tgtEl>
                                      </p:cBhvr>
                                    </p:animEffect>
                                    <p:anim calcmode="lin" valueType="num">
                                      <p:cBhvr>
                                        <p:cTn id="22" dur="1000" fill="hold"/>
                                        <p:tgtEl>
                                          <p:spTgt spid="5127">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512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127">
                                            <p:txEl>
                                              <p:pRg st="2" end="2"/>
                                            </p:txEl>
                                          </p:spTgt>
                                        </p:tgtEl>
                                        <p:attrNameLst>
                                          <p:attrName>style.visibility</p:attrName>
                                        </p:attrNameLst>
                                      </p:cBhvr>
                                      <p:to>
                                        <p:strVal val="visible"/>
                                      </p:to>
                                    </p:set>
                                    <p:animEffect transition="in" filter="fade">
                                      <p:cBhvr>
                                        <p:cTn id="28" dur="1000"/>
                                        <p:tgtEl>
                                          <p:spTgt spid="5127">
                                            <p:txEl>
                                              <p:pRg st="2" end="2"/>
                                            </p:txEl>
                                          </p:spTgt>
                                        </p:tgtEl>
                                      </p:cBhvr>
                                    </p:animEffect>
                                    <p:anim calcmode="lin" valueType="num">
                                      <p:cBhvr>
                                        <p:cTn id="29" dur="1000" fill="hold"/>
                                        <p:tgtEl>
                                          <p:spTgt spid="5127">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512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127">
                                            <p:txEl>
                                              <p:pRg st="3" end="3"/>
                                            </p:txEl>
                                          </p:spTgt>
                                        </p:tgtEl>
                                        <p:attrNameLst>
                                          <p:attrName>style.visibility</p:attrName>
                                        </p:attrNameLst>
                                      </p:cBhvr>
                                      <p:to>
                                        <p:strVal val="visible"/>
                                      </p:to>
                                    </p:set>
                                    <p:animEffect transition="in" filter="fade">
                                      <p:cBhvr>
                                        <p:cTn id="35" dur="1000"/>
                                        <p:tgtEl>
                                          <p:spTgt spid="5127">
                                            <p:txEl>
                                              <p:pRg st="3" end="3"/>
                                            </p:txEl>
                                          </p:spTgt>
                                        </p:tgtEl>
                                      </p:cBhvr>
                                    </p:animEffect>
                                    <p:anim calcmode="lin" valueType="num">
                                      <p:cBhvr>
                                        <p:cTn id="36" dur="1000" fill="hold"/>
                                        <p:tgtEl>
                                          <p:spTgt spid="5127">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512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127">
                                            <p:txEl>
                                              <p:pRg st="4" end="4"/>
                                            </p:txEl>
                                          </p:spTgt>
                                        </p:tgtEl>
                                        <p:attrNameLst>
                                          <p:attrName>style.visibility</p:attrName>
                                        </p:attrNameLst>
                                      </p:cBhvr>
                                      <p:to>
                                        <p:strVal val="visible"/>
                                      </p:to>
                                    </p:set>
                                    <p:animEffect transition="in" filter="fade">
                                      <p:cBhvr>
                                        <p:cTn id="42" dur="1000"/>
                                        <p:tgtEl>
                                          <p:spTgt spid="5127">
                                            <p:txEl>
                                              <p:pRg st="4" end="4"/>
                                            </p:txEl>
                                          </p:spTgt>
                                        </p:tgtEl>
                                      </p:cBhvr>
                                    </p:animEffect>
                                    <p:anim calcmode="lin" valueType="num">
                                      <p:cBhvr>
                                        <p:cTn id="43" dur="1000" fill="hold"/>
                                        <p:tgtEl>
                                          <p:spTgt spid="5127">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512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127">
                                            <p:txEl>
                                              <p:pRg st="5" end="5"/>
                                            </p:txEl>
                                          </p:spTgt>
                                        </p:tgtEl>
                                        <p:attrNameLst>
                                          <p:attrName>style.visibility</p:attrName>
                                        </p:attrNameLst>
                                      </p:cBhvr>
                                      <p:to>
                                        <p:strVal val="visible"/>
                                      </p:to>
                                    </p:set>
                                    <p:animEffect transition="in" filter="fade">
                                      <p:cBhvr>
                                        <p:cTn id="49" dur="1000"/>
                                        <p:tgtEl>
                                          <p:spTgt spid="5127">
                                            <p:txEl>
                                              <p:pRg st="5" end="5"/>
                                            </p:txEl>
                                          </p:spTgt>
                                        </p:tgtEl>
                                      </p:cBhvr>
                                    </p:animEffect>
                                    <p:anim calcmode="lin" valueType="num">
                                      <p:cBhvr>
                                        <p:cTn id="50" dur="1000" fill="hold"/>
                                        <p:tgtEl>
                                          <p:spTgt spid="5127">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512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71697" y="692696"/>
            <a:ext cx="8252148" cy="2531566"/>
          </a:xfrm>
        </p:spPr>
        <p:txBody>
          <a:bodyPr rIns="81277">
            <a:normAutofit fontScale="90000"/>
          </a:bodyPr>
          <a:lstStyle/>
          <a:p>
            <a:pPr>
              <a:defRPr/>
            </a:pPr>
            <a:r>
              <a:rPr lang="en-GB" dirty="0"/>
              <a:t>Aims</a:t>
            </a:r>
            <a:br>
              <a:rPr lang="en-GB" dirty="0"/>
            </a:br>
            <a:br>
              <a:rPr lang="en-GB" dirty="0"/>
            </a:br>
            <a:br>
              <a:rPr lang="en-GB" dirty="0"/>
            </a:br>
            <a:br>
              <a:rPr lang="en-GB" dirty="0"/>
            </a:br>
            <a:endParaRPr lang="en-US" altLang="en-US" dirty="0">
              <a:latin typeface="Georgia" pitchFamily="18" charset="0"/>
            </a:endParaRPr>
          </a:p>
        </p:txBody>
      </p:sp>
      <p:sp>
        <p:nvSpPr>
          <p:cNvPr id="4103" name="Rectangle 7"/>
          <p:cNvSpPr>
            <a:spLocks noGrp="1" noChangeArrowheads="1"/>
          </p:cNvSpPr>
          <p:nvPr>
            <p:ph type="subTitle" idx="1"/>
          </p:nvPr>
        </p:nvSpPr>
        <p:spPr>
          <a:xfrm>
            <a:off x="471041" y="2132856"/>
            <a:ext cx="8252148" cy="2664296"/>
          </a:xfrm>
        </p:spPr>
        <p:txBody>
          <a:bodyPr rIns="116994">
            <a:normAutofit/>
          </a:bodyPr>
          <a:lstStyle/>
          <a:p>
            <a:pPr marL="571500" indent="-571500" algn="just">
              <a:buFont typeface="Arial" panose="020B0604020202020204" pitchFamily="34" charset="0"/>
              <a:buChar char="•"/>
            </a:pPr>
            <a:r>
              <a:rPr lang="en-GB" sz="4000" dirty="0">
                <a:solidFill>
                  <a:schemeClr val="tx1"/>
                </a:solidFill>
              </a:rPr>
              <a:t>Managing anxiety in our children</a:t>
            </a:r>
          </a:p>
          <a:p>
            <a:pPr marL="571500" indent="-571500" algn="just">
              <a:buFont typeface="Arial" panose="020B0604020202020204" pitchFamily="34" charset="0"/>
              <a:buChar char="•"/>
            </a:pPr>
            <a:r>
              <a:rPr lang="en-GB" sz="4000" dirty="0">
                <a:solidFill>
                  <a:schemeClr val="tx1"/>
                </a:solidFill>
              </a:rPr>
              <a:t>Helping them to build their confidence</a:t>
            </a:r>
          </a:p>
        </p:txBody>
      </p:sp>
      <p:pic>
        <p:nvPicPr>
          <p:cNvPr id="3074" name="Picture 2" descr="Image result for resilient childr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4260299"/>
            <a:ext cx="3279280" cy="218618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41787" y="4581127"/>
            <a:ext cx="4302621" cy="1323439"/>
          </a:xfrm>
          <a:prstGeom prst="rect">
            <a:avLst/>
          </a:prstGeom>
          <a:noFill/>
        </p:spPr>
        <p:txBody>
          <a:bodyPr wrap="square" rtlCol="0">
            <a:spAutoFit/>
          </a:bodyPr>
          <a:lstStyle/>
          <a:p>
            <a:r>
              <a:rPr lang="en-GB" sz="4000" dirty="0"/>
              <a:t>Build Resilience in our children</a:t>
            </a:r>
          </a:p>
        </p:txBody>
      </p:sp>
    </p:spTree>
    <p:extLst>
      <p:ext uri="{BB962C8B-B14F-4D97-AF65-F5344CB8AC3E}">
        <p14:creationId xmlns:p14="http://schemas.microsoft.com/office/powerpoint/2010/main" val="3984892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0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71697" y="404664"/>
            <a:ext cx="8252148" cy="720080"/>
          </a:xfrm>
        </p:spPr>
        <p:txBody>
          <a:bodyPr rIns="81277">
            <a:normAutofit fontScale="90000"/>
          </a:bodyPr>
          <a:lstStyle/>
          <a:p>
            <a:pPr>
              <a:defRPr/>
            </a:pPr>
            <a:br>
              <a:rPr lang="en-GB" dirty="0"/>
            </a:br>
            <a:br>
              <a:rPr lang="en-GB" dirty="0"/>
            </a:br>
            <a:br>
              <a:rPr lang="en-GB" dirty="0"/>
            </a:br>
            <a:r>
              <a:rPr lang="en-GB" dirty="0"/>
              <a:t>Development of anxiety</a:t>
            </a:r>
            <a:br>
              <a:rPr lang="en-GB" dirty="0"/>
            </a:br>
            <a:br>
              <a:rPr lang="en-GB" dirty="0"/>
            </a:br>
            <a:r>
              <a:rPr lang="en-GB" dirty="0"/>
              <a:t>Factors that can cause heightened anxiety</a:t>
            </a:r>
            <a:endParaRPr lang="en-US" altLang="en-US" dirty="0">
              <a:latin typeface="Georgia" pitchFamily="18" charset="0"/>
            </a:endParaRPr>
          </a:p>
        </p:txBody>
      </p:sp>
      <p:sp>
        <p:nvSpPr>
          <p:cNvPr id="4103" name="Rectangle 7"/>
          <p:cNvSpPr>
            <a:spLocks noGrp="1" noChangeArrowheads="1"/>
          </p:cNvSpPr>
          <p:nvPr>
            <p:ph type="subTitle" idx="1"/>
          </p:nvPr>
        </p:nvSpPr>
        <p:spPr>
          <a:xfrm>
            <a:off x="450390" y="2348880"/>
            <a:ext cx="8252148" cy="3037210"/>
          </a:xfrm>
        </p:spPr>
        <p:txBody>
          <a:bodyPr rIns="116994">
            <a:normAutofit lnSpcReduction="10000"/>
          </a:bodyPr>
          <a:lstStyle/>
          <a:p>
            <a:pPr marL="571500" indent="-571500" algn="just">
              <a:buFont typeface="Arial" panose="020B0604020202020204" pitchFamily="34" charset="0"/>
              <a:buChar char="•"/>
            </a:pPr>
            <a:r>
              <a:rPr lang="en-GB" sz="4000" dirty="0">
                <a:solidFill>
                  <a:schemeClr val="tx1"/>
                </a:solidFill>
              </a:rPr>
              <a:t>Genes / temperament</a:t>
            </a:r>
          </a:p>
          <a:p>
            <a:pPr marL="571500" indent="-571500" algn="just">
              <a:buFont typeface="Arial" panose="020B0604020202020204" pitchFamily="34" charset="0"/>
              <a:buChar char="•"/>
            </a:pPr>
            <a:r>
              <a:rPr lang="en-GB" sz="4000" dirty="0">
                <a:solidFill>
                  <a:schemeClr val="tx1"/>
                </a:solidFill>
              </a:rPr>
              <a:t>Life events</a:t>
            </a:r>
          </a:p>
          <a:p>
            <a:pPr marL="571500" indent="-571500" algn="just">
              <a:buFont typeface="Arial" panose="020B0604020202020204" pitchFamily="34" charset="0"/>
              <a:buChar char="•"/>
            </a:pPr>
            <a:r>
              <a:rPr lang="en-GB" sz="4000" dirty="0">
                <a:solidFill>
                  <a:schemeClr val="tx1"/>
                </a:solidFill>
              </a:rPr>
              <a:t>Learnt by example</a:t>
            </a:r>
          </a:p>
          <a:p>
            <a:pPr marL="571500" indent="-571500" algn="just">
              <a:buFont typeface="Arial" panose="020B0604020202020204" pitchFamily="34" charset="0"/>
              <a:buChar char="•"/>
            </a:pPr>
            <a:r>
              <a:rPr lang="en-GB" sz="4000" dirty="0">
                <a:solidFill>
                  <a:schemeClr val="tx1"/>
                </a:solidFill>
              </a:rPr>
              <a:t>Learnt by reaction</a:t>
            </a:r>
          </a:p>
          <a:p>
            <a:pPr marL="571500" indent="-571500" algn="just">
              <a:buFont typeface="Arial" panose="020B0604020202020204" pitchFamily="34" charset="0"/>
              <a:buChar char="•"/>
            </a:pPr>
            <a:r>
              <a:rPr lang="en-GB" sz="4000" dirty="0">
                <a:solidFill>
                  <a:schemeClr val="tx1"/>
                </a:solidFill>
              </a:rPr>
              <a:t>Coping experiences</a:t>
            </a:r>
          </a:p>
          <a:p>
            <a:pPr marL="571500" indent="-571500" algn="just">
              <a:buFont typeface="Arial" panose="020B0604020202020204" pitchFamily="34" charset="0"/>
              <a:buChar char="•"/>
            </a:pPr>
            <a:endParaRPr lang="en-GB" sz="4000" dirty="0">
              <a:solidFill>
                <a:schemeClr val="tx1"/>
              </a:solidFill>
            </a:endParaRPr>
          </a:p>
        </p:txBody>
      </p:sp>
    </p:spTree>
    <p:extLst>
      <p:ext uri="{BB962C8B-B14F-4D97-AF65-F5344CB8AC3E}">
        <p14:creationId xmlns:p14="http://schemas.microsoft.com/office/powerpoint/2010/main" val="1029068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0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0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0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450390" y="-747464"/>
            <a:ext cx="8252148" cy="2160240"/>
          </a:xfrm>
        </p:spPr>
        <p:txBody>
          <a:bodyPr rIns="81277">
            <a:normAutofit fontScale="90000"/>
          </a:bodyPr>
          <a:lstStyle/>
          <a:p>
            <a:pPr>
              <a:defRPr/>
            </a:pPr>
            <a:br>
              <a:rPr lang="en-GB" dirty="0"/>
            </a:br>
            <a:br>
              <a:rPr lang="en-GB" dirty="0"/>
            </a:br>
            <a:br>
              <a:rPr lang="en-GB" dirty="0"/>
            </a:br>
            <a:r>
              <a:rPr lang="en-GB" dirty="0"/>
              <a:t>What maintains anxiety?</a:t>
            </a:r>
            <a:br>
              <a:rPr lang="en-GB" dirty="0"/>
            </a:br>
            <a:endParaRPr lang="en-US" altLang="en-US" dirty="0">
              <a:latin typeface="Georgia" pitchFamily="18" charset="0"/>
            </a:endParaRPr>
          </a:p>
        </p:txBody>
      </p:sp>
      <p:sp>
        <p:nvSpPr>
          <p:cNvPr id="4103" name="Rectangle 7"/>
          <p:cNvSpPr>
            <a:spLocks noGrp="1" noChangeArrowheads="1"/>
          </p:cNvSpPr>
          <p:nvPr>
            <p:ph type="subTitle" idx="1"/>
          </p:nvPr>
        </p:nvSpPr>
        <p:spPr>
          <a:xfrm>
            <a:off x="450390" y="1628800"/>
            <a:ext cx="8252148" cy="4613052"/>
          </a:xfrm>
        </p:spPr>
        <p:txBody>
          <a:bodyPr rIns="116994">
            <a:normAutofit fontScale="92500" lnSpcReduction="10000"/>
          </a:bodyPr>
          <a:lstStyle/>
          <a:p>
            <a:pPr marL="571500" indent="-571500" algn="just">
              <a:buFont typeface="Arial" panose="020B0604020202020204" pitchFamily="34" charset="0"/>
              <a:buChar char="•"/>
            </a:pPr>
            <a:r>
              <a:rPr lang="en-GB" sz="4000" dirty="0">
                <a:solidFill>
                  <a:schemeClr val="tx1"/>
                </a:solidFill>
              </a:rPr>
              <a:t>Things children do to protect and look after themselves</a:t>
            </a:r>
          </a:p>
          <a:p>
            <a:pPr marL="571500" indent="-571500" algn="just">
              <a:buFont typeface="Arial" panose="020B0604020202020204" pitchFamily="34" charset="0"/>
              <a:buChar char="•"/>
            </a:pPr>
            <a:r>
              <a:rPr lang="en-GB" sz="4000" dirty="0">
                <a:solidFill>
                  <a:schemeClr val="tx1"/>
                </a:solidFill>
              </a:rPr>
              <a:t>Things we do to protect and look after our children.</a:t>
            </a:r>
          </a:p>
          <a:p>
            <a:pPr marL="571500" indent="-571500" algn="just">
              <a:buFont typeface="Arial" panose="020B0604020202020204" pitchFamily="34" charset="0"/>
              <a:buChar char="•"/>
            </a:pPr>
            <a:r>
              <a:rPr lang="en-GB" sz="4000" dirty="0">
                <a:solidFill>
                  <a:schemeClr val="tx1"/>
                </a:solidFill>
              </a:rPr>
              <a:t>Anxious thinking</a:t>
            </a:r>
          </a:p>
          <a:p>
            <a:pPr marL="571500" indent="-571500" algn="just">
              <a:buFont typeface="Arial" panose="020B0604020202020204" pitchFamily="34" charset="0"/>
              <a:buChar char="•"/>
            </a:pPr>
            <a:r>
              <a:rPr lang="en-GB" sz="4000" dirty="0">
                <a:solidFill>
                  <a:schemeClr val="tx1"/>
                </a:solidFill>
              </a:rPr>
              <a:t>Misinterpretation of physical symptoms of anxiety</a:t>
            </a:r>
          </a:p>
          <a:p>
            <a:pPr marL="571500" indent="-571500" algn="just">
              <a:buFont typeface="Arial" panose="020B0604020202020204" pitchFamily="34" charset="0"/>
              <a:buChar char="•"/>
            </a:pPr>
            <a:r>
              <a:rPr lang="en-GB" sz="4000" dirty="0">
                <a:solidFill>
                  <a:schemeClr val="tx1"/>
                </a:solidFill>
              </a:rPr>
              <a:t>Anxious behaviours – avoidance, reassurance and safety behaviours.</a:t>
            </a:r>
          </a:p>
          <a:p>
            <a:pPr algn="just"/>
            <a:endParaRPr lang="en-GB" sz="4000" dirty="0">
              <a:solidFill>
                <a:schemeClr val="tx1"/>
              </a:solidFill>
            </a:endParaRPr>
          </a:p>
        </p:txBody>
      </p:sp>
      <p:pic>
        <p:nvPicPr>
          <p:cNvPr id="7172" name="Picture 4" descr="Image result for anxiety maintenance  cyc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41919" y="188640"/>
            <a:ext cx="1299972" cy="136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07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0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0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0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71697" y="404664"/>
            <a:ext cx="8252148" cy="720080"/>
          </a:xfrm>
        </p:spPr>
        <p:txBody>
          <a:bodyPr rIns="81277">
            <a:normAutofit fontScale="90000"/>
          </a:bodyPr>
          <a:lstStyle/>
          <a:p>
            <a:pPr>
              <a:defRPr/>
            </a:pPr>
            <a:br>
              <a:rPr lang="en-GB" dirty="0"/>
            </a:br>
            <a:br>
              <a:rPr lang="en-GB" dirty="0"/>
            </a:br>
            <a:r>
              <a:rPr lang="en-GB" dirty="0"/>
              <a:t>What others do to maintain anxiety</a:t>
            </a:r>
            <a:br>
              <a:rPr lang="en-GB" dirty="0"/>
            </a:br>
            <a:br>
              <a:rPr lang="en-GB" dirty="0"/>
            </a:br>
            <a:endParaRPr lang="en-US" altLang="en-US" dirty="0">
              <a:latin typeface="Georgia" pitchFamily="18" charset="0"/>
            </a:endParaRPr>
          </a:p>
        </p:txBody>
      </p:sp>
      <p:sp>
        <p:nvSpPr>
          <p:cNvPr id="4103" name="Rectangle 7"/>
          <p:cNvSpPr>
            <a:spLocks noGrp="1" noChangeArrowheads="1"/>
          </p:cNvSpPr>
          <p:nvPr>
            <p:ph type="subTitle" idx="1"/>
          </p:nvPr>
        </p:nvSpPr>
        <p:spPr>
          <a:xfrm>
            <a:off x="450390" y="1556792"/>
            <a:ext cx="8252148" cy="4685060"/>
          </a:xfrm>
        </p:spPr>
        <p:txBody>
          <a:bodyPr rIns="116994">
            <a:normAutofit/>
          </a:bodyPr>
          <a:lstStyle/>
          <a:p>
            <a:pPr marL="571500" indent="-571500" algn="just">
              <a:buFont typeface="Arial" panose="020B0604020202020204" pitchFamily="34" charset="0"/>
              <a:buChar char="•"/>
            </a:pPr>
            <a:r>
              <a:rPr lang="en-GB" sz="4000" dirty="0">
                <a:solidFill>
                  <a:schemeClr val="tx1"/>
                </a:solidFill>
              </a:rPr>
              <a:t>Demonstrate anxious behaviours</a:t>
            </a:r>
          </a:p>
          <a:p>
            <a:pPr marL="571500" indent="-571500" algn="just">
              <a:buFont typeface="Arial" panose="020B0604020202020204" pitchFamily="34" charset="0"/>
              <a:buChar char="•"/>
            </a:pPr>
            <a:r>
              <a:rPr lang="en-GB" sz="4000" dirty="0">
                <a:solidFill>
                  <a:schemeClr val="tx1"/>
                </a:solidFill>
              </a:rPr>
              <a:t>React to our children in an anxious way</a:t>
            </a:r>
          </a:p>
          <a:p>
            <a:pPr marL="571500" indent="-571500" algn="just">
              <a:buFont typeface="Arial" panose="020B0604020202020204" pitchFamily="34" charset="0"/>
              <a:buChar char="•"/>
            </a:pPr>
            <a:r>
              <a:rPr lang="en-GB" sz="4000" dirty="0">
                <a:solidFill>
                  <a:schemeClr val="tx1"/>
                </a:solidFill>
              </a:rPr>
              <a:t>Become too protective</a:t>
            </a:r>
          </a:p>
          <a:p>
            <a:pPr marL="571500" indent="-571500" algn="just">
              <a:buFont typeface="Arial" panose="020B0604020202020204" pitchFamily="34" charset="0"/>
              <a:buChar char="•"/>
            </a:pPr>
            <a:r>
              <a:rPr lang="en-GB" sz="4000" dirty="0">
                <a:solidFill>
                  <a:schemeClr val="tx1"/>
                </a:solidFill>
              </a:rPr>
              <a:t>Reassure our children</a:t>
            </a:r>
          </a:p>
          <a:p>
            <a:pPr marL="571500" indent="-571500" algn="just">
              <a:buFont typeface="Arial" panose="020B0604020202020204" pitchFamily="34" charset="0"/>
              <a:buChar char="•"/>
            </a:pPr>
            <a:r>
              <a:rPr lang="en-GB" sz="4000" dirty="0">
                <a:solidFill>
                  <a:schemeClr val="tx1"/>
                </a:solidFill>
              </a:rPr>
              <a:t>Don’t encourage them to do things and have a go</a:t>
            </a:r>
          </a:p>
        </p:txBody>
      </p:sp>
    </p:spTree>
    <p:extLst>
      <p:ext uri="{BB962C8B-B14F-4D97-AF65-F5344CB8AC3E}">
        <p14:creationId xmlns:p14="http://schemas.microsoft.com/office/powerpoint/2010/main" val="279808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71697" y="692696"/>
            <a:ext cx="8252148" cy="792088"/>
          </a:xfrm>
        </p:spPr>
        <p:txBody>
          <a:bodyPr rIns="81277">
            <a:normAutofit fontScale="90000"/>
          </a:bodyPr>
          <a:lstStyle/>
          <a:p>
            <a:pPr>
              <a:defRPr/>
            </a:pPr>
            <a:br>
              <a:rPr lang="en-GB" dirty="0"/>
            </a:br>
            <a:br>
              <a:rPr lang="en-GB" dirty="0"/>
            </a:br>
            <a:r>
              <a:rPr lang="en-GB" dirty="0"/>
              <a:t>We know that….</a:t>
            </a:r>
            <a:br>
              <a:rPr lang="en-GB" dirty="0"/>
            </a:br>
            <a:endParaRPr lang="en-US" altLang="en-US" dirty="0">
              <a:latin typeface="Georgia" pitchFamily="18" charset="0"/>
            </a:endParaRPr>
          </a:p>
        </p:txBody>
      </p:sp>
      <p:sp>
        <p:nvSpPr>
          <p:cNvPr id="4103" name="Rectangle 7"/>
          <p:cNvSpPr>
            <a:spLocks noGrp="1" noChangeArrowheads="1"/>
          </p:cNvSpPr>
          <p:nvPr>
            <p:ph type="subTitle" idx="1"/>
          </p:nvPr>
        </p:nvSpPr>
        <p:spPr>
          <a:xfrm>
            <a:off x="450390" y="1484784"/>
            <a:ext cx="8252148" cy="3901306"/>
          </a:xfrm>
        </p:spPr>
        <p:txBody>
          <a:bodyPr rIns="116994">
            <a:normAutofit fontScale="85000" lnSpcReduction="10000"/>
          </a:bodyPr>
          <a:lstStyle/>
          <a:p>
            <a:pPr marL="571500" indent="-571500" algn="just">
              <a:buFont typeface="Arial" panose="020B0604020202020204" pitchFamily="34" charset="0"/>
              <a:buChar char="•"/>
            </a:pPr>
            <a:r>
              <a:rPr lang="en-GB" sz="4000" dirty="0">
                <a:solidFill>
                  <a:schemeClr val="tx1"/>
                </a:solidFill>
              </a:rPr>
              <a:t>All children feel anxious at different ages.  </a:t>
            </a:r>
          </a:p>
          <a:p>
            <a:pPr marL="571500" indent="-571500" algn="just">
              <a:buFont typeface="Arial" panose="020B0604020202020204" pitchFamily="34" charset="0"/>
              <a:buChar char="•"/>
            </a:pPr>
            <a:r>
              <a:rPr lang="en-GB" sz="4000" dirty="0">
                <a:solidFill>
                  <a:schemeClr val="tx1"/>
                </a:solidFill>
              </a:rPr>
              <a:t>Different ages brings different anxieties</a:t>
            </a:r>
          </a:p>
          <a:p>
            <a:pPr marL="571500" indent="-571500" algn="just">
              <a:buFont typeface="Arial" panose="020B0604020202020204" pitchFamily="34" charset="0"/>
              <a:buChar char="•"/>
            </a:pPr>
            <a:r>
              <a:rPr lang="en-GB" sz="4000" dirty="0">
                <a:solidFill>
                  <a:schemeClr val="tx1"/>
                </a:solidFill>
              </a:rPr>
              <a:t>Sometimes it make sense – sometimes it doesn’t</a:t>
            </a:r>
          </a:p>
          <a:p>
            <a:pPr algn="just"/>
            <a:endParaRPr lang="en-GB" sz="4000" dirty="0">
              <a:solidFill>
                <a:schemeClr val="tx1"/>
              </a:solidFill>
            </a:endParaRPr>
          </a:p>
          <a:p>
            <a:pPr algn="just"/>
            <a:r>
              <a:rPr lang="en-GB" sz="4000" dirty="0">
                <a:solidFill>
                  <a:schemeClr val="tx1"/>
                </a:solidFill>
              </a:rPr>
              <a:t>We need to as parents recognise their struggle and try to understand them.</a:t>
            </a:r>
          </a:p>
        </p:txBody>
      </p:sp>
    </p:spTree>
    <p:extLst>
      <p:ext uri="{BB962C8B-B14F-4D97-AF65-F5344CB8AC3E}">
        <p14:creationId xmlns:p14="http://schemas.microsoft.com/office/powerpoint/2010/main" val="384766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0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1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71697" y="692696"/>
            <a:ext cx="8252148" cy="792088"/>
          </a:xfrm>
        </p:spPr>
        <p:txBody>
          <a:bodyPr rIns="81277">
            <a:normAutofit fontScale="90000"/>
          </a:bodyPr>
          <a:lstStyle/>
          <a:p>
            <a:pPr>
              <a:defRPr/>
            </a:pPr>
            <a:br>
              <a:rPr lang="en-GB" dirty="0"/>
            </a:br>
            <a:br>
              <a:rPr lang="en-GB" dirty="0"/>
            </a:br>
            <a:r>
              <a:rPr lang="en-GB" dirty="0"/>
              <a:t>What can you do to manage anxiety and build confidence?</a:t>
            </a:r>
            <a:br>
              <a:rPr lang="en-GB" dirty="0"/>
            </a:br>
            <a:br>
              <a:rPr lang="en-GB" dirty="0"/>
            </a:br>
            <a:br>
              <a:rPr lang="en-GB" dirty="0"/>
            </a:br>
            <a:endParaRPr lang="en-US" altLang="en-US" dirty="0">
              <a:latin typeface="Georgia" pitchFamily="18" charset="0"/>
            </a:endParaRPr>
          </a:p>
        </p:txBody>
      </p:sp>
      <p:sp>
        <p:nvSpPr>
          <p:cNvPr id="4103" name="Rectangle 7"/>
          <p:cNvSpPr>
            <a:spLocks noGrp="1" noChangeArrowheads="1"/>
          </p:cNvSpPr>
          <p:nvPr>
            <p:ph type="subTitle" idx="1"/>
          </p:nvPr>
        </p:nvSpPr>
        <p:spPr>
          <a:xfrm>
            <a:off x="450390" y="1556792"/>
            <a:ext cx="8252148" cy="4685060"/>
          </a:xfrm>
        </p:spPr>
        <p:txBody>
          <a:bodyPr rIns="116994">
            <a:normAutofit fontScale="70000" lnSpcReduction="20000"/>
          </a:bodyPr>
          <a:lstStyle/>
          <a:p>
            <a:pPr marL="571500" indent="-571500" algn="just">
              <a:buFont typeface="Arial" panose="020B0604020202020204" pitchFamily="34" charset="0"/>
              <a:buChar char="•"/>
            </a:pPr>
            <a:r>
              <a:rPr lang="en-GB" sz="4000" dirty="0">
                <a:solidFill>
                  <a:schemeClr val="tx1"/>
                </a:solidFill>
              </a:rPr>
              <a:t>Be aware of your anxious responses to them and those around you</a:t>
            </a:r>
          </a:p>
          <a:p>
            <a:pPr marL="571500" indent="-571500" algn="just">
              <a:buFont typeface="Arial" panose="020B0604020202020204" pitchFamily="34" charset="0"/>
              <a:buChar char="•"/>
            </a:pPr>
            <a:r>
              <a:rPr lang="en-GB" sz="4000" dirty="0">
                <a:solidFill>
                  <a:schemeClr val="tx1"/>
                </a:solidFill>
              </a:rPr>
              <a:t>Get them on board to standing up to their anxiety.</a:t>
            </a:r>
          </a:p>
          <a:p>
            <a:pPr marL="571500" indent="-571500" algn="just">
              <a:buFont typeface="Arial" panose="020B0604020202020204" pitchFamily="34" charset="0"/>
              <a:buChar char="•"/>
            </a:pPr>
            <a:r>
              <a:rPr lang="en-GB" sz="4000" dirty="0">
                <a:solidFill>
                  <a:schemeClr val="tx1"/>
                </a:solidFill>
              </a:rPr>
              <a:t>Teach them about anxiety</a:t>
            </a:r>
          </a:p>
          <a:p>
            <a:pPr marL="571500" indent="-571500" algn="just">
              <a:buFont typeface="Arial" panose="020B0604020202020204" pitchFamily="34" charset="0"/>
              <a:buChar char="•"/>
            </a:pPr>
            <a:r>
              <a:rPr lang="en-GB" sz="4000" dirty="0">
                <a:solidFill>
                  <a:schemeClr val="tx1"/>
                </a:solidFill>
              </a:rPr>
              <a:t>Catch anxious thoughts</a:t>
            </a:r>
          </a:p>
          <a:p>
            <a:pPr marL="571500" indent="-571500" algn="just">
              <a:buFont typeface="Arial" panose="020B0604020202020204" pitchFamily="34" charset="0"/>
              <a:buChar char="•"/>
            </a:pPr>
            <a:r>
              <a:rPr lang="en-GB" sz="4000" dirty="0">
                <a:solidFill>
                  <a:schemeClr val="tx1"/>
                </a:solidFill>
              </a:rPr>
              <a:t>Help them to learn coping mechanisms</a:t>
            </a:r>
          </a:p>
          <a:p>
            <a:pPr marL="571500" indent="-571500" algn="just">
              <a:buFont typeface="Arial" panose="020B0604020202020204" pitchFamily="34" charset="0"/>
              <a:buChar char="•"/>
            </a:pPr>
            <a:r>
              <a:rPr lang="en-GB" sz="4000" dirty="0">
                <a:solidFill>
                  <a:schemeClr val="tx1"/>
                </a:solidFill>
              </a:rPr>
              <a:t>Help them to problem solve situations</a:t>
            </a:r>
          </a:p>
          <a:p>
            <a:pPr marL="571500" indent="-571500" algn="just">
              <a:buFont typeface="Arial" panose="020B0604020202020204" pitchFamily="34" charset="0"/>
              <a:buChar char="•"/>
            </a:pPr>
            <a:r>
              <a:rPr lang="en-GB" sz="4000" dirty="0">
                <a:solidFill>
                  <a:schemeClr val="tx1"/>
                </a:solidFill>
              </a:rPr>
              <a:t>Encourage independence</a:t>
            </a:r>
          </a:p>
          <a:p>
            <a:pPr marL="571500" indent="-571500" algn="just">
              <a:buFont typeface="Arial" panose="020B0604020202020204" pitchFamily="34" charset="0"/>
              <a:buChar char="•"/>
            </a:pPr>
            <a:r>
              <a:rPr lang="en-GB" sz="4000" dirty="0">
                <a:solidFill>
                  <a:schemeClr val="tx1"/>
                </a:solidFill>
              </a:rPr>
              <a:t>Encourage the development of their inner voice</a:t>
            </a:r>
          </a:p>
          <a:p>
            <a:pPr marL="571500" indent="-571500" algn="just">
              <a:buFont typeface="Arial" panose="020B0604020202020204" pitchFamily="34" charset="0"/>
              <a:buChar char="•"/>
            </a:pPr>
            <a:r>
              <a:rPr lang="en-GB" sz="4000" dirty="0">
                <a:solidFill>
                  <a:schemeClr val="tx1"/>
                </a:solidFill>
              </a:rPr>
              <a:t>Let the child make choices</a:t>
            </a:r>
          </a:p>
        </p:txBody>
      </p:sp>
    </p:spTree>
    <p:extLst>
      <p:ext uri="{BB962C8B-B14F-4D97-AF65-F5344CB8AC3E}">
        <p14:creationId xmlns:p14="http://schemas.microsoft.com/office/powerpoint/2010/main" val="333853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0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0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10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0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10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10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10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P spid="410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p:cNvSpPr>
          <p:nvPr/>
        </p:nvSpPr>
        <p:spPr bwMode="auto">
          <a:xfrm>
            <a:off x="-8930" y="0"/>
            <a:ext cx="9170789" cy="75902"/>
          </a:xfrm>
          <a:prstGeom prst="rect">
            <a:avLst/>
          </a:prstGeom>
          <a:solidFill>
            <a:srgbClr val="90BBBA"/>
          </a:solidFill>
          <a:ln>
            <a:noFill/>
          </a:ln>
          <a:extLst>
            <a:ext uri="{91240B29-F687-4F45-9708-019B960494DF}">
              <a14:hiddenLine xmlns:a14="http://schemas.microsoft.com/office/drawing/2010/main" w="12700">
                <a:solidFill>
                  <a:schemeClr val="tx1"/>
                </a:solidFill>
                <a:round/>
                <a:headEnd/>
                <a:tailEnd/>
              </a14:hiddenLine>
            </a:ext>
          </a:extLst>
        </p:spPr>
        <p:txBody>
          <a:bodyPr lIns="0" tIns="0" rIns="0" bIns="0"/>
          <a:lstStyle/>
          <a:p>
            <a:endParaRPr lang="en-US" altLang="en-US"/>
          </a:p>
        </p:txBody>
      </p:sp>
      <p:sp>
        <p:nvSpPr>
          <p:cNvPr id="4102" name="Rectangle 6"/>
          <p:cNvSpPr>
            <a:spLocks noGrp="1" noChangeArrowheads="1"/>
          </p:cNvSpPr>
          <p:nvPr>
            <p:ph type="ctrTitle"/>
          </p:nvPr>
        </p:nvSpPr>
        <p:spPr>
          <a:xfrm>
            <a:off x="371697" y="404664"/>
            <a:ext cx="8252148" cy="720080"/>
          </a:xfrm>
        </p:spPr>
        <p:txBody>
          <a:bodyPr rIns="81277">
            <a:normAutofit fontScale="90000"/>
          </a:bodyPr>
          <a:lstStyle/>
          <a:p>
            <a:pPr>
              <a:defRPr/>
            </a:pPr>
            <a:br>
              <a:rPr lang="en-GB" dirty="0"/>
            </a:br>
            <a:br>
              <a:rPr lang="en-GB" dirty="0"/>
            </a:br>
            <a:br>
              <a:rPr lang="en-GB" dirty="0"/>
            </a:br>
            <a:r>
              <a:rPr lang="en-GB" dirty="0"/>
              <a:t>If your child is anxious</a:t>
            </a:r>
            <a:br>
              <a:rPr lang="en-GB" dirty="0"/>
            </a:br>
            <a:br>
              <a:rPr lang="en-GB" dirty="0"/>
            </a:br>
            <a:endParaRPr lang="en-US" altLang="en-US" dirty="0">
              <a:latin typeface="Georgia" pitchFamily="18" charset="0"/>
            </a:endParaRPr>
          </a:p>
        </p:txBody>
      </p:sp>
      <p:sp>
        <p:nvSpPr>
          <p:cNvPr id="4103" name="Rectangle 7"/>
          <p:cNvSpPr>
            <a:spLocks noGrp="1" noChangeArrowheads="1"/>
          </p:cNvSpPr>
          <p:nvPr>
            <p:ph type="subTitle" idx="1"/>
          </p:nvPr>
        </p:nvSpPr>
        <p:spPr>
          <a:xfrm>
            <a:off x="450390" y="1484784"/>
            <a:ext cx="8252148" cy="4464496"/>
          </a:xfrm>
        </p:spPr>
        <p:txBody>
          <a:bodyPr rIns="116994">
            <a:normAutofit fontScale="70000" lnSpcReduction="20000"/>
          </a:bodyPr>
          <a:lstStyle/>
          <a:p>
            <a:pPr marL="571500" indent="-571500" algn="just">
              <a:buFont typeface="Arial" panose="020B0604020202020204" pitchFamily="34" charset="0"/>
              <a:buChar char="•"/>
            </a:pPr>
            <a:r>
              <a:rPr lang="en-GB" sz="4000" dirty="0">
                <a:solidFill>
                  <a:schemeClr val="tx1"/>
                </a:solidFill>
              </a:rPr>
              <a:t>Try to manage your anxious behaviours</a:t>
            </a:r>
          </a:p>
          <a:p>
            <a:pPr marL="571500" indent="-571500" algn="just">
              <a:buFont typeface="Arial" panose="020B0604020202020204" pitchFamily="34" charset="0"/>
              <a:buChar char="•"/>
            </a:pPr>
            <a:r>
              <a:rPr lang="en-GB" sz="4000" dirty="0">
                <a:solidFill>
                  <a:schemeClr val="tx1"/>
                </a:solidFill>
              </a:rPr>
              <a:t>Avoid reassurance</a:t>
            </a:r>
          </a:p>
          <a:p>
            <a:pPr marL="571500" indent="-571500" algn="just">
              <a:buFont typeface="Arial" panose="020B0604020202020204" pitchFamily="34" charset="0"/>
              <a:buChar char="•"/>
            </a:pPr>
            <a:r>
              <a:rPr lang="en-GB" sz="4000" dirty="0">
                <a:solidFill>
                  <a:schemeClr val="tx1"/>
                </a:solidFill>
              </a:rPr>
              <a:t>Don’t collude with avoidance </a:t>
            </a:r>
          </a:p>
          <a:p>
            <a:pPr marL="571500" indent="-571500" algn="just">
              <a:buFont typeface="Arial" panose="020B0604020202020204" pitchFamily="34" charset="0"/>
              <a:buChar char="•"/>
            </a:pPr>
            <a:r>
              <a:rPr lang="en-GB" sz="4000" dirty="0">
                <a:solidFill>
                  <a:schemeClr val="tx1"/>
                </a:solidFill>
              </a:rPr>
              <a:t>Promote brave behaviour</a:t>
            </a:r>
          </a:p>
          <a:p>
            <a:pPr marL="571500" indent="-571500" algn="just">
              <a:buFont typeface="Arial" panose="020B0604020202020204" pitchFamily="34" charset="0"/>
              <a:buChar char="•"/>
            </a:pPr>
            <a:r>
              <a:rPr lang="en-GB" sz="4000" dirty="0">
                <a:solidFill>
                  <a:schemeClr val="tx1"/>
                </a:solidFill>
              </a:rPr>
              <a:t>Use your own strategies to help calm your child.</a:t>
            </a:r>
          </a:p>
          <a:p>
            <a:pPr algn="just"/>
            <a:r>
              <a:rPr lang="en-GB" sz="4000" dirty="0">
                <a:solidFill>
                  <a:schemeClr val="tx1"/>
                </a:solidFill>
              </a:rPr>
              <a:t>E.g. Counting backwards, describing things in detail, spell names of family, have a worry time etc.</a:t>
            </a:r>
          </a:p>
          <a:p>
            <a:pPr marL="571500" indent="-571500" algn="just">
              <a:buFont typeface="Arial" panose="020B0604020202020204" pitchFamily="34" charset="0"/>
              <a:buChar char="•"/>
            </a:pPr>
            <a:r>
              <a:rPr lang="en-GB" sz="4000" dirty="0">
                <a:solidFill>
                  <a:schemeClr val="tx1"/>
                </a:solidFill>
              </a:rPr>
              <a:t>Speak to school and other services for advice.</a:t>
            </a:r>
          </a:p>
          <a:p>
            <a:pPr marL="571500" indent="-571500" algn="just">
              <a:buFont typeface="Arial" panose="020B0604020202020204" pitchFamily="34" charset="0"/>
              <a:buChar char="•"/>
            </a:pPr>
            <a:endParaRPr lang="en-GB" sz="4000" dirty="0">
              <a:solidFill>
                <a:schemeClr val="tx1"/>
              </a:solidFill>
            </a:endParaRPr>
          </a:p>
          <a:p>
            <a:pPr marL="571500" indent="-571500" algn="just">
              <a:buFont typeface="Arial" panose="020B0604020202020204" pitchFamily="34" charset="0"/>
              <a:buChar char="•"/>
            </a:pPr>
            <a:r>
              <a:rPr lang="en-GB" sz="4000" dirty="0"/>
              <a:t>In school, we are always looking at ways to support, from Zones of regulation sessions to counselling </a:t>
            </a:r>
            <a:endParaRPr lang="en-GB" sz="4000" dirty="0">
              <a:solidFill>
                <a:schemeClr val="tx1"/>
              </a:solidFill>
            </a:endParaRPr>
          </a:p>
          <a:p>
            <a:pPr algn="just"/>
            <a:endParaRPr lang="en-GB" sz="4000" dirty="0">
              <a:solidFill>
                <a:schemeClr val="tx1"/>
              </a:solidFill>
            </a:endParaRPr>
          </a:p>
          <a:p>
            <a:pPr algn="just"/>
            <a:endParaRPr lang="en-GB" sz="4000" dirty="0">
              <a:solidFill>
                <a:schemeClr val="tx1"/>
              </a:solidFill>
            </a:endParaRPr>
          </a:p>
        </p:txBody>
      </p:sp>
    </p:spTree>
    <p:extLst>
      <p:ext uri="{BB962C8B-B14F-4D97-AF65-F5344CB8AC3E}">
        <p14:creationId xmlns:p14="http://schemas.microsoft.com/office/powerpoint/2010/main" val="74135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0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0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0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0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10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10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10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p:txBody>
          <a:bodyPr/>
          <a:lstStyle/>
          <a:p>
            <a:r>
              <a:rPr lang="en-GB" dirty="0">
                <a:hlinkClick r:id="rId3" action="ppaction://hlinkfile"/>
              </a:rPr>
              <a:t>Recommended books to read with primary school children</a:t>
            </a:r>
            <a:endParaRPr lang="en-GB" dirty="0"/>
          </a:p>
          <a:p>
            <a:endParaRPr lang="en-GB" dirty="0"/>
          </a:p>
        </p:txBody>
      </p:sp>
      <p:pic>
        <p:nvPicPr>
          <p:cNvPr id="4" name="Picture 3" descr="Description: Image result for Overcoming your childs fears and worrie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1640" y="3135491"/>
            <a:ext cx="1584176" cy="2304256"/>
          </a:xfrm>
          <a:prstGeom prst="rect">
            <a:avLst/>
          </a:prstGeom>
          <a:noFill/>
          <a:ln>
            <a:noFill/>
          </a:ln>
        </p:spPr>
      </p:pic>
      <p:pic>
        <p:nvPicPr>
          <p:cNvPr id="5" name="Picture 4" descr="Description: Image result for Starving the anxiety gremlin"/>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3105470"/>
            <a:ext cx="1584176" cy="2304256"/>
          </a:xfrm>
          <a:prstGeom prst="rect">
            <a:avLst/>
          </a:prstGeom>
          <a:noFill/>
          <a:ln>
            <a:noFill/>
          </a:ln>
        </p:spPr>
      </p:pic>
      <p:pic>
        <p:nvPicPr>
          <p:cNvPr id="6" name="Picture 5" descr="Image result for overcoming your childs shyness"/>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84168" y="3110541"/>
            <a:ext cx="1584176" cy="2329205"/>
          </a:xfrm>
          <a:prstGeom prst="rect">
            <a:avLst/>
          </a:prstGeom>
          <a:noFill/>
          <a:ln>
            <a:noFill/>
          </a:ln>
        </p:spPr>
      </p:pic>
    </p:spTree>
    <p:extLst>
      <p:ext uri="{BB962C8B-B14F-4D97-AF65-F5344CB8AC3E}">
        <p14:creationId xmlns:p14="http://schemas.microsoft.com/office/powerpoint/2010/main" val="2788363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260</TotalTime>
  <Words>1333</Words>
  <Application>Microsoft Office PowerPoint</Application>
  <PresentationFormat>On-screen Show (4:3)</PresentationFormat>
  <Paragraphs>186</Paragraphs>
  <Slides>25</Slides>
  <Notes>20</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Georgia</vt:lpstr>
      <vt:lpstr>Sassoon Infant Std</vt:lpstr>
      <vt:lpstr>Wingdings</vt:lpstr>
      <vt:lpstr>Office Theme</vt:lpstr>
      <vt:lpstr>Children’s Mental Health</vt:lpstr>
      <vt:lpstr>What is mental health?</vt:lpstr>
      <vt:lpstr>Positive mental health and wellness allows us to</vt:lpstr>
      <vt:lpstr> I wonder….. How do you feel when you are anxious? </vt:lpstr>
      <vt:lpstr>          I wonder….. What does my child have to be anxious about? If we talk about his/ her worries they’ll get bigger.  Isn’t it better to ignore them? Isn’t it better to just jump in the deep end – toughen them up? Is this fear or are they trying to manipulate me? Is this just a phase?           </vt:lpstr>
      <vt:lpstr>What happens if a child is anxious?</vt:lpstr>
      <vt:lpstr>What is anxiety?</vt:lpstr>
      <vt:lpstr>Fight or Flight</vt:lpstr>
      <vt:lpstr>When Anxiety is not helpful</vt:lpstr>
      <vt:lpstr>PowerPoint Presentation</vt:lpstr>
      <vt:lpstr>Formulate</vt:lpstr>
      <vt:lpstr>Imagine these are people…..</vt:lpstr>
      <vt:lpstr>Slide title</vt:lpstr>
      <vt:lpstr>A child with anxiety difficulties may….</vt:lpstr>
      <vt:lpstr>As a parent you may notice your child….</vt:lpstr>
      <vt:lpstr>Parents /  Carers</vt:lpstr>
      <vt:lpstr>What maintains your child’s anxiety?</vt:lpstr>
      <vt:lpstr>Aims    </vt:lpstr>
      <vt:lpstr>   Development of anxiety  Factors that can cause heightened anxiety</vt:lpstr>
      <vt:lpstr>   What maintains anxiety? </vt:lpstr>
      <vt:lpstr>  What others do to maintain anxiety  </vt:lpstr>
      <vt:lpstr>  We know that…. </vt:lpstr>
      <vt:lpstr>  What can you do to manage anxiety and build confidence?   </vt:lpstr>
      <vt:lpstr>   If your child is anxious  </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 and Young People’s Wellbeing Provision</dc:title>
  <dc:creator>Support</dc:creator>
  <cp:lastModifiedBy>Leah Basilone</cp:lastModifiedBy>
  <cp:revision>31</cp:revision>
  <dcterms:created xsi:type="dcterms:W3CDTF">2017-09-25T15:50:36Z</dcterms:created>
  <dcterms:modified xsi:type="dcterms:W3CDTF">2023-05-22T06:58:09Z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-829389000</vt:i4>
  </property>
  <property fmtid="{D5CDD505-2E9C-101B-9397-08002B2CF9AE}" pid="3" name="_NewReviewCycle">
    <vt:lpwstr/>
  </property>
  <property fmtid="{D5CDD505-2E9C-101B-9397-08002B2CF9AE}" pid="4" name="_EmailSubject">
    <vt:lpwstr>Coffee Morning</vt:lpwstr>
  </property>
  <property fmtid="{D5CDD505-2E9C-101B-9397-08002B2CF9AE}" pid="5" name="_AuthorEmail">
    <vt:lpwstr>Sarah.Konn@Barnet.gov.uk</vt:lpwstr>
  </property>
  <property fmtid="{D5CDD505-2E9C-101B-9397-08002B2CF9AE}" pid="6" name="_AuthorEmailDisplayName">
    <vt:lpwstr>Konn, Sarah</vt:lpwstr>
  </property>
  <property fmtid="{D5CDD505-2E9C-101B-9397-08002B2CF9AE}" pid="7" name="_PreviousAdHocReviewCycleID">
    <vt:i4>-1310704004</vt:i4>
  </property>
</Properties>
</file>