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0" r:id="rId3"/>
    <p:sldId id="257" r:id="rId4"/>
    <p:sldId id="258" r:id="rId5"/>
    <p:sldId id="265" r:id="rId6"/>
    <p:sldId id="260" r:id="rId7"/>
    <p:sldId id="267" r:id="rId8"/>
    <p:sldId id="268" r:id="rId9"/>
    <p:sldId id="269" r:id="rId10"/>
    <p:sldId id="270" r:id="rId11"/>
    <p:sldId id="271" r:id="rId12"/>
    <p:sldId id="266" r:id="rId13"/>
    <p:sldId id="272" r:id="rId14"/>
    <p:sldId id="273" r:id="rId15"/>
    <p:sldId id="274" r:id="rId16"/>
    <p:sldId id="259" r:id="rId17"/>
    <p:sldId id="279" r:id="rId18"/>
    <p:sldId id="275" r:id="rId19"/>
    <p:sldId id="277" r:id="rId20"/>
    <p:sldId id="276" r:id="rId21"/>
    <p:sldId id="262" r:id="rId22"/>
    <p:sldId id="261" r:id="rId23"/>
    <p:sldId id="263"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1" d="100"/>
          <a:sy n="111" d="100"/>
        </p:scale>
        <p:origin x="59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5FFD645-278F-433D-83F9-554D5FA1B179}" type="datetimeFigureOut">
              <a:rPr lang="en-GB" smtClean="0"/>
              <a:t>03/05/2023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E5E018-C866-4B5B-A55F-8875E6B4AB23}" type="slidenum">
              <a:rPr lang="en-GB" smtClean="0"/>
              <a:t>‹#›</a:t>
            </a:fld>
            <a:endParaRPr lang="en-GB"/>
          </a:p>
        </p:txBody>
      </p:sp>
    </p:spTree>
    <p:extLst>
      <p:ext uri="{BB962C8B-B14F-4D97-AF65-F5344CB8AC3E}">
        <p14:creationId xmlns:p14="http://schemas.microsoft.com/office/powerpoint/2010/main" val="40019938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5FFD645-278F-433D-83F9-554D5FA1B179}" type="datetimeFigureOut">
              <a:rPr lang="en-GB" smtClean="0"/>
              <a:t>03/05/2023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E5E018-C866-4B5B-A55F-8875E6B4AB23}" type="slidenum">
              <a:rPr lang="en-GB" smtClean="0"/>
              <a:t>‹#›</a:t>
            </a:fld>
            <a:endParaRPr lang="en-GB"/>
          </a:p>
        </p:txBody>
      </p:sp>
    </p:spTree>
    <p:extLst>
      <p:ext uri="{BB962C8B-B14F-4D97-AF65-F5344CB8AC3E}">
        <p14:creationId xmlns:p14="http://schemas.microsoft.com/office/powerpoint/2010/main" val="19415035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5FFD645-278F-433D-83F9-554D5FA1B179}" type="datetimeFigureOut">
              <a:rPr lang="en-GB" smtClean="0"/>
              <a:t>03/05/2023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E5E018-C866-4B5B-A55F-8875E6B4AB23}" type="slidenum">
              <a:rPr lang="en-GB" smtClean="0"/>
              <a:t>‹#›</a:t>
            </a:fld>
            <a:endParaRPr lang="en-GB"/>
          </a:p>
        </p:txBody>
      </p:sp>
    </p:spTree>
    <p:extLst>
      <p:ext uri="{BB962C8B-B14F-4D97-AF65-F5344CB8AC3E}">
        <p14:creationId xmlns:p14="http://schemas.microsoft.com/office/powerpoint/2010/main" val="32173229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5FFD645-278F-433D-83F9-554D5FA1B179}" type="datetimeFigureOut">
              <a:rPr lang="en-GB" smtClean="0"/>
              <a:t>03/05/2023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E5E018-C866-4B5B-A55F-8875E6B4AB23}" type="slidenum">
              <a:rPr lang="en-GB" smtClean="0"/>
              <a:t>‹#›</a:t>
            </a:fld>
            <a:endParaRPr lang="en-GB"/>
          </a:p>
        </p:txBody>
      </p:sp>
    </p:spTree>
    <p:extLst>
      <p:ext uri="{BB962C8B-B14F-4D97-AF65-F5344CB8AC3E}">
        <p14:creationId xmlns:p14="http://schemas.microsoft.com/office/powerpoint/2010/main" val="30208459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5FFD645-278F-433D-83F9-554D5FA1B179}" type="datetimeFigureOut">
              <a:rPr lang="en-GB" smtClean="0"/>
              <a:t>03/05/2023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FE5E018-C866-4B5B-A55F-8875E6B4AB23}" type="slidenum">
              <a:rPr lang="en-GB" smtClean="0"/>
              <a:t>‹#›</a:t>
            </a:fld>
            <a:endParaRPr lang="en-GB"/>
          </a:p>
        </p:txBody>
      </p:sp>
    </p:spTree>
    <p:extLst>
      <p:ext uri="{BB962C8B-B14F-4D97-AF65-F5344CB8AC3E}">
        <p14:creationId xmlns:p14="http://schemas.microsoft.com/office/powerpoint/2010/main" val="33473283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5FFD645-278F-433D-83F9-554D5FA1B179}" type="datetimeFigureOut">
              <a:rPr lang="en-GB" smtClean="0"/>
              <a:t>03/05/2023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FE5E018-C866-4B5B-A55F-8875E6B4AB23}" type="slidenum">
              <a:rPr lang="en-GB" smtClean="0"/>
              <a:t>‹#›</a:t>
            </a:fld>
            <a:endParaRPr lang="en-GB"/>
          </a:p>
        </p:txBody>
      </p:sp>
    </p:spTree>
    <p:extLst>
      <p:ext uri="{BB962C8B-B14F-4D97-AF65-F5344CB8AC3E}">
        <p14:creationId xmlns:p14="http://schemas.microsoft.com/office/powerpoint/2010/main" val="797086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5FFD645-278F-433D-83F9-554D5FA1B179}" type="datetimeFigureOut">
              <a:rPr lang="en-GB" smtClean="0"/>
              <a:t>03/05/2023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FE5E018-C866-4B5B-A55F-8875E6B4AB23}" type="slidenum">
              <a:rPr lang="en-GB" smtClean="0"/>
              <a:t>‹#›</a:t>
            </a:fld>
            <a:endParaRPr lang="en-GB"/>
          </a:p>
        </p:txBody>
      </p:sp>
    </p:spTree>
    <p:extLst>
      <p:ext uri="{BB962C8B-B14F-4D97-AF65-F5344CB8AC3E}">
        <p14:creationId xmlns:p14="http://schemas.microsoft.com/office/powerpoint/2010/main" val="15703991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5FFD645-278F-433D-83F9-554D5FA1B179}" type="datetimeFigureOut">
              <a:rPr lang="en-GB" smtClean="0"/>
              <a:t>03/05/2023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E5E018-C866-4B5B-A55F-8875E6B4AB23}" type="slidenum">
              <a:rPr lang="en-GB" smtClean="0"/>
              <a:t>‹#›</a:t>
            </a:fld>
            <a:endParaRPr lang="en-GB"/>
          </a:p>
        </p:txBody>
      </p:sp>
    </p:spTree>
    <p:extLst>
      <p:ext uri="{BB962C8B-B14F-4D97-AF65-F5344CB8AC3E}">
        <p14:creationId xmlns:p14="http://schemas.microsoft.com/office/powerpoint/2010/main" val="14871340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5FFD645-278F-433D-83F9-554D5FA1B179}" type="datetimeFigureOut">
              <a:rPr lang="en-GB" smtClean="0"/>
              <a:t>03/05/2023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E5E018-C866-4B5B-A55F-8875E6B4AB23}" type="slidenum">
              <a:rPr lang="en-GB" smtClean="0"/>
              <a:t>‹#›</a:t>
            </a:fld>
            <a:endParaRPr lang="en-GB"/>
          </a:p>
        </p:txBody>
      </p:sp>
    </p:spTree>
    <p:extLst>
      <p:ext uri="{BB962C8B-B14F-4D97-AF65-F5344CB8AC3E}">
        <p14:creationId xmlns:p14="http://schemas.microsoft.com/office/powerpoint/2010/main" val="18492858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5FFD645-278F-433D-83F9-554D5FA1B179}" type="datetimeFigureOut">
              <a:rPr lang="en-GB" smtClean="0"/>
              <a:t>03/05/2023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E5E018-C866-4B5B-A55F-8875E6B4AB23}" type="slidenum">
              <a:rPr lang="en-GB" smtClean="0"/>
              <a:t>‹#›</a:t>
            </a:fld>
            <a:endParaRPr lang="en-GB"/>
          </a:p>
        </p:txBody>
      </p:sp>
    </p:spTree>
    <p:extLst>
      <p:ext uri="{BB962C8B-B14F-4D97-AF65-F5344CB8AC3E}">
        <p14:creationId xmlns:p14="http://schemas.microsoft.com/office/powerpoint/2010/main" val="39860671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5FFD645-278F-433D-83F9-554D5FA1B179}" type="datetimeFigureOut">
              <a:rPr lang="en-GB" smtClean="0"/>
              <a:t>03/05/2023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E5E018-C866-4B5B-A55F-8875E6B4AB23}" type="slidenum">
              <a:rPr lang="en-GB" smtClean="0"/>
              <a:t>‹#›</a:t>
            </a:fld>
            <a:endParaRPr lang="en-GB"/>
          </a:p>
        </p:txBody>
      </p:sp>
    </p:spTree>
    <p:extLst>
      <p:ext uri="{BB962C8B-B14F-4D97-AF65-F5344CB8AC3E}">
        <p14:creationId xmlns:p14="http://schemas.microsoft.com/office/powerpoint/2010/main" val="27490178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FFD645-278F-433D-83F9-554D5FA1B179}" type="datetimeFigureOut">
              <a:rPr lang="en-GB" smtClean="0"/>
              <a:t>03/05/2023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E5E018-C866-4B5B-A55F-8875E6B4AB23}" type="slidenum">
              <a:rPr lang="en-GB" smtClean="0"/>
              <a:t>‹#›</a:t>
            </a:fld>
            <a:endParaRPr lang="en-GB"/>
          </a:p>
        </p:txBody>
      </p:sp>
    </p:spTree>
    <p:extLst>
      <p:ext uri="{BB962C8B-B14F-4D97-AF65-F5344CB8AC3E}">
        <p14:creationId xmlns:p14="http://schemas.microsoft.com/office/powerpoint/2010/main" val="37215365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93245F62-CCC4-49E4-B95B-EA6C1E7905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638882" y="3577456"/>
            <a:ext cx="10909640" cy="1687814"/>
          </a:xfrm>
        </p:spPr>
        <p:txBody>
          <a:bodyPr anchor="b">
            <a:normAutofit/>
          </a:bodyPr>
          <a:lstStyle/>
          <a:p>
            <a:r>
              <a:rPr lang="en-GB" sz="6600" b="1"/>
              <a:t>SATS and MORE!</a:t>
            </a:r>
          </a:p>
        </p:txBody>
      </p:sp>
      <p:sp>
        <p:nvSpPr>
          <p:cNvPr id="3" name="Subtitle 2"/>
          <p:cNvSpPr>
            <a:spLocks noGrp="1"/>
          </p:cNvSpPr>
          <p:nvPr>
            <p:ph type="subTitle" idx="1"/>
          </p:nvPr>
        </p:nvSpPr>
        <p:spPr>
          <a:xfrm>
            <a:off x="638881" y="5660607"/>
            <a:ext cx="10909643" cy="552659"/>
          </a:xfrm>
        </p:spPr>
        <p:txBody>
          <a:bodyPr anchor="t">
            <a:normAutofit/>
          </a:bodyPr>
          <a:lstStyle/>
          <a:p>
            <a:r>
              <a:rPr lang="en-GB"/>
              <a:t>Assessments, statutory and other throughout primary school</a:t>
            </a:r>
          </a:p>
        </p:txBody>
      </p:sp>
      <p:pic>
        <p:nvPicPr>
          <p:cNvPr id="7" name="Picture 6" descr="A picture containing logo&#10;&#10;Description automatically generated">
            <a:extLst>
              <a:ext uri="{FF2B5EF4-FFF2-40B4-BE49-F238E27FC236}">
                <a16:creationId xmlns:a16="http://schemas.microsoft.com/office/drawing/2014/main" id="{1584E803-02BE-A960-9860-FC469A37D8B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73908" y="963425"/>
            <a:ext cx="6439588" cy="1998493"/>
          </a:xfrm>
          <a:prstGeom prst="rect">
            <a:avLst/>
          </a:prstGeom>
        </p:spPr>
      </p:pic>
      <p:sp>
        <p:nvSpPr>
          <p:cNvPr id="14" name="sketch line">
            <a:extLst>
              <a:ext uri="{FF2B5EF4-FFF2-40B4-BE49-F238E27FC236}">
                <a16:creationId xmlns:a16="http://schemas.microsoft.com/office/drawing/2014/main" id="{E6C0DD6B-6AA3-448F-9B99-8386295BC1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07702" y="5509052"/>
            <a:ext cx="4572000" cy="18288"/>
          </a:xfrm>
          <a:custGeom>
            <a:avLst/>
            <a:gdLst>
              <a:gd name="connsiteX0" fmla="*/ 0 w 4572000"/>
              <a:gd name="connsiteY0" fmla="*/ 0 h 18288"/>
              <a:gd name="connsiteX1" fmla="*/ 515983 w 4572000"/>
              <a:gd name="connsiteY1" fmla="*/ 0 h 18288"/>
              <a:gd name="connsiteX2" fmla="*/ 1031966 w 4572000"/>
              <a:gd name="connsiteY2" fmla="*/ 0 h 18288"/>
              <a:gd name="connsiteX3" fmla="*/ 1639389 w 4572000"/>
              <a:gd name="connsiteY3" fmla="*/ 0 h 18288"/>
              <a:gd name="connsiteX4" fmla="*/ 2383971 w 4572000"/>
              <a:gd name="connsiteY4" fmla="*/ 0 h 18288"/>
              <a:gd name="connsiteX5" fmla="*/ 2945674 w 4572000"/>
              <a:gd name="connsiteY5" fmla="*/ 0 h 18288"/>
              <a:gd name="connsiteX6" fmla="*/ 3507377 w 4572000"/>
              <a:gd name="connsiteY6" fmla="*/ 0 h 18288"/>
              <a:gd name="connsiteX7" fmla="*/ 4572000 w 4572000"/>
              <a:gd name="connsiteY7" fmla="*/ 0 h 18288"/>
              <a:gd name="connsiteX8" fmla="*/ 4572000 w 4572000"/>
              <a:gd name="connsiteY8" fmla="*/ 18288 h 18288"/>
              <a:gd name="connsiteX9" fmla="*/ 3873137 w 4572000"/>
              <a:gd name="connsiteY9" fmla="*/ 18288 h 18288"/>
              <a:gd name="connsiteX10" fmla="*/ 3311434 w 4572000"/>
              <a:gd name="connsiteY10" fmla="*/ 18288 h 18288"/>
              <a:gd name="connsiteX11" fmla="*/ 2749731 w 4572000"/>
              <a:gd name="connsiteY11" fmla="*/ 18288 h 18288"/>
              <a:gd name="connsiteX12" fmla="*/ 2050869 w 4572000"/>
              <a:gd name="connsiteY12" fmla="*/ 18288 h 18288"/>
              <a:gd name="connsiteX13" fmla="*/ 1306286 w 4572000"/>
              <a:gd name="connsiteY13" fmla="*/ 18288 h 18288"/>
              <a:gd name="connsiteX14" fmla="*/ 790303 w 4572000"/>
              <a:gd name="connsiteY14" fmla="*/ 18288 h 18288"/>
              <a:gd name="connsiteX15" fmla="*/ 0 w 4572000"/>
              <a:gd name="connsiteY15" fmla="*/ 18288 h 18288"/>
              <a:gd name="connsiteX16" fmla="*/ 0 w 457200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572000" h="18288" fill="none" extrusionOk="0">
                <a:moveTo>
                  <a:pt x="0" y="0"/>
                </a:moveTo>
                <a:cubicBezTo>
                  <a:pt x="105156" y="-20963"/>
                  <a:pt x="340432" y="822"/>
                  <a:pt x="515983" y="0"/>
                </a:cubicBezTo>
                <a:cubicBezTo>
                  <a:pt x="691534" y="-822"/>
                  <a:pt x="850679" y="16479"/>
                  <a:pt x="1031966" y="0"/>
                </a:cubicBezTo>
                <a:cubicBezTo>
                  <a:pt x="1213253" y="-16479"/>
                  <a:pt x="1443646" y="-18730"/>
                  <a:pt x="1639389" y="0"/>
                </a:cubicBezTo>
                <a:cubicBezTo>
                  <a:pt x="1835132" y="18730"/>
                  <a:pt x="2159975" y="18531"/>
                  <a:pt x="2383971" y="0"/>
                </a:cubicBezTo>
                <a:cubicBezTo>
                  <a:pt x="2607967" y="-18531"/>
                  <a:pt x="2719096" y="-12030"/>
                  <a:pt x="2945674" y="0"/>
                </a:cubicBezTo>
                <a:cubicBezTo>
                  <a:pt x="3172252" y="12030"/>
                  <a:pt x="3269167" y="27666"/>
                  <a:pt x="3507377" y="0"/>
                </a:cubicBezTo>
                <a:cubicBezTo>
                  <a:pt x="3745587" y="-27666"/>
                  <a:pt x="4116741" y="18705"/>
                  <a:pt x="4572000" y="0"/>
                </a:cubicBezTo>
                <a:cubicBezTo>
                  <a:pt x="4572895" y="8974"/>
                  <a:pt x="4571454" y="9359"/>
                  <a:pt x="4572000" y="18288"/>
                </a:cubicBezTo>
                <a:cubicBezTo>
                  <a:pt x="4374698" y="3942"/>
                  <a:pt x="4098874" y="-11042"/>
                  <a:pt x="3873137" y="18288"/>
                </a:cubicBezTo>
                <a:cubicBezTo>
                  <a:pt x="3647400" y="47618"/>
                  <a:pt x="3517055" y="5421"/>
                  <a:pt x="3311434" y="18288"/>
                </a:cubicBezTo>
                <a:cubicBezTo>
                  <a:pt x="3105813" y="31155"/>
                  <a:pt x="3025168" y="17856"/>
                  <a:pt x="2749731" y="18288"/>
                </a:cubicBezTo>
                <a:cubicBezTo>
                  <a:pt x="2474294" y="18720"/>
                  <a:pt x="2291766" y="-14168"/>
                  <a:pt x="2050869" y="18288"/>
                </a:cubicBezTo>
                <a:cubicBezTo>
                  <a:pt x="1809972" y="50744"/>
                  <a:pt x="1540276" y="46798"/>
                  <a:pt x="1306286" y="18288"/>
                </a:cubicBezTo>
                <a:cubicBezTo>
                  <a:pt x="1072296" y="-10222"/>
                  <a:pt x="972445" y="19645"/>
                  <a:pt x="790303" y="18288"/>
                </a:cubicBezTo>
                <a:cubicBezTo>
                  <a:pt x="608161" y="16931"/>
                  <a:pt x="200981" y="8241"/>
                  <a:pt x="0" y="18288"/>
                </a:cubicBezTo>
                <a:cubicBezTo>
                  <a:pt x="-229" y="14222"/>
                  <a:pt x="509" y="5816"/>
                  <a:pt x="0" y="0"/>
                </a:cubicBezTo>
                <a:close/>
              </a:path>
              <a:path w="4572000" h="18288" stroke="0" extrusionOk="0">
                <a:moveTo>
                  <a:pt x="0" y="0"/>
                </a:moveTo>
                <a:cubicBezTo>
                  <a:pt x="143285" y="-9565"/>
                  <a:pt x="327959" y="-11498"/>
                  <a:pt x="561703" y="0"/>
                </a:cubicBezTo>
                <a:cubicBezTo>
                  <a:pt x="795447" y="11498"/>
                  <a:pt x="838260" y="18255"/>
                  <a:pt x="1077686" y="0"/>
                </a:cubicBezTo>
                <a:cubicBezTo>
                  <a:pt x="1317112" y="-18255"/>
                  <a:pt x="1437472" y="23514"/>
                  <a:pt x="1639389" y="0"/>
                </a:cubicBezTo>
                <a:cubicBezTo>
                  <a:pt x="1841306" y="-23514"/>
                  <a:pt x="2037142" y="-12551"/>
                  <a:pt x="2292531" y="0"/>
                </a:cubicBezTo>
                <a:cubicBezTo>
                  <a:pt x="2547920" y="12551"/>
                  <a:pt x="2810436" y="-20352"/>
                  <a:pt x="2991394" y="0"/>
                </a:cubicBezTo>
                <a:cubicBezTo>
                  <a:pt x="3172352" y="20352"/>
                  <a:pt x="3530025" y="-13347"/>
                  <a:pt x="3735977" y="0"/>
                </a:cubicBezTo>
                <a:cubicBezTo>
                  <a:pt x="3941929" y="13347"/>
                  <a:pt x="4161497" y="34086"/>
                  <a:pt x="4572000" y="0"/>
                </a:cubicBezTo>
                <a:cubicBezTo>
                  <a:pt x="4571545" y="6162"/>
                  <a:pt x="4571903" y="11775"/>
                  <a:pt x="4572000" y="18288"/>
                </a:cubicBezTo>
                <a:cubicBezTo>
                  <a:pt x="4228040" y="36490"/>
                  <a:pt x="4199736" y="42557"/>
                  <a:pt x="3873137" y="18288"/>
                </a:cubicBezTo>
                <a:cubicBezTo>
                  <a:pt x="3546538" y="-5981"/>
                  <a:pt x="3472124" y="16809"/>
                  <a:pt x="3128554" y="18288"/>
                </a:cubicBezTo>
                <a:cubicBezTo>
                  <a:pt x="2784984" y="19767"/>
                  <a:pt x="2735896" y="-17781"/>
                  <a:pt x="2383971" y="18288"/>
                </a:cubicBezTo>
                <a:cubicBezTo>
                  <a:pt x="2032046" y="54357"/>
                  <a:pt x="2019324" y="2920"/>
                  <a:pt x="1867989" y="18288"/>
                </a:cubicBezTo>
                <a:cubicBezTo>
                  <a:pt x="1716654" y="33656"/>
                  <a:pt x="1418675" y="32575"/>
                  <a:pt x="1169126" y="18288"/>
                </a:cubicBezTo>
                <a:cubicBezTo>
                  <a:pt x="919577" y="4001"/>
                  <a:pt x="798537" y="16165"/>
                  <a:pt x="561703" y="18288"/>
                </a:cubicBezTo>
                <a:cubicBezTo>
                  <a:pt x="324869" y="20411"/>
                  <a:pt x="221395" y="-912"/>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1301985" y="517009"/>
            <a:ext cx="184731" cy="369332"/>
          </a:xfrm>
          <a:prstGeom prst="rect">
            <a:avLst/>
          </a:prstGeom>
        </p:spPr>
        <p:txBody>
          <a:bodyPr wrap="none">
            <a:spAutoFit/>
          </a:bodyPr>
          <a:lstStyle/>
          <a:p>
            <a:endParaRPr lang="en-GB" b="1" dirty="0"/>
          </a:p>
        </p:txBody>
      </p:sp>
    </p:spTree>
    <p:extLst>
      <p:ext uri="{BB962C8B-B14F-4D97-AF65-F5344CB8AC3E}">
        <p14:creationId xmlns:p14="http://schemas.microsoft.com/office/powerpoint/2010/main" val="39133691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E09C15-599F-C723-0A3E-D8C952CE22A4}"/>
              </a:ext>
            </a:extLst>
          </p:cNvPr>
          <p:cNvSpPr>
            <a:spLocks noGrp="1"/>
          </p:cNvSpPr>
          <p:nvPr>
            <p:ph type="title"/>
          </p:nvPr>
        </p:nvSpPr>
        <p:spPr/>
        <p:txBody>
          <a:bodyPr/>
          <a:lstStyle/>
          <a:p>
            <a:r>
              <a:rPr lang="en-GB" dirty="0"/>
              <a:t>Tests and assessments</a:t>
            </a:r>
            <a:endParaRPr lang="en-US" dirty="0"/>
          </a:p>
        </p:txBody>
      </p:sp>
      <p:sp>
        <p:nvSpPr>
          <p:cNvPr id="3" name="Content Placeholder 2">
            <a:extLst>
              <a:ext uri="{FF2B5EF4-FFF2-40B4-BE49-F238E27FC236}">
                <a16:creationId xmlns:a16="http://schemas.microsoft.com/office/drawing/2014/main" id="{6B46C079-F051-F8A9-5D21-F7E8C557F444}"/>
              </a:ext>
            </a:extLst>
          </p:cNvPr>
          <p:cNvSpPr>
            <a:spLocks noGrp="1"/>
          </p:cNvSpPr>
          <p:nvPr>
            <p:ph idx="1"/>
          </p:nvPr>
        </p:nvSpPr>
        <p:spPr/>
        <p:txBody>
          <a:bodyPr/>
          <a:lstStyle/>
          <a:p>
            <a:r>
              <a:rPr lang="en-GB" dirty="0"/>
              <a:t>Throughout their time within primary school, pupils regularly take part in formal and informal assessment. This includes low stakes quizzes, times table texts, NFER end of term assessments, White Rose end of unit assessments and many more. </a:t>
            </a:r>
          </a:p>
          <a:p>
            <a:r>
              <a:rPr lang="en-GB" dirty="0"/>
              <a:t>We don’t call these tests and we don’t make a big deal out of them. We call them assessments and instead, we ensure the children feel well prepared and well supported.</a:t>
            </a:r>
          </a:p>
          <a:p>
            <a:r>
              <a:rPr lang="en-GB" dirty="0"/>
              <a:t>In addition to the daily, weekly, termly assessments, there are also DfE produced papers known as SATS. </a:t>
            </a:r>
            <a:endParaRPr lang="en-US" dirty="0"/>
          </a:p>
        </p:txBody>
      </p:sp>
    </p:spTree>
    <p:extLst>
      <p:ext uri="{BB962C8B-B14F-4D97-AF65-F5344CB8AC3E}">
        <p14:creationId xmlns:p14="http://schemas.microsoft.com/office/powerpoint/2010/main" val="39356502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b="1" dirty="0"/>
              <a:t>What are SATs?</a:t>
            </a:r>
          </a:p>
        </p:txBody>
      </p:sp>
      <p:sp>
        <p:nvSpPr>
          <p:cNvPr id="3" name="Content Placeholder 2"/>
          <p:cNvSpPr>
            <a:spLocks noGrp="1"/>
          </p:cNvSpPr>
          <p:nvPr>
            <p:ph idx="1"/>
          </p:nvPr>
        </p:nvSpPr>
        <p:spPr/>
        <p:txBody>
          <a:bodyPr>
            <a:normAutofit/>
          </a:bodyPr>
          <a:lstStyle/>
          <a:p>
            <a:pPr marL="0" indent="0">
              <a:buNone/>
            </a:pPr>
            <a:r>
              <a:rPr lang="en-GB" sz="4000" dirty="0"/>
              <a:t>SATs are national tests that children take twice during their primary school life. Firstly, at the end of Key Stage 1 (KS1) in Year 2, and then secondly, at the end of Key Stage 2 (KS2) in Year 6. These standardised tests are actually known as End of Key Stage Tests and Assessments, but most people know them as SATs.</a:t>
            </a:r>
          </a:p>
          <a:p>
            <a:pPr marL="0" indent="0">
              <a:buNone/>
            </a:pPr>
            <a:endParaRPr lang="en-GB" dirty="0"/>
          </a:p>
          <a:p>
            <a:endParaRPr lang="en-GB" dirty="0"/>
          </a:p>
        </p:txBody>
      </p:sp>
    </p:spTree>
    <p:extLst>
      <p:ext uri="{BB962C8B-B14F-4D97-AF65-F5344CB8AC3E}">
        <p14:creationId xmlns:p14="http://schemas.microsoft.com/office/powerpoint/2010/main" val="14041290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Why do they happen?</a:t>
            </a:r>
          </a:p>
        </p:txBody>
      </p:sp>
      <p:sp>
        <p:nvSpPr>
          <p:cNvPr id="3" name="Content Placeholder 2"/>
          <p:cNvSpPr>
            <a:spLocks noGrp="1"/>
          </p:cNvSpPr>
          <p:nvPr>
            <p:ph idx="1"/>
          </p:nvPr>
        </p:nvSpPr>
        <p:spPr/>
        <p:txBody>
          <a:bodyPr>
            <a:normAutofit fontScale="92500"/>
          </a:bodyPr>
          <a:lstStyle/>
          <a:p>
            <a:pPr marL="0" indent="0">
              <a:buNone/>
            </a:pPr>
            <a:r>
              <a:rPr lang="en-GB" dirty="0"/>
              <a:t>SATs are an indicator of the progress your child has made at school so far. They are not a measure of whether your child is passing or failing; they simply show what level your child is currently working to.</a:t>
            </a:r>
          </a:p>
          <a:p>
            <a:pPr marL="0" indent="0">
              <a:buNone/>
            </a:pPr>
            <a:endParaRPr lang="en-GB" dirty="0"/>
          </a:p>
          <a:p>
            <a:pPr marL="0" indent="0">
              <a:buNone/>
            </a:pPr>
            <a:r>
              <a:rPr lang="en-GB" dirty="0"/>
              <a:t>Understanding what a child can do at the end of key stage 1 is essential to ensure that they’re on the right track as they enter key stage 2. </a:t>
            </a:r>
          </a:p>
          <a:p>
            <a:pPr marL="0" indent="0">
              <a:buNone/>
            </a:pPr>
            <a:endParaRPr lang="en-GB" dirty="0"/>
          </a:p>
          <a:p>
            <a:pPr marL="0" indent="0">
              <a:buNone/>
            </a:pPr>
            <a:r>
              <a:rPr lang="en-GB" dirty="0"/>
              <a:t>The results published are used in performance tables so that schools can be compared and so that parents have an idea of how well children attain in a particular school. The local authority use the data to rank schools.</a:t>
            </a:r>
          </a:p>
          <a:p>
            <a:pPr marL="0" indent="0">
              <a:buNone/>
            </a:pP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9230263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b="1" dirty="0"/>
              <a:t>KS1 SATs (Last 2 weeks of May in Year 2</a:t>
            </a:r>
            <a:r>
              <a:rPr lang="en-GB" sz="4800" b="1" dirty="0"/>
              <a:t>)</a:t>
            </a:r>
          </a:p>
        </p:txBody>
      </p:sp>
      <p:sp>
        <p:nvSpPr>
          <p:cNvPr id="3" name="Content Placeholder 2"/>
          <p:cNvSpPr>
            <a:spLocks noGrp="1"/>
          </p:cNvSpPr>
          <p:nvPr>
            <p:ph idx="1"/>
          </p:nvPr>
        </p:nvSpPr>
        <p:spPr/>
        <p:txBody>
          <a:bodyPr/>
          <a:lstStyle/>
          <a:p>
            <a:pPr marL="0" indent="0">
              <a:buNone/>
            </a:pPr>
            <a:r>
              <a:rPr lang="en-GB" dirty="0"/>
              <a:t>KS1 tests are created by the government.</a:t>
            </a:r>
          </a:p>
          <a:p>
            <a:pPr marL="0" indent="0">
              <a:buNone/>
            </a:pPr>
            <a:r>
              <a:rPr lang="en-GB" dirty="0"/>
              <a:t>They are assessed and marked by their teachers and not sent away.</a:t>
            </a:r>
          </a:p>
          <a:p>
            <a:pPr marL="0" indent="0">
              <a:buNone/>
            </a:pPr>
            <a:r>
              <a:rPr lang="en-GB" dirty="0"/>
              <a:t>Children are tested in maths (arithmetic) and English (reading, spelling, punctuation and grammar).</a:t>
            </a:r>
          </a:p>
          <a:p>
            <a:pPr marL="0" indent="0">
              <a:buNone/>
            </a:pPr>
            <a:r>
              <a:rPr lang="en-GB" dirty="0"/>
              <a:t>They are not pass or fail and teachers use them alongside class work to assess pupils. </a:t>
            </a:r>
          </a:p>
        </p:txBody>
      </p:sp>
      <p:pic>
        <p:nvPicPr>
          <p:cNvPr id="4" name="Picture 3"/>
          <p:cNvPicPr>
            <a:picLocks noChangeAspect="1"/>
          </p:cNvPicPr>
          <p:nvPr/>
        </p:nvPicPr>
        <p:blipFill>
          <a:blip r:embed="rId2"/>
          <a:stretch>
            <a:fillRect/>
          </a:stretch>
        </p:blipFill>
        <p:spPr>
          <a:xfrm>
            <a:off x="7384210" y="4603112"/>
            <a:ext cx="3816449" cy="1889763"/>
          </a:xfrm>
          <a:prstGeom prst="rect">
            <a:avLst/>
          </a:prstGeom>
        </p:spPr>
      </p:pic>
    </p:spTree>
    <p:extLst>
      <p:ext uri="{BB962C8B-B14F-4D97-AF65-F5344CB8AC3E}">
        <p14:creationId xmlns:p14="http://schemas.microsoft.com/office/powerpoint/2010/main" val="7195188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9863" y="365125"/>
            <a:ext cx="10923937" cy="1325563"/>
          </a:xfrm>
        </p:spPr>
        <p:txBody>
          <a:bodyPr/>
          <a:lstStyle/>
          <a:p>
            <a:r>
              <a:rPr lang="en-GB" b="1" dirty="0"/>
              <a:t>Reading Paper 1</a:t>
            </a:r>
          </a:p>
        </p:txBody>
      </p:sp>
      <p:pic>
        <p:nvPicPr>
          <p:cNvPr id="4" name="Content Placeholder 3"/>
          <p:cNvPicPr>
            <a:picLocks noGrp="1" noChangeAspect="1"/>
          </p:cNvPicPr>
          <p:nvPr>
            <p:ph idx="1"/>
          </p:nvPr>
        </p:nvPicPr>
        <p:blipFill>
          <a:blip r:embed="rId2"/>
          <a:stretch>
            <a:fillRect/>
          </a:stretch>
        </p:blipFill>
        <p:spPr>
          <a:xfrm>
            <a:off x="1298080" y="1489430"/>
            <a:ext cx="4252975" cy="5232479"/>
          </a:xfrm>
          <a:prstGeom prst="rect">
            <a:avLst/>
          </a:prstGeom>
          <a:ln w="12700">
            <a:solidFill>
              <a:schemeClr val="tx1"/>
            </a:solidFill>
          </a:ln>
        </p:spPr>
      </p:pic>
      <p:pic>
        <p:nvPicPr>
          <p:cNvPr id="5" name="Picture 4"/>
          <p:cNvPicPr>
            <a:picLocks noChangeAspect="1"/>
          </p:cNvPicPr>
          <p:nvPr/>
        </p:nvPicPr>
        <p:blipFill>
          <a:blip r:embed="rId3"/>
          <a:stretch>
            <a:fillRect/>
          </a:stretch>
        </p:blipFill>
        <p:spPr>
          <a:xfrm>
            <a:off x="5837381" y="1489430"/>
            <a:ext cx="4042478" cy="5208099"/>
          </a:xfrm>
          <a:prstGeom prst="rect">
            <a:avLst/>
          </a:prstGeom>
        </p:spPr>
      </p:pic>
    </p:spTree>
    <p:extLst>
      <p:ext uri="{BB962C8B-B14F-4D97-AF65-F5344CB8AC3E}">
        <p14:creationId xmlns:p14="http://schemas.microsoft.com/office/powerpoint/2010/main" val="23186901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Reading Paper 2 – this is more challenging </a:t>
            </a:r>
          </a:p>
        </p:txBody>
      </p:sp>
      <p:pic>
        <p:nvPicPr>
          <p:cNvPr id="4" name="Content Placeholder 3"/>
          <p:cNvPicPr>
            <a:picLocks noGrp="1" noChangeAspect="1"/>
          </p:cNvPicPr>
          <p:nvPr>
            <p:ph idx="1"/>
          </p:nvPr>
        </p:nvPicPr>
        <p:blipFill>
          <a:blip r:embed="rId2"/>
          <a:stretch>
            <a:fillRect/>
          </a:stretch>
        </p:blipFill>
        <p:spPr>
          <a:xfrm>
            <a:off x="938783" y="1456170"/>
            <a:ext cx="3790235" cy="5120486"/>
          </a:xfrm>
          <a:prstGeom prst="rect">
            <a:avLst/>
          </a:prstGeom>
          <a:ln w="12700">
            <a:solidFill>
              <a:schemeClr val="tx1"/>
            </a:solidFill>
          </a:ln>
        </p:spPr>
      </p:pic>
      <p:pic>
        <p:nvPicPr>
          <p:cNvPr id="5" name="Picture 4"/>
          <p:cNvPicPr>
            <a:picLocks noChangeAspect="1"/>
          </p:cNvPicPr>
          <p:nvPr/>
        </p:nvPicPr>
        <p:blipFill>
          <a:blip r:embed="rId3"/>
          <a:stretch>
            <a:fillRect/>
          </a:stretch>
        </p:blipFill>
        <p:spPr>
          <a:xfrm>
            <a:off x="5901020" y="1456170"/>
            <a:ext cx="5650916" cy="5120486"/>
          </a:xfrm>
          <a:prstGeom prst="rect">
            <a:avLst/>
          </a:prstGeom>
          <a:ln w="12700">
            <a:solidFill>
              <a:schemeClr val="tx1"/>
            </a:solidFill>
          </a:ln>
        </p:spPr>
      </p:pic>
    </p:spTree>
    <p:extLst>
      <p:ext uri="{BB962C8B-B14F-4D97-AF65-F5344CB8AC3E}">
        <p14:creationId xmlns:p14="http://schemas.microsoft.com/office/powerpoint/2010/main" val="30412466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Maths Reasoning</a:t>
            </a:r>
          </a:p>
        </p:txBody>
      </p:sp>
      <p:pic>
        <p:nvPicPr>
          <p:cNvPr id="4" name="Content Placeholder 3"/>
          <p:cNvPicPr>
            <a:picLocks noGrp="1" noChangeAspect="1"/>
          </p:cNvPicPr>
          <p:nvPr>
            <p:ph idx="1"/>
          </p:nvPr>
        </p:nvPicPr>
        <p:blipFill>
          <a:blip r:embed="rId2"/>
          <a:stretch>
            <a:fillRect/>
          </a:stretch>
        </p:blipFill>
        <p:spPr>
          <a:xfrm>
            <a:off x="5895233" y="138020"/>
            <a:ext cx="4671167" cy="6638943"/>
          </a:xfrm>
          <a:prstGeom prst="rect">
            <a:avLst/>
          </a:prstGeom>
          <a:ln w="12700">
            <a:solidFill>
              <a:schemeClr val="tx1"/>
            </a:solidFill>
          </a:ln>
        </p:spPr>
      </p:pic>
    </p:spTree>
    <p:extLst>
      <p:ext uri="{BB962C8B-B14F-4D97-AF65-F5344CB8AC3E}">
        <p14:creationId xmlns:p14="http://schemas.microsoft.com/office/powerpoint/2010/main" val="23882719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Arithmetic</a:t>
            </a:r>
          </a:p>
        </p:txBody>
      </p:sp>
      <p:pic>
        <p:nvPicPr>
          <p:cNvPr id="4" name="Content Placeholder 3"/>
          <p:cNvPicPr>
            <a:picLocks noGrp="1" noChangeAspect="1"/>
          </p:cNvPicPr>
          <p:nvPr>
            <p:ph idx="1"/>
          </p:nvPr>
        </p:nvPicPr>
        <p:blipFill>
          <a:blip r:embed="rId2"/>
          <a:stretch>
            <a:fillRect/>
          </a:stretch>
        </p:blipFill>
        <p:spPr>
          <a:xfrm>
            <a:off x="3476880" y="449406"/>
            <a:ext cx="4260283" cy="6173064"/>
          </a:xfrm>
          <a:prstGeom prst="rect">
            <a:avLst/>
          </a:prstGeom>
          <a:ln w="12700">
            <a:solidFill>
              <a:schemeClr val="tx1"/>
            </a:solidFill>
          </a:ln>
        </p:spPr>
      </p:pic>
      <p:pic>
        <p:nvPicPr>
          <p:cNvPr id="5" name="Picture 4"/>
          <p:cNvPicPr>
            <a:picLocks noChangeAspect="1"/>
          </p:cNvPicPr>
          <p:nvPr/>
        </p:nvPicPr>
        <p:blipFill>
          <a:blip r:embed="rId3"/>
          <a:stretch>
            <a:fillRect/>
          </a:stretch>
        </p:blipFill>
        <p:spPr>
          <a:xfrm>
            <a:off x="7911895" y="449406"/>
            <a:ext cx="4172307" cy="6173064"/>
          </a:xfrm>
          <a:prstGeom prst="rect">
            <a:avLst/>
          </a:prstGeom>
          <a:ln w="12700">
            <a:solidFill>
              <a:schemeClr val="tx1"/>
            </a:solidFill>
          </a:ln>
        </p:spPr>
      </p:pic>
    </p:spTree>
    <p:extLst>
      <p:ext uri="{BB962C8B-B14F-4D97-AF65-F5344CB8AC3E}">
        <p14:creationId xmlns:p14="http://schemas.microsoft.com/office/powerpoint/2010/main" val="35477017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SPAG – spelling punctuation and grammar</a:t>
            </a:r>
          </a:p>
        </p:txBody>
      </p:sp>
      <p:pic>
        <p:nvPicPr>
          <p:cNvPr id="4" name="Content Placeholder 3"/>
          <p:cNvPicPr>
            <a:picLocks noGrp="1" noChangeAspect="1"/>
          </p:cNvPicPr>
          <p:nvPr>
            <p:ph idx="1"/>
          </p:nvPr>
        </p:nvPicPr>
        <p:blipFill>
          <a:blip r:embed="rId2"/>
          <a:stretch>
            <a:fillRect/>
          </a:stretch>
        </p:blipFill>
        <p:spPr>
          <a:xfrm>
            <a:off x="3195782" y="1489834"/>
            <a:ext cx="5528612" cy="5031038"/>
          </a:xfrm>
          <a:prstGeom prst="rect">
            <a:avLst/>
          </a:prstGeom>
        </p:spPr>
      </p:pic>
    </p:spTree>
    <p:extLst>
      <p:ext uri="{BB962C8B-B14F-4D97-AF65-F5344CB8AC3E}">
        <p14:creationId xmlns:p14="http://schemas.microsoft.com/office/powerpoint/2010/main" val="36922641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133600" y="381000"/>
            <a:ext cx="7923430" cy="2971800"/>
          </a:xfrm>
          <a:prstGeom prst="rect">
            <a:avLst/>
          </a:prstGeom>
        </p:spPr>
      </p:pic>
      <p:pic>
        <p:nvPicPr>
          <p:cNvPr id="4" name="Picture 3"/>
          <p:cNvPicPr>
            <a:picLocks noChangeAspect="1"/>
          </p:cNvPicPr>
          <p:nvPr/>
        </p:nvPicPr>
        <p:blipFill>
          <a:blip r:embed="rId3"/>
          <a:stretch>
            <a:fillRect/>
          </a:stretch>
        </p:blipFill>
        <p:spPr>
          <a:xfrm>
            <a:off x="1960418" y="3886201"/>
            <a:ext cx="8571130" cy="2305525"/>
          </a:xfrm>
          <a:prstGeom prst="rect">
            <a:avLst/>
          </a:prstGeom>
        </p:spPr>
      </p:pic>
    </p:spTree>
    <p:extLst>
      <p:ext uri="{BB962C8B-B14F-4D97-AF65-F5344CB8AC3E}">
        <p14:creationId xmlns:p14="http://schemas.microsoft.com/office/powerpoint/2010/main" val="34068564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600" b="1" dirty="0"/>
              <a:t>KS2 SATs</a:t>
            </a:r>
          </a:p>
        </p:txBody>
      </p:sp>
      <p:sp>
        <p:nvSpPr>
          <p:cNvPr id="3" name="Content Placeholder 2"/>
          <p:cNvSpPr>
            <a:spLocks noGrp="1"/>
          </p:cNvSpPr>
          <p:nvPr>
            <p:ph idx="1"/>
          </p:nvPr>
        </p:nvSpPr>
        <p:spPr/>
        <p:txBody>
          <a:bodyPr>
            <a:normAutofit/>
          </a:bodyPr>
          <a:lstStyle/>
          <a:p>
            <a:pPr marL="0" indent="0">
              <a:buNone/>
            </a:pPr>
            <a:r>
              <a:rPr lang="en-GB" dirty="0"/>
              <a:t>Pupils sit their second set of SATs in Year 6. These tests are more formal and have set exam days as well as external marking - they are packed up and marked by markers. Children will take tests in English reading comprehension, grammar, punctuation, spelling, mathematical reasoning, and arithmetic.</a:t>
            </a:r>
          </a:p>
          <a:p>
            <a:pPr marL="0" indent="0">
              <a:buNone/>
            </a:pPr>
            <a:endParaRPr lang="en-GB" dirty="0"/>
          </a:p>
          <a:p>
            <a:pPr marL="0" indent="0">
              <a:buNone/>
            </a:pPr>
            <a:r>
              <a:rPr lang="en-GB" dirty="0"/>
              <a:t> </a:t>
            </a:r>
          </a:p>
          <a:p>
            <a:endParaRPr lang="en-GB" dirty="0"/>
          </a:p>
        </p:txBody>
      </p:sp>
    </p:spTree>
    <p:extLst>
      <p:ext uri="{BB962C8B-B14F-4D97-AF65-F5344CB8AC3E}">
        <p14:creationId xmlns:p14="http://schemas.microsoft.com/office/powerpoint/2010/main" val="37142342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SPAG – spelling punctuation and grammar</a:t>
            </a:r>
          </a:p>
        </p:txBody>
      </p:sp>
      <p:pic>
        <p:nvPicPr>
          <p:cNvPr id="5" name="Content Placeholder 4"/>
          <p:cNvPicPr>
            <a:picLocks noGrp="1" noChangeAspect="1"/>
          </p:cNvPicPr>
          <p:nvPr>
            <p:ph idx="1"/>
          </p:nvPr>
        </p:nvPicPr>
        <p:blipFill>
          <a:blip r:embed="rId2"/>
          <a:stretch>
            <a:fillRect/>
          </a:stretch>
        </p:blipFill>
        <p:spPr>
          <a:xfrm>
            <a:off x="1540693" y="1331985"/>
            <a:ext cx="8002251" cy="6001688"/>
          </a:xfrm>
          <a:prstGeom prst="rect">
            <a:avLst/>
          </a:prstGeom>
          <a:ln w="12700">
            <a:solidFill>
              <a:schemeClr val="tx1"/>
            </a:solidFill>
          </a:ln>
        </p:spPr>
      </p:pic>
    </p:spTree>
    <p:extLst>
      <p:ext uri="{BB962C8B-B14F-4D97-AF65-F5344CB8AC3E}">
        <p14:creationId xmlns:p14="http://schemas.microsoft.com/office/powerpoint/2010/main" val="12542875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Arithmetic</a:t>
            </a:r>
          </a:p>
        </p:txBody>
      </p:sp>
      <p:pic>
        <p:nvPicPr>
          <p:cNvPr id="6" name="Content Placeholder 5"/>
          <p:cNvPicPr>
            <a:picLocks noGrp="1" noChangeAspect="1"/>
          </p:cNvPicPr>
          <p:nvPr>
            <p:ph idx="1"/>
          </p:nvPr>
        </p:nvPicPr>
        <p:blipFill>
          <a:blip r:embed="rId2"/>
          <a:stretch>
            <a:fillRect/>
          </a:stretch>
        </p:blipFill>
        <p:spPr>
          <a:xfrm>
            <a:off x="3546765" y="609600"/>
            <a:ext cx="8155032" cy="6116274"/>
          </a:xfrm>
          <a:prstGeom prst="rect">
            <a:avLst/>
          </a:prstGeom>
          <a:ln w="9525">
            <a:solidFill>
              <a:schemeClr val="tx1"/>
            </a:solidFill>
          </a:ln>
        </p:spPr>
      </p:pic>
    </p:spTree>
    <p:extLst>
      <p:ext uri="{BB962C8B-B14F-4D97-AF65-F5344CB8AC3E}">
        <p14:creationId xmlns:p14="http://schemas.microsoft.com/office/powerpoint/2010/main" val="15433537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Maths Reasoning</a:t>
            </a:r>
          </a:p>
        </p:txBody>
      </p:sp>
      <p:pic>
        <p:nvPicPr>
          <p:cNvPr id="5" name="Content Placeholder 4"/>
          <p:cNvPicPr>
            <a:picLocks noGrp="1" noChangeAspect="1"/>
          </p:cNvPicPr>
          <p:nvPr>
            <p:ph idx="1"/>
          </p:nvPr>
        </p:nvPicPr>
        <p:blipFill>
          <a:blip r:embed="rId2"/>
          <a:stretch>
            <a:fillRect/>
          </a:stretch>
        </p:blipFill>
        <p:spPr>
          <a:xfrm>
            <a:off x="5507956" y="231941"/>
            <a:ext cx="4827535" cy="6436714"/>
          </a:xfrm>
          <a:prstGeom prst="rect">
            <a:avLst/>
          </a:prstGeom>
          <a:ln w="9525">
            <a:solidFill>
              <a:schemeClr val="tx1"/>
            </a:solidFill>
          </a:ln>
        </p:spPr>
      </p:pic>
      <p:pic>
        <p:nvPicPr>
          <p:cNvPr id="6" name="Picture 5"/>
          <p:cNvPicPr>
            <a:picLocks noChangeAspect="1"/>
          </p:cNvPicPr>
          <p:nvPr/>
        </p:nvPicPr>
        <p:blipFill>
          <a:blip r:embed="rId3"/>
          <a:stretch>
            <a:fillRect/>
          </a:stretch>
        </p:blipFill>
        <p:spPr>
          <a:xfrm>
            <a:off x="314035" y="1823872"/>
            <a:ext cx="5018424" cy="5897418"/>
          </a:xfrm>
          <a:prstGeom prst="rect">
            <a:avLst/>
          </a:prstGeom>
          <a:ln w="12700">
            <a:solidFill>
              <a:schemeClr val="tx1"/>
            </a:solidFill>
          </a:ln>
        </p:spPr>
      </p:pic>
    </p:spTree>
    <p:extLst>
      <p:ext uri="{BB962C8B-B14F-4D97-AF65-F5344CB8AC3E}">
        <p14:creationId xmlns:p14="http://schemas.microsoft.com/office/powerpoint/2010/main" val="31903204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4"/>
            <a:ext cx="10515600" cy="6285057"/>
          </a:xfrm>
        </p:spPr>
        <p:txBody>
          <a:bodyPr>
            <a:normAutofit fontScale="90000"/>
          </a:bodyPr>
          <a:lstStyle/>
          <a:p>
            <a:r>
              <a:rPr lang="en-GB" b="1" dirty="0"/>
              <a:t>Other statutory assessments in primary school that aren’t called SATs.</a:t>
            </a:r>
            <a:br>
              <a:rPr lang="en-GB" b="1" dirty="0"/>
            </a:br>
            <a:br>
              <a:rPr lang="en-GB" b="1" dirty="0"/>
            </a:br>
            <a:r>
              <a:rPr lang="en-GB" b="1" dirty="0"/>
              <a:t>They take place in Reception, Y1 &amp; Y4</a:t>
            </a:r>
            <a:br>
              <a:rPr lang="en-GB" b="1" dirty="0"/>
            </a:br>
            <a:br>
              <a:rPr lang="en-GB" b="1" dirty="0"/>
            </a:br>
            <a:r>
              <a:rPr lang="en-GB" b="1" dirty="0"/>
              <a:t>Assessments happen often in all other years but are not compulsory. They are a tool to check that children have understood concepts and are making good progress. </a:t>
            </a:r>
            <a:br>
              <a:rPr lang="en-GB" b="1" dirty="0"/>
            </a:br>
            <a:br>
              <a:rPr lang="en-GB" b="1" dirty="0"/>
            </a:br>
            <a:r>
              <a:rPr lang="en-GB" b="1" dirty="0"/>
              <a:t>We also have KS2 SATs in Year 6</a:t>
            </a:r>
          </a:p>
        </p:txBody>
      </p:sp>
      <p:sp>
        <p:nvSpPr>
          <p:cNvPr id="3" name="Content Placeholder 2"/>
          <p:cNvSpPr>
            <a:spLocks noGrp="1"/>
          </p:cNvSpPr>
          <p:nvPr>
            <p:ph idx="1"/>
          </p:nvPr>
        </p:nvSpPr>
        <p:spPr>
          <a:xfrm>
            <a:off x="838200" y="3980873"/>
            <a:ext cx="10515600" cy="2196090"/>
          </a:xfrm>
        </p:spPr>
        <p:txBody>
          <a:bodyPr>
            <a:normAutofit/>
          </a:bodyPr>
          <a:lstStyle/>
          <a:p>
            <a:pPr marL="0" indent="0">
              <a:buNone/>
            </a:pPr>
            <a:endParaRPr lang="en-GB" sz="6000" b="1" dirty="0"/>
          </a:p>
          <a:p>
            <a:pPr marL="0" indent="0">
              <a:buNone/>
            </a:pPr>
            <a:endParaRPr lang="en-GB" sz="6000" b="1" dirty="0"/>
          </a:p>
          <a:p>
            <a:pPr marL="0" indent="0">
              <a:buNone/>
            </a:pPr>
            <a:endParaRPr lang="en-GB" sz="6000" b="1" dirty="0"/>
          </a:p>
          <a:p>
            <a:pPr marL="0" indent="0">
              <a:buNone/>
            </a:pPr>
            <a:endParaRPr lang="en-GB" sz="6000" b="1" dirty="0"/>
          </a:p>
          <a:p>
            <a:pPr marL="0" indent="0">
              <a:buNone/>
            </a:pPr>
            <a:endParaRPr lang="en-GB" sz="6000" b="1" dirty="0"/>
          </a:p>
        </p:txBody>
      </p:sp>
    </p:spTree>
    <p:extLst>
      <p:ext uri="{BB962C8B-B14F-4D97-AF65-F5344CB8AC3E}">
        <p14:creationId xmlns:p14="http://schemas.microsoft.com/office/powerpoint/2010/main" val="11300976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FF0000"/>
                </a:solidFill>
              </a:rPr>
              <a:t>Reception – Baseline Assessment</a:t>
            </a:r>
          </a:p>
        </p:txBody>
      </p:sp>
      <p:sp>
        <p:nvSpPr>
          <p:cNvPr id="3" name="Content Placeholder 2"/>
          <p:cNvSpPr>
            <a:spLocks noGrp="1"/>
          </p:cNvSpPr>
          <p:nvPr>
            <p:ph idx="1"/>
          </p:nvPr>
        </p:nvSpPr>
        <p:spPr/>
        <p:txBody>
          <a:bodyPr/>
          <a:lstStyle/>
          <a:p>
            <a:r>
              <a:rPr lang="en-GB" dirty="0"/>
              <a:t>A new statutory assessment in Reception</a:t>
            </a:r>
          </a:p>
          <a:p>
            <a:pPr marL="0" indent="0">
              <a:buNone/>
            </a:pPr>
            <a:endParaRPr lang="en-GB" dirty="0"/>
          </a:p>
          <a:p>
            <a:r>
              <a:rPr lang="en-GB" dirty="0"/>
              <a:t>This assessment takes place in the first 6 weeks of Reception and the focus is on Communication, Language and Literacy and Maths. It takes 30-45 minutes per child and is completed by the practitioner who best knows the child</a:t>
            </a:r>
          </a:p>
          <a:p>
            <a:endParaRPr lang="en-GB" dirty="0"/>
          </a:p>
          <a:p>
            <a:r>
              <a:rPr lang="en-GB" dirty="0"/>
              <a:t>The data will be used to judge how much progress children have made by the end of KS2.</a:t>
            </a:r>
          </a:p>
        </p:txBody>
      </p:sp>
      <p:pic>
        <p:nvPicPr>
          <p:cNvPr id="4" name="Picture 3"/>
          <p:cNvPicPr>
            <a:picLocks noChangeAspect="1"/>
          </p:cNvPicPr>
          <p:nvPr/>
        </p:nvPicPr>
        <p:blipFill>
          <a:blip r:embed="rId2"/>
          <a:stretch>
            <a:fillRect/>
          </a:stretch>
        </p:blipFill>
        <p:spPr>
          <a:xfrm>
            <a:off x="8438862" y="365125"/>
            <a:ext cx="3360426" cy="2236211"/>
          </a:xfrm>
          <a:prstGeom prst="rect">
            <a:avLst/>
          </a:prstGeom>
        </p:spPr>
      </p:pic>
    </p:spTree>
    <p:extLst>
      <p:ext uri="{BB962C8B-B14F-4D97-AF65-F5344CB8AC3E}">
        <p14:creationId xmlns:p14="http://schemas.microsoft.com/office/powerpoint/2010/main" val="41440615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FF0000"/>
                </a:solidFill>
              </a:rPr>
              <a:t>Y1 Phonics Screening Week (from June 6</a:t>
            </a:r>
            <a:r>
              <a:rPr lang="en-GB" b="1" baseline="30000" dirty="0">
                <a:solidFill>
                  <a:srgbClr val="FF0000"/>
                </a:solidFill>
              </a:rPr>
              <a:t>th</a:t>
            </a:r>
            <a:r>
              <a:rPr lang="en-GB" b="1" dirty="0">
                <a:solidFill>
                  <a:srgbClr val="FF0000"/>
                </a:solidFill>
              </a:rPr>
              <a:t>)</a:t>
            </a:r>
          </a:p>
        </p:txBody>
      </p:sp>
      <p:sp>
        <p:nvSpPr>
          <p:cNvPr id="3" name="Content Placeholder 2"/>
          <p:cNvSpPr>
            <a:spLocks noGrp="1"/>
          </p:cNvSpPr>
          <p:nvPr>
            <p:ph idx="1"/>
          </p:nvPr>
        </p:nvSpPr>
        <p:spPr/>
        <p:txBody>
          <a:bodyPr>
            <a:normAutofit/>
          </a:bodyPr>
          <a:lstStyle/>
          <a:p>
            <a:r>
              <a:rPr lang="en-GB" sz="4000" dirty="0"/>
              <a:t>Teachers take children one at a time and children have a task to decode 40 words on word cards.</a:t>
            </a:r>
          </a:p>
          <a:p>
            <a:r>
              <a:rPr lang="en-GB" sz="4000" dirty="0"/>
              <a:t>Some words are real words and some are nonsense words.</a:t>
            </a:r>
          </a:p>
          <a:p>
            <a:r>
              <a:rPr lang="en-GB" sz="4000" dirty="0"/>
              <a:t>They need to use the phonic sounds they have learnt throughout Reception and Y1 to decode the words</a:t>
            </a:r>
          </a:p>
        </p:txBody>
      </p:sp>
    </p:spTree>
    <p:extLst>
      <p:ext uri="{BB962C8B-B14F-4D97-AF65-F5344CB8AC3E}">
        <p14:creationId xmlns:p14="http://schemas.microsoft.com/office/powerpoint/2010/main" val="6093275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6" name="Content Placeholder 5"/>
          <p:cNvPicPr>
            <a:picLocks noGrp="1" noChangeAspect="1"/>
          </p:cNvPicPr>
          <p:nvPr>
            <p:ph idx="1"/>
          </p:nvPr>
        </p:nvPicPr>
        <p:blipFill>
          <a:blip r:embed="rId2"/>
          <a:stretch>
            <a:fillRect/>
          </a:stretch>
        </p:blipFill>
        <p:spPr>
          <a:xfrm>
            <a:off x="1291936" y="106264"/>
            <a:ext cx="9608127" cy="6999645"/>
          </a:xfrm>
          <a:prstGeom prst="rect">
            <a:avLst/>
          </a:prstGeom>
        </p:spPr>
      </p:pic>
    </p:spTree>
    <p:extLst>
      <p:ext uri="{BB962C8B-B14F-4D97-AF65-F5344CB8AC3E}">
        <p14:creationId xmlns:p14="http://schemas.microsoft.com/office/powerpoint/2010/main" val="15249540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199" y="365125"/>
            <a:ext cx="10919691" cy="1325563"/>
          </a:xfrm>
        </p:spPr>
        <p:txBody>
          <a:bodyPr/>
          <a:lstStyle/>
          <a:p>
            <a:r>
              <a:rPr lang="en-GB" b="1" dirty="0">
                <a:solidFill>
                  <a:srgbClr val="FF0000"/>
                </a:solidFill>
              </a:rPr>
              <a:t>Y4 Multiplication Tables Check – 3 weeks in June</a:t>
            </a:r>
          </a:p>
        </p:txBody>
      </p:sp>
      <p:pic>
        <p:nvPicPr>
          <p:cNvPr id="4" name="Content Placeholder 3"/>
          <p:cNvPicPr>
            <a:picLocks noGrp="1" noChangeAspect="1"/>
          </p:cNvPicPr>
          <p:nvPr>
            <p:ph idx="1"/>
          </p:nvPr>
        </p:nvPicPr>
        <p:blipFill>
          <a:blip r:embed="rId2"/>
          <a:stretch>
            <a:fillRect/>
          </a:stretch>
        </p:blipFill>
        <p:spPr>
          <a:xfrm>
            <a:off x="627443" y="1990236"/>
            <a:ext cx="6061339" cy="4106982"/>
          </a:xfrm>
          <a:prstGeom prst="rect">
            <a:avLst/>
          </a:prstGeom>
        </p:spPr>
      </p:pic>
      <p:sp>
        <p:nvSpPr>
          <p:cNvPr id="5" name="TextBox 4"/>
          <p:cNvSpPr txBox="1"/>
          <p:nvPr/>
        </p:nvSpPr>
        <p:spPr>
          <a:xfrm>
            <a:off x="7195128" y="1990236"/>
            <a:ext cx="4239491" cy="4031873"/>
          </a:xfrm>
          <a:prstGeom prst="rect">
            <a:avLst/>
          </a:prstGeom>
          <a:noFill/>
          <a:ln w="28575">
            <a:solidFill>
              <a:schemeClr val="tx1"/>
            </a:solidFill>
          </a:ln>
        </p:spPr>
        <p:txBody>
          <a:bodyPr wrap="square" rtlCol="0">
            <a:spAutoFit/>
          </a:bodyPr>
          <a:lstStyle/>
          <a:p>
            <a:r>
              <a:rPr lang="en-GB" sz="3200" dirty="0"/>
              <a:t>The Year 4 Times Tables Test is an online test with </a:t>
            </a:r>
            <a:r>
              <a:rPr lang="en-GB" sz="3200" b="1" dirty="0"/>
              <a:t>25 questions</a:t>
            </a:r>
            <a:r>
              <a:rPr lang="en-GB" sz="3200" dirty="0"/>
              <a:t>; children must answer each question within a 6 seconds time limit so the whole test will take less than 5 minutes.</a:t>
            </a:r>
          </a:p>
        </p:txBody>
      </p:sp>
    </p:spTree>
    <p:extLst>
      <p:ext uri="{BB962C8B-B14F-4D97-AF65-F5344CB8AC3E}">
        <p14:creationId xmlns:p14="http://schemas.microsoft.com/office/powerpoint/2010/main" val="7632570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b="1" dirty="0"/>
              <a:t>What results do the children get?</a:t>
            </a:r>
          </a:p>
        </p:txBody>
      </p:sp>
      <p:sp>
        <p:nvSpPr>
          <p:cNvPr id="3" name="Content Placeholder 2"/>
          <p:cNvSpPr>
            <a:spLocks noGrp="1"/>
          </p:cNvSpPr>
          <p:nvPr>
            <p:ph idx="1"/>
          </p:nvPr>
        </p:nvSpPr>
        <p:spPr/>
        <p:txBody>
          <a:bodyPr/>
          <a:lstStyle/>
          <a:p>
            <a:pPr marL="0" indent="0">
              <a:buNone/>
            </a:pPr>
            <a:r>
              <a:rPr lang="en-GB" dirty="0"/>
              <a:t>Once the KS2 SATs (end of Year 6) are complete, they will be sent away for external marking and children should receive their results towards the end of the summer term in July of Year 6.</a:t>
            </a:r>
          </a:p>
          <a:p>
            <a:pPr marL="0" indent="0">
              <a:buNone/>
            </a:pPr>
            <a:endParaRPr lang="en-GB" dirty="0"/>
          </a:p>
          <a:p>
            <a:pPr marL="0" indent="0">
              <a:buNone/>
            </a:pPr>
            <a:r>
              <a:rPr lang="en-GB" dirty="0"/>
              <a:t>Children are told verbally and parents receive a formal copy of the results with the end of year report. The data is transferred to the next school (KS3) who use it then to set targets for GCSE grades!</a:t>
            </a:r>
          </a:p>
        </p:txBody>
      </p:sp>
    </p:spTree>
    <p:extLst>
      <p:ext uri="{BB962C8B-B14F-4D97-AF65-F5344CB8AC3E}">
        <p14:creationId xmlns:p14="http://schemas.microsoft.com/office/powerpoint/2010/main" val="21410030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1600" y="365125"/>
            <a:ext cx="9105322" cy="1325563"/>
          </a:xfrm>
        </p:spPr>
        <p:txBody>
          <a:bodyPr>
            <a:normAutofit/>
          </a:bodyPr>
          <a:lstStyle/>
          <a:p>
            <a:r>
              <a:rPr lang="en-GB" sz="6000" b="1" dirty="0"/>
              <a:t>Is it stressful for the children?</a:t>
            </a:r>
          </a:p>
        </p:txBody>
      </p:sp>
      <p:sp>
        <p:nvSpPr>
          <p:cNvPr id="3" name="Content Placeholder 2"/>
          <p:cNvSpPr>
            <a:spLocks noGrp="1"/>
          </p:cNvSpPr>
          <p:nvPr>
            <p:ph idx="1"/>
          </p:nvPr>
        </p:nvSpPr>
        <p:spPr>
          <a:xfrm>
            <a:off x="434109" y="1825625"/>
            <a:ext cx="10919691" cy="4351338"/>
          </a:xfrm>
        </p:spPr>
        <p:txBody>
          <a:bodyPr>
            <a:normAutofit lnSpcReduction="10000"/>
          </a:bodyPr>
          <a:lstStyle/>
          <a:p>
            <a:r>
              <a:rPr lang="en-GB" dirty="0"/>
              <a:t>The children are very well prepared for the tests.</a:t>
            </a:r>
          </a:p>
          <a:p>
            <a:r>
              <a:rPr lang="en-GB" dirty="0"/>
              <a:t>They do lots of practice so they are familiar with </a:t>
            </a:r>
          </a:p>
          <a:p>
            <a:pPr marL="0" indent="0">
              <a:buNone/>
            </a:pPr>
            <a:r>
              <a:rPr lang="en-GB" dirty="0"/>
              <a:t>the format of them.</a:t>
            </a:r>
          </a:p>
          <a:p>
            <a:r>
              <a:rPr lang="en-GB" dirty="0"/>
              <a:t>The test then looks very familiar to them</a:t>
            </a:r>
          </a:p>
          <a:p>
            <a:r>
              <a:rPr lang="en-GB" dirty="0"/>
              <a:t>In KS1 Some children go out in small groups with a teacher.</a:t>
            </a:r>
          </a:p>
          <a:p>
            <a:r>
              <a:rPr lang="en-GB" dirty="0"/>
              <a:t>In KS1 tests can be completed over several days.</a:t>
            </a:r>
          </a:p>
          <a:p>
            <a:r>
              <a:rPr lang="en-GB" dirty="0"/>
              <a:t>They get lots of praise and rewards and treats!!!</a:t>
            </a:r>
          </a:p>
          <a:p>
            <a:r>
              <a:rPr lang="en-GB" dirty="0"/>
              <a:t>Year 6 have a SATs breakfast every morning at school – hotel style!</a:t>
            </a:r>
          </a:p>
          <a:p>
            <a:r>
              <a:rPr lang="en-GB" dirty="0"/>
              <a:t>Tests in Y6 are only in the morning</a:t>
            </a:r>
          </a:p>
        </p:txBody>
      </p:sp>
      <p:pic>
        <p:nvPicPr>
          <p:cNvPr id="4" name="Picture 3"/>
          <p:cNvPicPr>
            <a:picLocks noChangeAspect="1"/>
          </p:cNvPicPr>
          <p:nvPr/>
        </p:nvPicPr>
        <p:blipFill>
          <a:blip r:embed="rId2"/>
          <a:stretch>
            <a:fillRect/>
          </a:stretch>
        </p:blipFill>
        <p:spPr>
          <a:xfrm>
            <a:off x="9206922" y="1299496"/>
            <a:ext cx="2485678" cy="2203690"/>
          </a:xfrm>
          <a:prstGeom prst="rect">
            <a:avLst/>
          </a:prstGeom>
        </p:spPr>
      </p:pic>
    </p:spTree>
    <p:extLst>
      <p:ext uri="{BB962C8B-B14F-4D97-AF65-F5344CB8AC3E}">
        <p14:creationId xmlns:p14="http://schemas.microsoft.com/office/powerpoint/2010/main" val="42374712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How you can best support your child?</a:t>
            </a:r>
          </a:p>
        </p:txBody>
      </p:sp>
      <p:pic>
        <p:nvPicPr>
          <p:cNvPr id="4" name="Picture 3"/>
          <p:cNvPicPr>
            <a:picLocks noChangeAspect="1"/>
          </p:cNvPicPr>
          <p:nvPr/>
        </p:nvPicPr>
        <p:blipFill>
          <a:blip r:embed="rId2"/>
          <a:stretch>
            <a:fillRect/>
          </a:stretch>
        </p:blipFill>
        <p:spPr>
          <a:xfrm>
            <a:off x="9448655" y="85293"/>
            <a:ext cx="2482417" cy="2482417"/>
          </a:xfrm>
          <a:prstGeom prst="rect">
            <a:avLst/>
          </a:prstGeom>
        </p:spPr>
      </p:pic>
      <p:sp>
        <p:nvSpPr>
          <p:cNvPr id="3" name="Content Placeholder 2"/>
          <p:cNvSpPr>
            <a:spLocks noGrp="1"/>
          </p:cNvSpPr>
          <p:nvPr>
            <p:ph idx="1"/>
          </p:nvPr>
        </p:nvSpPr>
        <p:spPr/>
        <p:txBody>
          <a:bodyPr/>
          <a:lstStyle/>
          <a:p>
            <a:r>
              <a:rPr lang="en-GB" dirty="0"/>
              <a:t>Support your child with homework and champion reader from the beginning of their school life.</a:t>
            </a:r>
          </a:p>
          <a:p>
            <a:r>
              <a:rPr lang="en-GB" dirty="0"/>
              <a:t>Lots of talk, play, games, exercise, stories, cooking, experiences and times tables songs and rhymes </a:t>
            </a:r>
            <a:r>
              <a:rPr lang="en-GB" dirty="0" err="1"/>
              <a:t>etc</a:t>
            </a:r>
            <a:endParaRPr lang="en-GB" dirty="0"/>
          </a:p>
          <a:p>
            <a:r>
              <a:rPr lang="en-GB" dirty="0"/>
              <a:t>Stay calm yourselves – the children have lots of preparation in Y2 and Y6. They do not need to do tests at home. If they need to practice some areas, reassure them and help them.</a:t>
            </a:r>
          </a:p>
          <a:p>
            <a:r>
              <a:rPr lang="en-GB" dirty="0"/>
              <a:t>Testing week in Y6 – remove any extra pressure, no jobs/chores/tuition that week – down time at home. Lots of praise, cuddles, love. Meal plan!</a:t>
            </a:r>
          </a:p>
        </p:txBody>
      </p:sp>
    </p:spTree>
    <p:extLst>
      <p:ext uri="{BB962C8B-B14F-4D97-AF65-F5344CB8AC3E}">
        <p14:creationId xmlns:p14="http://schemas.microsoft.com/office/powerpoint/2010/main" val="12203520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1004</Words>
  <Application>Microsoft Office PowerPoint</Application>
  <PresentationFormat>Widescreen</PresentationFormat>
  <Paragraphs>67</Paragraphs>
  <Slides>23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Calibri Light</vt:lpstr>
      <vt:lpstr>Office Theme</vt:lpstr>
      <vt:lpstr>SATS and MORE!</vt:lpstr>
      <vt:lpstr>Tests and assessments</vt:lpstr>
      <vt:lpstr>What are SATs?</vt:lpstr>
      <vt:lpstr>Why do they happen?</vt:lpstr>
      <vt:lpstr>KS1 SATs (Last 2 weeks of May in Year 2)</vt:lpstr>
      <vt:lpstr>Reading Paper 1</vt:lpstr>
      <vt:lpstr>Reading Paper 2 – this is more challenging </vt:lpstr>
      <vt:lpstr>Maths Reasoning</vt:lpstr>
      <vt:lpstr>Arithmetic</vt:lpstr>
      <vt:lpstr>SPAG – spelling punctuation and grammar</vt:lpstr>
      <vt:lpstr>PowerPoint Presentation</vt:lpstr>
      <vt:lpstr>KS2 SATs</vt:lpstr>
      <vt:lpstr>SPAG – spelling punctuation and grammar</vt:lpstr>
      <vt:lpstr>Arithmetic</vt:lpstr>
      <vt:lpstr>Maths Reasoning</vt:lpstr>
      <vt:lpstr>Other statutory assessments in primary school that aren’t called SATs.  They take place in Reception, Y1 &amp; Y4  Assessments happen often in all other years but are not compulsory. They are a tool to check that children have understood concepts and are making good progress.   We also have KS2 SATs in Year 6</vt:lpstr>
      <vt:lpstr>Reception – Baseline Assessment</vt:lpstr>
      <vt:lpstr>Y1 Phonics Screening Week (from June 6th)</vt:lpstr>
      <vt:lpstr>PowerPoint Presentation</vt:lpstr>
      <vt:lpstr>Y4 Multiplication Tables Check – 3 weeks in June</vt:lpstr>
      <vt:lpstr>What results do the children get?</vt:lpstr>
      <vt:lpstr>Is it stressful for the children?</vt:lpstr>
      <vt:lpstr>How you can best support your child?</vt:lpstr>
    </vt:vector>
  </TitlesOfParts>
  <Company>The Orion Primary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SATS and MORE!</dc:title>
  <dc:creator>R Shear</dc:creator>
  <cp:lastModifiedBy>Office</cp:lastModifiedBy>
  <cp:revision>30</cp:revision>
  <dcterms:created xsi:type="dcterms:W3CDTF">2022-03-09T09:56:18Z</dcterms:created>
  <dcterms:modified xsi:type="dcterms:W3CDTF">2023-05-03T11:59:19Z</dcterms:modified>
</cp:coreProperties>
</file>