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4" r:id="rId1"/>
  </p:sldMasterIdLst>
  <p:notesMasterIdLst>
    <p:notesMasterId r:id="rId34"/>
  </p:notesMasterIdLst>
  <p:sldIdLst>
    <p:sldId id="257" r:id="rId2"/>
    <p:sldId id="258" r:id="rId3"/>
    <p:sldId id="281" r:id="rId4"/>
    <p:sldId id="294" r:id="rId5"/>
    <p:sldId id="259" r:id="rId6"/>
    <p:sldId id="290" r:id="rId7"/>
    <p:sldId id="291" r:id="rId8"/>
    <p:sldId id="292" r:id="rId9"/>
    <p:sldId id="293" r:id="rId10"/>
    <p:sldId id="268" r:id="rId11"/>
    <p:sldId id="271" r:id="rId12"/>
    <p:sldId id="295" r:id="rId13"/>
    <p:sldId id="297" r:id="rId14"/>
    <p:sldId id="275" r:id="rId15"/>
    <p:sldId id="299" r:id="rId16"/>
    <p:sldId id="300" r:id="rId17"/>
    <p:sldId id="301" r:id="rId18"/>
    <p:sldId id="318" r:id="rId19"/>
    <p:sldId id="319" r:id="rId20"/>
    <p:sldId id="298" r:id="rId21"/>
    <p:sldId id="303" r:id="rId22"/>
    <p:sldId id="304" r:id="rId23"/>
    <p:sldId id="296" r:id="rId24"/>
    <p:sldId id="315" r:id="rId25"/>
    <p:sldId id="260" r:id="rId26"/>
    <p:sldId id="314" r:id="rId27"/>
    <p:sldId id="279" r:id="rId28"/>
    <p:sldId id="313" r:id="rId29"/>
    <p:sldId id="316" r:id="rId30"/>
    <p:sldId id="312" r:id="rId31"/>
    <p:sldId id="310" r:id="rId32"/>
    <p:sldId id="31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59" autoAdjust="0"/>
    <p:restoredTop sz="94660"/>
  </p:normalViewPr>
  <p:slideViewPr>
    <p:cSldViewPr snapToGrid="0">
      <p:cViewPr varScale="1">
        <p:scale>
          <a:sx n="105" d="100"/>
          <a:sy n="105" d="100"/>
        </p:scale>
        <p:origin x="67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B2320F-2C7F-4CA7-8058-AEA6E48FFA6B}" type="datetimeFigureOut">
              <a:rPr lang="en-GB" smtClean="0"/>
              <a:t>26/09/2025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3BF5BE-D96F-4386-91D2-DA4B91966908}" type="slidenum">
              <a:rPr lang="en-GB" smtClean="0"/>
              <a:t>‹#›</a:t>
            </a:fld>
            <a:endParaRPr lang="en-GB"/>
          </a:p>
        </p:txBody>
      </p:sp>
    </p:spTree>
    <p:extLst>
      <p:ext uri="{BB962C8B-B14F-4D97-AF65-F5344CB8AC3E}">
        <p14:creationId xmlns:p14="http://schemas.microsoft.com/office/powerpoint/2010/main" val="1391216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Rosie</a:t>
            </a:r>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1</a:t>
            </a:fld>
            <a:endParaRPr lang="en-GB"/>
          </a:p>
        </p:txBody>
      </p:sp>
    </p:spTree>
    <p:extLst>
      <p:ext uri="{BB962C8B-B14F-4D97-AF65-F5344CB8AC3E}">
        <p14:creationId xmlns:p14="http://schemas.microsoft.com/office/powerpoint/2010/main" val="566029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Meg</a:t>
            </a:r>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2</a:t>
            </a:fld>
            <a:endParaRPr lang="en-GB"/>
          </a:p>
        </p:txBody>
      </p:sp>
    </p:spTree>
    <p:extLst>
      <p:ext uri="{BB962C8B-B14F-4D97-AF65-F5344CB8AC3E}">
        <p14:creationId xmlns:p14="http://schemas.microsoft.com/office/powerpoint/2010/main" val="36038161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Meg</a:t>
            </a:r>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3</a:t>
            </a:fld>
            <a:endParaRPr lang="en-GB"/>
          </a:p>
        </p:txBody>
      </p:sp>
    </p:spTree>
    <p:extLst>
      <p:ext uri="{BB962C8B-B14F-4D97-AF65-F5344CB8AC3E}">
        <p14:creationId xmlns:p14="http://schemas.microsoft.com/office/powerpoint/2010/main" val="3267226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Rosie</a:t>
            </a:r>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4</a:t>
            </a:fld>
            <a:endParaRPr lang="en-GB"/>
          </a:p>
        </p:txBody>
      </p:sp>
    </p:spTree>
    <p:extLst>
      <p:ext uri="{BB962C8B-B14F-4D97-AF65-F5344CB8AC3E}">
        <p14:creationId xmlns:p14="http://schemas.microsoft.com/office/powerpoint/2010/main" val="4004758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Rosie</a:t>
            </a:r>
            <a:endParaRPr lang="en-GB" dirty="0"/>
          </a:p>
          <a:p>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5</a:t>
            </a:fld>
            <a:endParaRPr lang="en-GB"/>
          </a:p>
        </p:txBody>
      </p:sp>
    </p:spTree>
    <p:extLst>
      <p:ext uri="{BB962C8B-B14F-4D97-AF65-F5344CB8AC3E}">
        <p14:creationId xmlns:p14="http://schemas.microsoft.com/office/powerpoint/2010/main" val="571944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Rosie</a:t>
            </a:r>
            <a:endParaRPr lang="en-GB" dirty="0"/>
          </a:p>
          <a:p>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6</a:t>
            </a:fld>
            <a:endParaRPr lang="en-GB"/>
          </a:p>
        </p:txBody>
      </p:sp>
    </p:spTree>
    <p:extLst>
      <p:ext uri="{BB962C8B-B14F-4D97-AF65-F5344CB8AC3E}">
        <p14:creationId xmlns:p14="http://schemas.microsoft.com/office/powerpoint/2010/main" val="867991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Rosie</a:t>
            </a:r>
            <a:endParaRPr lang="en-GB" dirty="0"/>
          </a:p>
          <a:p>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7</a:t>
            </a:fld>
            <a:endParaRPr lang="en-GB"/>
          </a:p>
        </p:txBody>
      </p:sp>
    </p:spTree>
    <p:extLst>
      <p:ext uri="{BB962C8B-B14F-4D97-AF65-F5344CB8AC3E}">
        <p14:creationId xmlns:p14="http://schemas.microsoft.com/office/powerpoint/2010/main" val="14758441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Rosie</a:t>
            </a:r>
            <a:endParaRPr lang="en-GB" dirty="0"/>
          </a:p>
          <a:p>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8</a:t>
            </a:fld>
            <a:endParaRPr lang="en-GB"/>
          </a:p>
        </p:txBody>
      </p:sp>
    </p:spTree>
    <p:extLst>
      <p:ext uri="{BB962C8B-B14F-4D97-AF65-F5344CB8AC3E}">
        <p14:creationId xmlns:p14="http://schemas.microsoft.com/office/powerpoint/2010/main" val="3729896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Meg</a:t>
            </a:r>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9</a:t>
            </a:fld>
            <a:endParaRPr lang="en-GB"/>
          </a:p>
        </p:txBody>
      </p:sp>
    </p:spTree>
    <p:extLst>
      <p:ext uri="{BB962C8B-B14F-4D97-AF65-F5344CB8AC3E}">
        <p14:creationId xmlns:p14="http://schemas.microsoft.com/office/powerpoint/2010/main" val="3583293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Rosie</a:t>
            </a:r>
            <a:endParaRPr lang="en-GB" dirty="0"/>
          </a:p>
          <a:p>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10</a:t>
            </a:fld>
            <a:endParaRPr lang="en-GB"/>
          </a:p>
        </p:txBody>
      </p:sp>
    </p:spTree>
    <p:extLst>
      <p:ext uri="{BB962C8B-B14F-4D97-AF65-F5344CB8AC3E}">
        <p14:creationId xmlns:p14="http://schemas.microsoft.com/office/powerpoint/2010/main" val="3967767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Rosie</a:t>
            </a:r>
            <a:endParaRPr lang="en-GB" dirty="0"/>
          </a:p>
          <a:p>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11</a:t>
            </a:fld>
            <a:endParaRPr lang="en-GB"/>
          </a:p>
        </p:txBody>
      </p:sp>
    </p:spTree>
    <p:extLst>
      <p:ext uri="{BB962C8B-B14F-4D97-AF65-F5344CB8AC3E}">
        <p14:creationId xmlns:p14="http://schemas.microsoft.com/office/powerpoint/2010/main" val="36724104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Jess/Rosie</a:t>
            </a:r>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12</a:t>
            </a:fld>
            <a:endParaRPr lang="en-GB"/>
          </a:p>
        </p:txBody>
      </p:sp>
    </p:spTree>
    <p:extLst>
      <p:ext uri="{BB962C8B-B14F-4D97-AF65-F5344CB8AC3E}">
        <p14:creationId xmlns:p14="http://schemas.microsoft.com/office/powerpoint/2010/main" val="2176698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Jess/Rosie</a:t>
            </a:r>
            <a:endParaRPr lang="en-GB" dirty="0"/>
          </a:p>
          <a:p>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13</a:t>
            </a:fld>
            <a:endParaRPr lang="en-GB"/>
          </a:p>
        </p:txBody>
      </p:sp>
    </p:spTree>
    <p:extLst>
      <p:ext uri="{BB962C8B-B14F-4D97-AF65-F5344CB8AC3E}">
        <p14:creationId xmlns:p14="http://schemas.microsoft.com/office/powerpoint/2010/main" val="13894709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Ellie</a:t>
            </a:r>
          </a:p>
        </p:txBody>
      </p:sp>
      <p:sp>
        <p:nvSpPr>
          <p:cNvPr id="4" name="Slide Number Placeholder 3"/>
          <p:cNvSpPr>
            <a:spLocks noGrp="1"/>
          </p:cNvSpPr>
          <p:nvPr>
            <p:ph type="sldNum" sz="quarter" idx="5"/>
          </p:nvPr>
        </p:nvSpPr>
        <p:spPr/>
        <p:txBody>
          <a:bodyPr/>
          <a:lstStyle/>
          <a:p>
            <a:fld id="{C527269C-B604-403F-86E3-718CBC3B8B9C}" type="slidenum">
              <a:rPr lang="en-GB" smtClean="0"/>
              <a:t>14</a:t>
            </a:fld>
            <a:endParaRPr lang="en-GB"/>
          </a:p>
        </p:txBody>
      </p:sp>
    </p:spTree>
    <p:extLst>
      <p:ext uri="{BB962C8B-B14F-4D97-AF65-F5344CB8AC3E}">
        <p14:creationId xmlns:p14="http://schemas.microsoft.com/office/powerpoint/2010/main" val="39199200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Ellie</a:t>
            </a:r>
          </a:p>
        </p:txBody>
      </p:sp>
      <p:sp>
        <p:nvSpPr>
          <p:cNvPr id="4" name="Slide Number Placeholder 3"/>
          <p:cNvSpPr>
            <a:spLocks noGrp="1"/>
          </p:cNvSpPr>
          <p:nvPr>
            <p:ph type="sldNum" sz="quarter" idx="5"/>
          </p:nvPr>
        </p:nvSpPr>
        <p:spPr/>
        <p:txBody>
          <a:bodyPr/>
          <a:lstStyle/>
          <a:p>
            <a:fld id="{C527269C-B604-403F-86E3-718CBC3B8B9C}" type="slidenum">
              <a:rPr lang="en-GB" smtClean="0"/>
              <a:t>15</a:t>
            </a:fld>
            <a:endParaRPr lang="en-GB"/>
          </a:p>
        </p:txBody>
      </p:sp>
    </p:spTree>
    <p:extLst>
      <p:ext uri="{BB962C8B-B14F-4D97-AF65-F5344CB8AC3E}">
        <p14:creationId xmlns:p14="http://schemas.microsoft.com/office/powerpoint/2010/main" val="20907017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16</a:t>
            </a:fld>
            <a:endParaRPr lang="en-GB"/>
          </a:p>
        </p:txBody>
      </p:sp>
    </p:spTree>
    <p:extLst>
      <p:ext uri="{BB962C8B-B14F-4D97-AF65-F5344CB8AC3E}">
        <p14:creationId xmlns:p14="http://schemas.microsoft.com/office/powerpoint/2010/main" val="34475212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17</a:t>
            </a:fld>
            <a:endParaRPr lang="en-GB"/>
          </a:p>
        </p:txBody>
      </p:sp>
    </p:spTree>
    <p:extLst>
      <p:ext uri="{BB962C8B-B14F-4D97-AF65-F5344CB8AC3E}">
        <p14:creationId xmlns:p14="http://schemas.microsoft.com/office/powerpoint/2010/main" val="33847990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18</a:t>
            </a:fld>
            <a:endParaRPr lang="en-GB"/>
          </a:p>
        </p:txBody>
      </p:sp>
    </p:spTree>
    <p:extLst>
      <p:ext uri="{BB962C8B-B14F-4D97-AF65-F5344CB8AC3E}">
        <p14:creationId xmlns:p14="http://schemas.microsoft.com/office/powerpoint/2010/main" val="35818959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19</a:t>
            </a:fld>
            <a:endParaRPr lang="en-GB"/>
          </a:p>
        </p:txBody>
      </p:sp>
    </p:spTree>
    <p:extLst>
      <p:ext uri="{BB962C8B-B14F-4D97-AF65-F5344CB8AC3E}">
        <p14:creationId xmlns:p14="http://schemas.microsoft.com/office/powerpoint/2010/main" val="10115641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20</a:t>
            </a:fld>
            <a:endParaRPr lang="en-GB"/>
          </a:p>
        </p:txBody>
      </p:sp>
    </p:spTree>
    <p:extLst>
      <p:ext uri="{BB962C8B-B14F-4D97-AF65-F5344CB8AC3E}">
        <p14:creationId xmlns:p14="http://schemas.microsoft.com/office/powerpoint/2010/main" val="7097468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21</a:t>
            </a:fld>
            <a:endParaRPr lang="en-GB"/>
          </a:p>
        </p:txBody>
      </p:sp>
    </p:spTree>
    <p:extLst>
      <p:ext uri="{BB962C8B-B14F-4D97-AF65-F5344CB8AC3E}">
        <p14:creationId xmlns:p14="http://schemas.microsoft.com/office/powerpoint/2010/main" val="2874401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22</a:t>
            </a:fld>
            <a:endParaRPr lang="en-GB"/>
          </a:p>
        </p:txBody>
      </p:sp>
    </p:spTree>
    <p:extLst>
      <p:ext uri="{BB962C8B-B14F-4D97-AF65-F5344CB8AC3E}">
        <p14:creationId xmlns:p14="http://schemas.microsoft.com/office/powerpoint/2010/main" val="12167865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Meg</a:t>
            </a:r>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23</a:t>
            </a:fld>
            <a:endParaRPr lang="en-GB"/>
          </a:p>
        </p:txBody>
      </p:sp>
    </p:spTree>
    <p:extLst>
      <p:ext uri="{BB962C8B-B14F-4D97-AF65-F5344CB8AC3E}">
        <p14:creationId xmlns:p14="http://schemas.microsoft.com/office/powerpoint/2010/main" val="3269534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Meg</a:t>
            </a:r>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24</a:t>
            </a:fld>
            <a:endParaRPr lang="en-GB"/>
          </a:p>
        </p:txBody>
      </p:sp>
    </p:spTree>
    <p:extLst>
      <p:ext uri="{BB962C8B-B14F-4D97-AF65-F5344CB8AC3E}">
        <p14:creationId xmlns:p14="http://schemas.microsoft.com/office/powerpoint/2010/main" val="16212156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Meg</a:t>
            </a:r>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25</a:t>
            </a:fld>
            <a:endParaRPr lang="en-GB"/>
          </a:p>
        </p:txBody>
      </p:sp>
    </p:spTree>
    <p:extLst>
      <p:ext uri="{BB962C8B-B14F-4D97-AF65-F5344CB8AC3E}">
        <p14:creationId xmlns:p14="http://schemas.microsoft.com/office/powerpoint/2010/main" val="19568560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Rosie</a:t>
            </a:r>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26</a:t>
            </a:fld>
            <a:endParaRPr lang="en-GB"/>
          </a:p>
        </p:txBody>
      </p:sp>
    </p:spTree>
    <p:extLst>
      <p:ext uri="{BB962C8B-B14F-4D97-AF65-F5344CB8AC3E}">
        <p14:creationId xmlns:p14="http://schemas.microsoft.com/office/powerpoint/2010/main" val="2559333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Rosie</a:t>
            </a:r>
            <a:endParaRPr lang="en-GB" dirty="0"/>
          </a:p>
          <a:p>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27</a:t>
            </a:fld>
            <a:endParaRPr lang="en-GB"/>
          </a:p>
        </p:txBody>
      </p:sp>
    </p:spTree>
    <p:extLst>
      <p:ext uri="{BB962C8B-B14F-4D97-AF65-F5344CB8AC3E}">
        <p14:creationId xmlns:p14="http://schemas.microsoft.com/office/powerpoint/2010/main" val="1896380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Rosie</a:t>
            </a:r>
            <a:endParaRPr lang="en-GB" dirty="0"/>
          </a:p>
          <a:p>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28</a:t>
            </a:fld>
            <a:endParaRPr lang="en-GB"/>
          </a:p>
        </p:txBody>
      </p:sp>
    </p:spTree>
    <p:extLst>
      <p:ext uri="{BB962C8B-B14F-4D97-AF65-F5344CB8AC3E}">
        <p14:creationId xmlns:p14="http://schemas.microsoft.com/office/powerpoint/2010/main" val="15475297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Meg</a:t>
            </a:r>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29</a:t>
            </a:fld>
            <a:endParaRPr lang="en-GB"/>
          </a:p>
        </p:txBody>
      </p:sp>
    </p:spTree>
    <p:extLst>
      <p:ext uri="{BB962C8B-B14F-4D97-AF65-F5344CB8AC3E}">
        <p14:creationId xmlns:p14="http://schemas.microsoft.com/office/powerpoint/2010/main" val="34228750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Meg</a:t>
            </a:r>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30</a:t>
            </a:fld>
            <a:endParaRPr lang="en-GB"/>
          </a:p>
        </p:txBody>
      </p:sp>
    </p:spTree>
    <p:extLst>
      <p:ext uri="{BB962C8B-B14F-4D97-AF65-F5344CB8AC3E}">
        <p14:creationId xmlns:p14="http://schemas.microsoft.com/office/powerpoint/2010/main" val="28343075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Rosie</a:t>
            </a:r>
            <a:endParaRPr lang="en-GB" dirty="0"/>
          </a:p>
          <a:p>
            <a:endParaRPr lang="en-GB" dirty="0"/>
          </a:p>
        </p:txBody>
      </p:sp>
      <p:sp>
        <p:nvSpPr>
          <p:cNvPr id="4" name="Slide Number Placeholder 3"/>
          <p:cNvSpPr>
            <a:spLocks noGrp="1"/>
          </p:cNvSpPr>
          <p:nvPr>
            <p:ph type="sldNum" sz="quarter" idx="5"/>
          </p:nvPr>
        </p:nvSpPr>
        <p:spPr/>
        <p:txBody>
          <a:bodyPr/>
          <a:lstStyle/>
          <a:p>
            <a:fld id="{F03BF5BE-D96F-4386-91D2-DA4B91966908}" type="slidenum">
              <a:rPr lang="en-GB" smtClean="0"/>
              <a:t>31</a:t>
            </a:fld>
            <a:endParaRPr lang="en-GB"/>
          </a:p>
        </p:txBody>
      </p:sp>
    </p:spTree>
    <p:extLst>
      <p:ext uri="{BB962C8B-B14F-4D97-AF65-F5344CB8AC3E}">
        <p14:creationId xmlns:p14="http://schemas.microsoft.com/office/powerpoint/2010/main" val="41572811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3BF5BE-D96F-4386-91D2-DA4B91966908}" type="slidenum">
              <a:rPr lang="en-GB" smtClean="0"/>
              <a:t>32</a:t>
            </a:fld>
            <a:endParaRPr lang="en-GB"/>
          </a:p>
        </p:txBody>
      </p:sp>
    </p:spTree>
    <p:extLst>
      <p:ext uri="{BB962C8B-B14F-4D97-AF65-F5344CB8AC3E}">
        <p14:creationId xmlns:p14="http://schemas.microsoft.com/office/powerpoint/2010/main" val="23678486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BEA3C-5EAE-04AF-5EE2-86342BB0999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EE6BFC8-A5FC-3018-9AB8-7F64F9520E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524EA27-1B6A-7513-CDDD-11F81C420CD2}"/>
              </a:ext>
            </a:extLst>
          </p:cNvPr>
          <p:cNvSpPr>
            <a:spLocks noGrp="1"/>
          </p:cNvSpPr>
          <p:nvPr>
            <p:ph type="dt" sz="half" idx="10"/>
          </p:nvPr>
        </p:nvSpPr>
        <p:spPr/>
        <p:txBody>
          <a:bodyPr/>
          <a:lstStyle/>
          <a:p>
            <a:fld id="{46DEC600-E86E-4658-A194-B2385A090842}" type="datetimeFigureOut">
              <a:rPr lang="en-GB" smtClean="0"/>
              <a:t>26/09/2025</a:t>
            </a:fld>
            <a:endParaRPr lang="en-GB"/>
          </a:p>
        </p:txBody>
      </p:sp>
      <p:sp>
        <p:nvSpPr>
          <p:cNvPr id="5" name="Footer Placeholder 4">
            <a:extLst>
              <a:ext uri="{FF2B5EF4-FFF2-40B4-BE49-F238E27FC236}">
                <a16:creationId xmlns:a16="http://schemas.microsoft.com/office/drawing/2014/main" id="{62C0AE43-69EF-86E2-E597-4FB7A251E6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0173AF-F2A4-EE7A-AFAE-2C65A9D62402}"/>
              </a:ext>
            </a:extLst>
          </p:cNvPr>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3000166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DBB3A-9013-6CEC-2F0B-C8655FCA05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104E4A-B85E-2976-C29F-824A220CEF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2AE8DD-F762-A9D2-97FB-F4B2FF91A544}"/>
              </a:ext>
            </a:extLst>
          </p:cNvPr>
          <p:cNvSpPr>
            <a:spLocks noGrp="1"/>
          </p:cNvSpPr>
          <p:nvPr>
            <p:ph type="dt" sz="half" idx="10"/>
          </p:nvPr>
        </p:nvSpPr>
        <p:spPr/>
        <p:txBody>
          <a:bodyPr/>
          <a:lstStyle/>
          <a:p>
            <a:fld id="{46DEC600-E86E-4658-A194-B2385A090842}" type="datetimeFigureOut">
              <a:rPr lang="en-GB" smtClean="0"/>
              <a:t>26/09/2025</a:t>
            </a:fld>
            <a:endParaRPr lang="en-GB"/>
          </a:p>
        </p:txBody>
      </p:sp>
      <p:sp>
        <p:nvSpPr>
          <p:cNvPr id="5" name="Footer Placeholder 4">
            <a:extLst>
              <a:ext uri="{FF2B5EF4-FFF2-40B4-BE49-F238E27FC236}">
                <a16:creationId xmlns:a16="http://schemas.microsoft.com/office/drawing/2014/main" id="{5D9885B7-21D6-CAE0-10A1-AF89DA84B6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F52984-F8F9-9D07-0E74-7DF04B544E40}"/>
              </a:ext>
            </a:extLst>
          </p:cNvPr>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2433329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C4911-9BD7-A20A-39CC-E34AC935B4D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73CBC38-31F1-C262-7641-D84251AB4E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4D855B4-D6F2-5C49-3608-F4E266AC2A69}"/>
              </a:ext>
            </a:extLst>
          </p:cNvPr>
          <p:cNvSpPr>
            <a:spLocks noGrp="1"/>
          </p:cNvSpPr>
          <p:nvPr>
            <p:ph type="dt" sz="half" idx="10"/>
          </p:nvPr>
        </p:nvSpPr>
        <p:spPr/>
        <p:txBody>
          <a:bodyPr/>
          <a:lstStyle/>
          <a:p>
            <a:fld id="{46DEC600-E86E-4658-A194-B2385A090842}" type="datetimeFigureOut">
              <a:rPr lang="en-GB" smtClean="0"/>
              <a:t>26/09/2025</a:t>
            </a:fld>
            <a:endParaRPr lang="en-GB"/>
          </a:p>
        </p:txBody>
      </p:sp>
      <p:sp>
        <p:nvSpPr>
          <p:cNvPr id="5" name="Footer Placeholder 4">
            <a:extLst>
              <a:ext uri="{FF2B5EF4-FFF2-40B4-BE49-F238E27FC236}">
                <a16:creationId xmlns:a16="http://schemas.microsoft.com/office/drawing/2014/main" id="{44D93386-6E51-E6AC-4E7B-6AEBD6700D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6D1C3A-9290-AAC0-B145-83E37054579F}"/>
              </a:ext>
            </a:extLst>
          </p:cNvPr>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12563890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935F3-3802-D62F-178A-0D9A1C6BDF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4CA908-2EF7-5869-8356-66E37A688C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870F8F5-4D53-0AE6-01A8-C27FDBBE45A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CE89B2D-CB63-B9EB-454C-D87F115947F4}"/>
              </a:ext>
            </a:extLst>
          </p:cNvPr>
          <p:cNvSpPr>
            <a:spLocks noGrp="1"/>
          </p:cNvSpPr>
          <p:nvPr>
            <p:ph type="dt" sz="half" idx="10"/>
          </p:nvPr>
        </p:nvSpPr>
        <p:spPr/>
        <p:txBody>
          <a:bodyPr/>
          <a:lstStyle/>
          <a:p>
            <a:fld id="{46DEC600-E86E-4658-A194-B2385A090842}" type="datetimeFigureOut">
              <a:rPr lang="en-GB" smtClean="0"/>
              <a:t>26/09/2025</a:t>
            </a:fld>
            <a:endParaRPr lang="en-GB"/>
          </a:p>
        </p:txBody>
      </p:sp>
      <p:sp>
        <p:nvSpPr>
          <p:cNvPr id="6" name="Footer Placeholder 5">
            <a:extLst>
              <a:ext uri="{FF2B5EF4-FFF2-40B4-BE49-F238E27FC236}">
                <a16:creationId xmlns:a16="http://schemas.microsoft.com/office/drawing/2014/main" id="{1BF2A951-7EB2-FF23-869F-125DF47D83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1FF273-F7FC-4745-6A62-2AD6A0756011}"/>
              </a:ext>
            </a:extLst>
          </p:cNvPr>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3877917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E45B3-9E4B-966E-A4B0-6A540C33277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FF43D2C-CF4D-803F-AB96-C12C53CA9B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84E59CC-1916-DE56-9187-41160661CA4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587B654-C402-B853-DA46-9D2E43E0C7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E73E745-CE91-C724-B607-F77636E55EC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93B3D3C-5BA0-83D8-9ACA-93613AB3C5F2}"/>
              </a:ext>
            </a:extLst>
          </p:cNvPr>
          <p:cNvSpPr>
            <a:spLocks noGrp="1"/>
          </p:cNvSpPr>
          <p:nvPr>
            <p:ph type="dt" sz="half" idx="10"/>
          </p:nvPr>
        </p:nvSpPr>
        <p:spPr/>
        <p:txBody>
          <a:bodyPr/>
          <a:lstStyle/>
          <a:p>
            <a:fld id="{46DEC600-E86E-4658-A194-B2385A090842}" type="datetimeFigureOut">
              <a:rPr lang="en-GB" smtClean="0"/>
              <a:t>26/09/2025</a:t>
            </a:fld>
            <a:endParaRPr lang="en-GB"/>
          </a:p>
        </p:txBody>
      </p:sp>
      <p:sp>
        <p:nvSpPr>
          <p:cNvPr id="8" name="Footer Placeholder 7">
            <a:extLst>
              <a:ext uri="{FF2B5EF4-FFF2-40B4-BE49-F238E27FC236}">
                <a16:creationId xmlns:a16="http://schemas.microsoft.com/office/drawing/2014/main" id="{E99591AE-B17B-6B84-0C77-85D0B4FBE25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BB3AE46-81C5-983F-1CC6-A67C1874D782}"/>
              </a:ext>
            </a:extLst>
          </p:cNvPr>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1408628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D39B6-2969-C0AC-5F06-FDB2212FB7F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42B4F1F-CFCA-3EF8-AA90-E644124E3098}"/>
              </a:ext>
            </a:extLst>
          </p:cNvPr>
          <p:cNvSpPr>
            <a:spLocks noGrp="1"/>
          </p:cNvSpPr>
          <p:nvPr>
            <p:ph type="dt" sz="half" idx="10"/>
          </p:nvPr>
        </p:nvSpPr>
        <p:spPr/>
        <p:txBody>
          <a:bodyPr/>
          <a:lstStyle/>
          <a:p>
            <a:fld id="{46DEC600-E86E-4658-A194-B2385A090842}" type="datetimeFigureOut">
              <a:rPr lang="en-GB" smtClean="0"/>
              <a:t>26/09/2025</a:t>
            </a:fld>
            <a:endParaRPr lang="en-GB"/>
          </a:p>
        </p:txBody>
      </p:sp>
      <p:sp>
        <p:nvSpPr>
          <p:cNvPr id="4" name="Footer Placeholder 3">
            <a:extLst>
              <a:ext uri="{FF2B5EF4-FFF2-40B4-BE49-F238E27FC236}">
                <a16:creationId xmlns:a16="http://schemas.microsoft.com/office/drawing/2014/main" id="{9DE8566D-C4E3-C2EF-4881-8E57A6A1C95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97D5461-2F51-6A8A-BCDB-85B3D21033FA}"/>
              </a:ext>
            </a:extLst>
          </p:cNvPr>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3348918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28D5086-C068-3E16-3AEB-661EB1A58F24}"/>
              </a:ext>
            </a:extLst>
          </p:cNvPr>
          <p:cNvSpPr>
            <a:spLocks noGrp="1"/>
          </p:cNvSpPr>
          <p:nvPr>
            <p:ph type="dt" sz="half" idx="10"/>
          </p:nvPr>
        </p:nvSpPr>
        <p:spPr/>
        <p:txBody>
          <a:bodyPr/>
          <a:lstStyle/>
          <a:p>
            <a:fld id="{46DEC600-E86E-4658-A194-B2385A090842}" type="datetimeFigureOut">
              <a:rPr lang="en-GB" smtClean="0"/>
              <a:t>26/09/2025</a:t>
            </a:fld>
            <a:endParaRPr lang="en-GB"/>
          </a:p>
        </p:txBody>
      </p:sp>
      <p:sp>
        <p:nvSpPr>
          <p:cNvPr id="3" name="Footer Placeholder 2">
            <a:extLst>
              <a:ext uri="{FF2B5EF4-FFF2-40B4-BE49-F238E27FC236}">
                <a16:creationId xmlns:a16="http://schemas.microsoft.com/office/drawing/2014/main" id="{709D6B57-E826-112D-E061-C3D234F22A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D8555B9-95FF-AF64-5FE0-9441B3032CDB}"/>
              </a:ext>
            </a:extLst>
          </p:cNvPr>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2221595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5958D-86CD-DBD9-22E2-79039DB8B6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B2BCDF6-C583-26FA-2FB7-0270374012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6742204-EFE4-4E83-D9D3-13A63C8085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8BE397-922A-77BA-A670-725CC8019673}"/>
              </a:ext>
            </a:extLst>
          </p:cNvPr>
          <p:cNvSpPr>
            <a:spLocks noGrp="1"/>
          </p:cNvSpPr>
          <p:nvPr>
            <p:ph type="dt" sz="half" idx="10"/>
          </p:nvPr>
        </p:nvSpPr>
        <p:spPr/>
        <p:txBody>
          <a:bodyPr/>
          <a:lstStyle/>
          <a:p>
            <a:fld id="{46DEC600-E86E-4658-A194-B2385A090842}" type="datetimeFigureOut">
              <a:rPr lang="en-GB" smtClean="0"/>
              <a:t>26/09/2025</a:t>
            </a:fld>
            <a:endParaRPr lang="en-GB"/>
          </a:p>
        </p:txBody>
      </p:sp>
      <p:sp>
        <p:nvSpPr>
          <p:cNvPr id="6" name="Footer Placeholder 5">
            <a:extLst>
              <a:ext uri="{FF2B5EF4-FFF2-40B4-BE49-F238E27FC236}">
                <a16:creationId xmlns:a16="http://schemas.microsoft.com/office/drawing/2014/main" id="{5F60355C-74C6-AE8C-D5A8-0C9D066939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9CBC93-83E1-51D1-6549-094D77C0B4B6}"/>
              </a:ext>
            </a:extLst>
          </p:cNvPr>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2087810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4BD55-7446-26FB-AF73-2F6AD9D26E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C7A8FD0-32AB-37CF-7369-7A4B552E44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E254DF8-62AC-902A-E4C8-9651B59C73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BB97A5-04A1-D62A-2F17-6F68914179E4}"/>
              </a:ext>
            </a:extLst>
          </p:cNvPr>
          <p:cNvSpPr>
            <a:spLocks noGrp="1"/>
          </p:cNvSpPr>
          <p:nvPr>
            <p:ph type="dt" sz="half" idx="10"/>
          </p:nvPr>
        </p:nvSpPr>
        <p:spPr/>
        <p:txBody>
          <a:bodyPr/>
          <a:lstStyle/>
          <a:p>
            <a:fld id="{46DEC600-E86E-4658-A194-B2385A090842}" type="datetimeFigureOut">
              <a:rPr lang="en-GB" smtClean="0"/>
              <a:t>26/09/2025</a:t>
            </a:fld>
            <a:endParaRPr lang="en-GB"/>
          </a:p>
        </p:txBody>
      </p:sp>
      <p:sp>
        <p:nvSpPr>
          <p:cNvPr id="6" name="Footer Placeholder 5">
            <a:extLst>
              <a:ext uri="{FF2B5EF4-FFF2-40B4-BE49-F238E27FC236}">
                <a16:creationId xmlns:a16="http://schemas.microsoft.com/office/drawing/2014/main" id="{976A879E-5031-45A4-40D0-F4A4AEC1C1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3CA3DC-5CCA-3999-E759-FF4407E7A8A7}"/>
              </a:ext>
            </a:extLst>
          </p:cNvPr>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3073561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F9793-6373-47E7-B391-056D5235A5E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209867-AFCE-6B7C-9D64-2C6201E9C70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487D41-9390-1FBE-67BC-874985A95061}"/>
              </a:ext>
            </a:extLst>
          </p:cNvPr>
          <p:cNvSpPr>
            <a:spLocks noGrp="1"/>
          </p:cNvSpPr>
          <p:nvPr>
            <p:ph type="dt" sz="half" idx="10"/>
          </p:nvPr>
        </p:nvSpPr>
        <p:spPr/>
        <p:txBody>
          <a:bodyPr/>
          <a:lstStyle/>
          <a:p>
            <a:fld id="{46DEC600-E86E-4658-A194-B2385A090842}" type="datetimeFigureOut">
              <a:rPr lang="en-GB" smtClean="0"/>
              <a:t>26/09/2025</a:t>
            </a:fld>
            <a:endParaRPr lang="en-GB"/>
          </a:p>
        </p:txBody>
      </p:sp>
      <p:sp>
        <p:nvSpPr>
          <p:cNvPr id="5" name="Footer Placeholder 4">
            <a:extLst>
              <a:ext uri="{FF2B5EF4-FFF2-40B4-BE49-F238E27FC236}">
                <a16:creationId xmlns:a16="http://schemas.microsoft.com/office/drawing/2014/main" id="{3C0DFA07-6888-3536-1174-61A4F49806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661F07-C7FA-1B98-369B-05D560DB3CC4}"/>
              </a:ext>
            </a:extLst>
          </p:cNvPr>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1136901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C2DC80-D20C-8975-24D2-C1FE34D75D2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2B34E7E-890C-1A88-710D-4B404C41C81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60538F-64DB-1207-B14C-E2A8FE881A3E}"/>
              </a:ext>
            </a:extLst>
          </p:cNvPr>
          <p:cNvSpPr>
            <a:spLocks noGrp="1"/>
          </p:cNvSpPr>
          <p:nvPr>
            <p:ph type="dt" sz="half" idx="10"/>
          </p:nvPr>
        </p:nvSpPr>
        <p:spPr/>
        <p:txBody>
          <a:bodyPr/>
          <a:lstStyle/>
          <a:p>
            <a:fld id="{46DEC600-E86E-4658-A194-B2385A090842}" type="datetimeFigureOut">
              <a:rPr lang="en-GB" smtClean="0"/>
              <a:t>26/09/2025</a:t>
            </a:fld>
            <a:endParaRPr lang="en-GB"/>
          </a:p>
        </p:txBody>
      </p:sp>
      <p:sp>
        <p:nvSpPr>
          <p:cNvPr id="5" name="Footer Placeholder 4">
            <a:extLst>
              <a:ext uri="{FF2B5EF4-FFF2-40B4-BE49-F238E27FC236}">
                <a16:creationId xmlns:a16="http://schemas.microsoft.com/office/drawing/2014/main" id="{0D2D9BB0-7442-E342-B695-8EE44EED37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9330D1-9BF0-5ED8-3D3A-0A3BF32AE317}"/>
              </a:ext>
            </a:extLst>
          </p:cNvPr>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673214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AC53073-819A-7415-A123-C8592BC52E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91832E-5ECA-26EB-918C-0FF50C847E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B9F4A8-4D3E-2B5F-32E5-3FF5995CE3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DEC600-E86E-4658-A194-B2385A090842}" type="datetimeFigureOut">
              <a:rPr lang="en-GB" smtClean="0"/>
              <a:t>26/09/2025</a:t>
            </a:fld>
            <a:endParaRPr lang="en-GB"/>
          </a:p>
        </p:txBody>
      </p:sp>
      <p:sp>
        <p:nvSpPr>
          <p:cNvPr id="5" name="Footer Placeholder 4">
            <a:extLst>
              <a:ext uri="{FF2B5EF4-FFF2-40B4-BE49-F238E27FC236}">
                <a16:creationId xmlns:a16="http://schemas.microsoft.com/office/drawing/2014/main" id="{36803483-B905-BDD6-E330-354DFF6C74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E53B5D-2A9E-CB1F-57D1-3C9BC345CA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C5538E-3F1E-4E77-B115-5DA6971D38EE}" type="slidenum">
              <a:rPr lang="en-GB" smtClean="0"/>
              <a:t>‹#›</a:t>
            </a:fld>
            <a:endParaRPr lang="en-GB"/>
          </a:p>
        </p:txBody>
      </p:sp>
    </p:spTree>
    <p:extLst>
      <p:ext uri="{BB962C8B-B14F-4D97-AF65-F5344CB8AC3E}">
        <p14:creationId xmlns:p14="http://schemas.microsoft.com/office/powerpoint/2010/main" val="2812618395"/>
      </p:ext>
    </p:extLst>
  </p:cSld>
  <p:clrMap bg1="lt1" tx1="dk1" bg2="lt2" tx2="dk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jpe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image" Target="../media/image2.jp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wantageprimaryacademy.org.uk/curriculum/"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14E509-794A-919D-D36D-1680F0A2994C}"/>
              </a:ext>
            </a:extLst>
          </p:cNvPr>
          <p:cNvSpPr txBox="1"/>
          <p:nvPr/>
        </p:nvSpPr>
        <p:spPr>
          <a:xfrm>
            <a:off x="479326" y="289249"/>
            <a:ext cx="11351889" cy="707886"/>
          </a:xfrm>
          <a:prstGeom prst="rect">
            <a:avLst/>
          </a:prstGeom>
          <a:noFill/>
        </p:spPr>
        <p:txBody>
          <a:bodyPr wrap="square" rtlCol="0">
            <a:spAutoFit/>
          </a:bodyPr>
          <a:lstStyle/>
          <a:p>
            <a:pPr algn="ctr"/>
            <a:r>
              <a:rPr lang="en-GB" sz="4000" dirty="0"/>
              <a:t>Welcome to WPA’s Reception Curriculum Event!</a:t>
            </a:r>
          </a:p>
        </p:txBody>
      </p:sp>
      <p:pic>
        <p:nvPicPr>
          <p:cNvPr id="1028" name="Picture 4" descr="GEMS Wantage Primary Academy welcomes first students at Kingsgrove - St.  Modwen">
            <a:extLst>
              <a:ext uri="{FF2B5EF4-FFF2-40B4-BE49-F238E27FC236}">
                <a16:creationId xmlns:a16="http://schemas.microsoft.com/office/drawing/2014/main" id="{0D4B40CE-7FA4-4B1D-1996-220F51F854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5218" y="1285189"/>
            <a:ext cx="4530006" cy="301860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11337C9-BD9B-CF14-742E-E508104DCF3F}"/>
              </a:ext>
            </a:extLst>
          </p:cNvPr>
          <p:cNvSpPr txBox="1"/>
          <p:nvPr/>
        </p:nvSpPr>
        <p:spPr>
          <a:xfrm>
            <a:off x="4945224" y="1455663"/>
            <a:ext cx="7072605" cy="3046988"/>
          </a:xfrm>
          <a:prstGeom prst="rect">
            <a:avLst/>
          </a:prstGeom>
          <a:noFill/>
        </p:spPr>
        <p:txBody>
          <a:bodyPr wrap="square" rtlCol="0">
            <a:spAutoFit/>
          </a:bodyPr>
          <a:lstStyle/>
          <a:p>
            <a:pPr algn="ctr"/>
            <a:r>
              <a:rPr lang="en-GB" sz="2400" dirty="0"/>
              <a:t>Mrs Slatter, Miss Brooker &amp; Miss Allen – Reception 1</a:t>
            </a:r>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r>
              <a:rPr lang="en-GB" sz="2400" dirty="0"/>
              <a:t>Miss Palipane &amp; Miss Robins – Reception 2</a:t>
            </a:r>
          </a:p>
        </p:txBody>
      </p:sp>
      <p:pic>
        <p:nvPicPr>
          <p:cNvPr id="5" name="Picture 4" descr="A person smiling at the camera&#10;&#10;AI-generated content may be incorrect.">
            <a:extLst>
              <a:ext uri="{FF2B5EF4-FFF2-40B4-BE49-F238E27FC236}">
                <a16:creationId xmlns:a16="http://schemas.microsoft.com/office/drawing/2014/main" id="{798638A2-817D-F0E0-7ED7-2884C42A91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18486" y="2103053"/>
            <a:ext cx="1410817" cy="1813907"/>
          </a:xfrm>
          <a:prstGeom prst="rect">
            <a:avLst/>
          </a:prstGeom>
        </p:spPr>
      </p:pic>
      <p:pic>
        <p:nvPicPr>
          <p:cNvPr id="7" name="Picture 6" descr="A person wearing glasses and a black shirt&#10;&#10;AI-generated content may be incorrect.">
            <a:extLst>
              <a:ext uri="{FF2B5EF4-FFF2-40B4-BE49-F238E27FC236}">
                <a16:creationId xmlns:a16="http://schemas.microsoft.com/office/drawing/2014/main" id="{5F359A03-FFA6-237D-1C2C-D8173FC913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23895" y="4502651"/>
            <a:ext cx="1434812" cy="1844758"/>
          </a:xfrm>
          <a:prstGeom prst="rect">
            <a:avLst/>
          </a:prstGeom>
        </p:spPr>
      </p:pic>
      <p:pic>
        <p:nvPicPr>
          <p:cNvPr id="9" name="Picture 8">
            <a:extLst>
              <a:ext uri="{FF2B5EF4-FFF2-40B4-BE49-F238E27FC236}">
                <a16:creationId xmlns:a16="http://schemas.microsoft.com/office/drawing/2014/main" id="{BF9ADED4-B97A-68E1-DB5B-E336A70D922C}"/>
              </a:ext>
            </a:extLst>
          </p:cNvPr>
          <p:cNvPicPr>
            <a:picLocks noChangeAspect="1"/>
          </p:cNvPicPr>
          <p:nvPr/>
        </p:nvPicPr>
        <p:blipFill>
          <a:blip r:embed="rId6"/>
          <a:stretch>
            <a:fillRect/>
          </a:stretch>
        </p:blipFill>
        <p:spPr>
          <a:xfrm>
            <a:off x="1777205" y="4591848"/>
            <a:ext cx="1656459" cy="1630374"/>
          </a:xfrm>
          <a:prstGeom prst="rect">
            <a:avLst/>
          </a:prstGeom>
        </p:spPr>
      </p:pic>
      <p:pic>
        <p:nvPicPr>
          <p:cNvPr id="11" name="Picture 10" descr="A person with long hair smiling&#10;&#10;AI-generated content may be incorrect.">
            <a:extLst>
              <a:ext uri="{FF2B5EF4-FFF2-40B4-BE49-F238E27FC236}">
                <a16:creationId xmlns:a16="http://schemas.microsoft.com/office/drawing/2014/main" id="{E3DF58C2-E0C6-C989-7CBE-044E57C683C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94835" y="2103053"/>
            <a:ext cx="1410816" cy="1813906"/>
          </a:xfrm>
          <a:prstGeom prst="rect">
            <a:avLst/>
          </a:prstGeom>
        </p:spPr>
      </p:pic>
      <p:pic>
        <p:nvPicPr>
          <p:cNvPr id="13" name="Picture 12" descr="A person with long hair wearing glasses&#10;&#10;AI-generated content may be incorrect.">
            <a:extLst>
              <a:ext uri="{FF2B5EF4-FFF2-40B4-BE49-F238E27FC236}">
                <a16:creationId xmlns:a16="http://schemas.microsoft.com/office/drawing/2014/main" id="{D16A65C8-1FB0-2B6B-606A-D344CD858B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562896" y="4502649"/>
            <a:ext cx="1434811" cy="1844757"/>
          </a:xfrm>
          <a:prstGeom prst="rect">
            <a:avLst/>
          </a:prstGeom>
        </p:spPr>
      </p:pic>
      <p:pic>
        <p:nvPicPr>
          <p:cNvPr id="6" name="Picture 5" descr="A person taking a selfie&#10;&#10;AI-generated content may be incorrect.">
            <a:extLst>
              <a:ext uri="{FF2B5EF4-FFF2-40B4-BE49-F238E27FC236}">
                <a16:creationId xmlns:a16="http://schemas.microsoft.com/office/drawing/2014/main" id="{FD47C17A-7EFA-9C22-6E52-CB5C05575BF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471184" y="2103054"/>
            <a:ext cx="1348558" cy="1813906"/>
          </a:xfrm>
          <a:prstGeom prst="rect">
            <a:avLst/>
          </a:prstGeom>
        </p:spPr>
      </p:pic>
    </p:spTree>
    <p:extLst>
      <p:ext uri="{BB962C8B-B14F-4D97-AF65-F5344CB8AC3E}">
        <p14:creationId xmlns:p14="http://schemas.microsoft.com/office/powerpoint/2010/main" val="3057423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rot="21294772">
            <a:off x="478657" y="1227750"/>
            <a:ext cx="5967400" cy="4220628"/>
          </a:xfrm>
          <a:prstGeom prst="rect">
            <a:avLst/>
          </a:prstGeom>
        </p:spPr>
      </p:pic>
      <p:sp>
        <p:nvSpPr>
          <p:cNvPr id="3" name="TextBox 2"/>
          <p:cNvSpPr txBox="1"/>
          <p:nvPr/>
        </p:nvSpPr>
        <p:spPr>
          <a:xfrm>
            <a:off x="6621428" y="517236"/>
            <a:ext cx="5081045" cy="5693866"/>
          </a:xfrm>
          <a:prstGeom prst="rect">
            <a:avLst/>
          </a:prstGeom>
          <a:noFill/>
        </p:spPr>
        <p:txBody>
          <a:bodyPr wrap="square" rtlCol="0">
            <a:spAutoFit/>
          </a:bodyPr>
          <a:lstStyle/>
          <a:p>
            <a:pPr fontAlgn="t"/>
            <a:r>
              <a:rPr lang="en-GB" sz="2800" dirty="0"/>
              <a:t>We believe that primary school should be an exceptionally special place which gives you lifelong skills and memories.</a:t>
            </a:r>
          </a:p>
          <a:p>
            <a:pPr fontAlgn="t"/>
            <a:endParaRPr lang="en-GB" sz="2800" dirty="0"/>
          </a:p>
          <a:p>
            <a:pPr fontAlgn="t"/>
            <a:r>
              <a:rPr lang="en-GB" sz="2800" dirty="0"/>
              <a:t>Learning is accelerated when pupils and staff are in a positive and happy environment.</a:t>
            </a:r>
          </a:p>
          <a:p>
            <a:pPr fontAlgn="t"/>
            <a:endParaRPr lang="en-GB" sz="2800" dirty="0"/>
          </a:p>
          <a:p>
            <a:pPr fontAlgn="t"/>
            <a:r>
              <a:rPr lang="en-GB" sz="2800" dirty="0"/>
              <a:t>Anything is possible if you are kind, do your best and work hard.</a:t>
            </a:r>
          </a:p>
          <a:p>
            <a:endParaRPr lang="en-GB" sz="2800" dirty="0"/>
          </a:p>
        </p:txBody>
      </p:sp>
    </p:spTree>
    <p:extLst>
      <p:ext uri="{BB962C8B-B14F-4D97-AF65-F5344CB8AC3E}">
        <p14:creationId xmlns:p14="http://schemas.microsoft.com/office/powerpoint/2010/main" val="930773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1259" y="348964"/>
            <a:ext cx="10968700" cy="5647574"/>
          </a:xfrm>
        </p:spPr>
        <p:txBody>
          <a:bodyPr>
            <a:normAutofit/>
          </a:bodyPr>
          <a:lstStyle/>
          <a:p>
            <a:pPr marL="0" indent="0" algn="ctr">
              <a:buNone/>
            </a:pPr>
            <a:r>
              <a:rPr lang="en-GB" sz="4400" u="sng" dirty="0"/>
              <a:t>The WPA Way</a:t>
            </a:r>
          </a:p>
        </p:txBody>
      </p:sp>
      <p:pic>
        <p:nvPicPr>
          <p:cNvPr id="2050" name="Picture 2" descr="Your Community - Kingsgrove">
            <a:extLst>
              <a:ext uri="{FF2B5EF4-FFF2-40B4-BE49-F238E27FC236}">
                <a16:creationId xmlns:a16="http://schemas.microsoft.com/office/drawing/2014/main" id="{A7A23B52-F4F9-5EB8-A7FC-27B74541E9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796" y="1274859"/>
            <a:ext cx="10792408" cy="4721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5376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1259" y="348964"/>
            <a:ext cx="10968700" cy="5647574"/>
          </a:xfrm>
        </p:spPr>
        <p:txBody>
          <a:bodyPr>
            <a:normAutofit/>
          </a:bodyPr>
          <a:lstStyle/>
          <a:p>
            <a:pPr marL="0" indent="0" algn="ctr">
              <a:buNone/>
            </a:pPr>
            <a:r>
              <a:rPr lang="en-GB" sz="4400" u="sng" dirty="0"/>
              <a:t>The Early Years Curriculum and What to Expect in Reception</a:t>
            </a:r>
            <a:r>
              <a:rPr lang="en-GB" sz="4400" dirty="0"/>
              <a:t> </a:t>
            </a:r>
          </a:p>
        </p:txBody>
      </p:sp>
      <p:pic>
        <p:nvPicPr>
          <p:cNvPr id="5" name="Picture 4"/>
          <p:cNvPicPr>
            <a:picLocks noChangeAspect="1"/>
          </p:cNvPicPr>
          <p:nvPr/>
        </p:nvPicPr>
        <p:blipFill>
          <a:blip r:embed="rId3"/>
          <a:stretch>
            <a:fillRect/>
          </a:stretch>
        </p:blipFill>
        <p:spPr>
          <a:xfrm>
            <a:off x="3352035" y="1949997"/>
            <a:ext cx="5487929" cy="3766623"/>
          </a:xfrm>
          <a:prstGeom prst="rect">
            <a:avLst/>
          </a:prstGeom>
        </p:spPr>
      </p:pic>
    </p:spTree>
    <p:extLst>
      <p:ext uri="{BB962C8B-B14F-4D97-AF65-F5344CB8AC3E}">
        <p14:creationId xmlns:p14="http://schemas.microsoft.com/office/powerpoint/2010/main" val="2205937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1727" y="0"/>
            <a:ext cx="10515600" cy="1325563"/>
          </a:xfrm>
        </p:spPr>
        <p:txBody>
          <a:bodyPr/>
          <a:lstStyle/>
          <a:p>
            <a:r>
              <a:rPr lang="en-GB" u="sng" dirty="0"/>
              <a:t>What subjects are taught?</a:t>
            </a:r>
          </a:p>
        </p:txBody>
      </p:sp>
      <p:sp>
        <p:nvSpPr>
          <p:cNvPr id="5" name="Rectangle 2">
            <a:extLst>
              <a:ext uri="{FF2B5EF4-FFF2-40B4-BE49-F238E27FC236}">
                <a16:creationId xmlns:a16="http://schemas.microsoft.com/office/drawing/2014/main" id="{5E560EA7-F9B3-62E1-95D3-9B079F42D0B8}"/>
              </a:ext>
            </a:extLst>
          </p:cNvPr>
          <p:cNvSpPr>
            <a:spLocks noChangeArrowheads="1"/>
          </p:cNvSpPr>
          <p:nvPr/>
        </p:nvSpPr>
        <p:spPr bwMode="auto">
          <a:xfrm>
            <a:off x="-1" y="962010"/>
            <a:ext cx="11989837"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tx1"/>
                </a:solidFill>
                <a:effectLst/>
                <a:ea typeface="Times New Roman" panose="02020603050405020304" pitchFamily="18" charset="0"/>
                <a:cs typeface="Times New Roman" panose="02020603050405020304" pitchFamily="18" charset="0"/>
              </a:rPr>
              <a:t>The national curriculum starts from Y1. However, we ensure our EYFS curriculum (Nursery and Reception) feeds directly into the next steps. See below:</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effectLst/>
                <a:ea typeface="Times New Roman" panose="02020603050405020304" pitchFamily="18" charset="0"/>
              </a:rPr>
              <a:t>Gaining understanding and skills in these areas also provides the foundations necessary for pupils to progress to subject-specific study when they are ready to do so. The following image illustrates how the seven areas of learning and development link to subject areas: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tx1"/>
              </a:solidFill>
              <a:effectLst/>
            </a:endParaRPr>
          </a:p>
        </p:txBody>
      </p:sp>
      <p:pic>
        <p:nvPicPr>
          <p:cNvPr id="1025" name="Picture 3" descr="7 areas to subjects">
            <a:extLst>
              <a:ext uri="{FF2B5EF4-FFF2-40B4-BE49-F238E27FC236}">
                <a16:creationId xmlns:a16="http://schemas.microsoft.com/office/drawing/2014/main" id="{85DE033F-5AB4-7553-4AC6-DF698F150A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4073" y="2851071"/>
            <a:ext cx="8388220" cy="418290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70CD1F-8BDB-1A15-5FEF-FB0EC07D3A28}"/>
              </a:ext>
            </a:extLst>
          </p:cNvPr>
          <p:cNvSpPr txBox="1"/>
          <p:nvPr/>
        </p:nvSpPr>
        <p:spPr>
          <a:xfrm>
            <a:off x="1088574" y="3279890"/>
            <a:ext cx="681133" cy="369332"/>
          </a:xfrm>
          <a:prstGeom prst="rect">
            <a:avLst/>
          </a:prstGeom>
          <a:noFill/>
        </p:spPr>
        <p:txBody>
          <a:bodyPr wrap="square" rtlCol="0">
            <a:spAutoFit/>
          </a:bodyPr>
          <a:lstStyle/>
          <a:p>
            <a:r>
              <a:rPr lang="en-GB" b="1" dirty="0"/>
              <a:t>EYFS</a:t>
            </a:r>
          </a:p>
        </p:txBody>
      </p:sp>
      <p:sp>
        <p:nvSpPr>
          <p:cNvPr id="9" name="TextBox 8">
            <a:extLst>
              <a:ext uri="{FF2B5EF4-FFF2-40B4-BE49-F238E27FC236}">
                <a16:creationId xmlns:a16="http://schemas.microsoft.com/office/drawing/2014/main" id="{2F77BDDC-05AD-6258-0608-D05887A4B131}"/>
              </a:ext>
            </a:extLst>
          </p:cNvPr>
          <p:cNvSpPr txBox="1"/>
          <p:nvPr/>
        </p:nvSpPr>
        <p:spPr>
          <a:xfrm>
            <a:off x="914400" y="4573194"/>
            <a:ext cx="855308" cy="369332"/>
          </a:xfrm>
          <a:prstGeom prst="rect">
            <a:avLst/>
          </a:prstGeom>
          <a:noFill/>
        </p:spPr>
        <p:txBody>
          <a:bodyPr wrap="square" rtlCol="0">
            <a:spAutoFit/>
          </a:bodyPr>
          <a:lstStyle/>
          <a:p>
            <a:r>
              <a:rPr lang="en-GB" b="1" dirty="0"/>
              <a:t>Y1 - Y6</a:t>
            </a:r>
          </a:p>
        </p:txBody>
      </p:sp>
    </p:spTree>
    <p:extLst>
      <p:ext uri="{BB962C8B-B14F-4D97-AF65-F5344CB8AC3E}">
        <p14:creationId xmlns:p14="http://schemas.microsoft.com/office/powerpoint/2010/main" val="2132982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85553CE-A995-0540-E91A-17B4F36852A9}"/>
              </a:ext>
            </a:extLst>
          </p:cNvPr>
          <p:cNvSpPr txBox="1"/>
          <p:nvPr/>
        </p:nvSpPr>
        <p:spPr>
          <a:xfrm>
            <a:off x="1569487" y="0"/>
            <a:ext cx="9053025" cy="769441"/>
          </a:xfrm>
          <a:prstGeom prst="rect">
            <a:avLst/>
          </a:prstGeom>
          <a:noFill/>
        </p:spPr>
        <p:txBody>
          <a:bodyPr wrap="square">
            <a:spAutoFit/>
          </a:bodyPr>
          <a:lstStyle/>
          <a:p>
            <a:r>
              <a:rPr lang="en-GB" sz="4400" u="sng" dirty="0">
                <a:latin typeface="+mj-lt"/>
              </a:rPr>
              <a:t>What are the Early Learning Goals?</a:t>
            </a:r>
          </a:p>
        </p:txBody>
      </p:sp>
      <p:pic>
        <p:nvPicPr>
          <p:cNvPr id="5" name="Picture 4">
            <a:extLst>
              <a:ext uri="{FF2B5EF4-FFF2-40B4-BE49-F238E27FC236}">
                <a16:creationId xmlns:a16="http://schemas.microsoft.com/office/drawing/2014/main" id="{7A613B82-6E45-581A-8DDA-C84325B063BF}"/>
              </a:ext>
            </a:extLst>
          </p:cNvPr>
          <p:cNvPicPr>
            <a:picLocks noChangeAspect="1"/>
          </p:cNvPicPr>
          <p:nvPr/>
        </p:nvPicPr>
        <p:blipFill>
          <a:blip r:embed="rId3"/>
          <a:stretch>
            <a:fillRect/>
          </a:stretch>
        </p:blipFill>
        <p:spPr>
          <a:xfrm>
            <a:off x="1118576" y="746132"/>
            <a:ext cx="10180795" cy="6111868"/>
          </a:xfrm>
          <a:prstGeom prst="rect">
            <a:avLst/>
          </a:prstGeom>
        </p:spPr>
      </p:pic>
    </p:spTree>
    <p:extLst>
      <p:ext uri="{BB962C8B-B14F-4D97-AF65-F5344CB8AC3E}">
        <p14:creationId xmlns:p14="http://schemas.microsoft.com/office/powerpoint/2010/main" val="2197562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549949A-0ECC-5211-96E4-E504F9E80DAF}"/>
              </a:ext>
            </a:extLst>
          </p:cNvPr>
          <p:cNvPicPr>
            <a:picLocks noChangeAspect="1"/>
          </p:cNvPicPr>
          <p:nvPr/>
        </p:nvPicPr>
        <p:blipFill rotWithShape="1">
          <a:blip r:embed="rId3"/>
          <a:srcRect t="608"/>
          <a:stretch/>
        </p:blipFill>
        <p:spPr>
          <a:xfrm>
            <a:off x="1150190" y="830997"/>
            <a:ext cx="9891617" cy="5567119"/>
          </a:xfrm>
          <a:prstGeom prst="rect">
            <a:avLst/>
          </a:prstGeom>
        </p:spPr>
      </p:pic>
      <p:sp>
        <p:nvSpPr>
          <p:cNvPr id="4" name="TextBox 3">
            <a:extLst>
              <a:ext uri="{FF2B5EF4-FFF2-40B4-BE49-F238E27FC236}">
                <a16:creationId xmlns:a16="http://schemas.microsoft.com/office/drawing/2014/main" id="{773A52C2-EF9B-856C-EFC5-9F0E93195B22}"/>
              </a:ext>
            </a:extLst>
          </p:cNvPr>
          <p:cNvSpPr txBox="1"/>
          <p:nvPr/>
        </p:nvSpPr>
        <p:spPr>
          <a:xfrm>
            <a:off x="1569487" y="0"/>
            <a:ext cx="9053025" cy="830997"/>
          </a:xfrm>
          <a:prstGeom prst="rect">
            <a:avLst/>
          </a:prstGeom>
          <a:noFill/>
        </p:spPr>
        <p:txBody>
          <a:bodyPr wrap="square">
            <a:spAutoFit/>
          </a:bodyPr>
          <a:lstStyle/>
          <a:p>
            <a:pPr algn="ctr"/>
            <a:r>
              <a:rPr lang="en-GB" sz="4800" u="sng" dirty="0">
                <a:latin typeface="+mj-lt"/>
              </a:rPr>
              <a:t>Yearly Overview</a:t>
            </a:r>
          </a:p>
        </p:txBody>
      </p:sp>
    </p:spTree>
    <p:extLst>
      <p:ext uri="{BB962C8B-B14F-4D97-AF65-F5344CB8AC3E}">
        <p14:creationId xmlns:p14="http://schemas.microsoft.com/office/powerpoint/2010/main" val="14793861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73A52C2-EF9B-856C-EFC5-9F0E93195B22}"/>
              </a:ext>
            </a:extLst>
          </p:cNvPr>
          <p:cNvSpPr txBox="1"/>
          <p:nvPr/>
        </p:nvSpPr>
        <p:spPr>
          <a:xfrm>
            <a:off x="1569487" y="0"/>
            <a:ext cx="9053025" cy="830997"/>
          </a:xfrm>
          <a:prstGeom prst="rect">
            <a:avLst/>
          </a:prstGeom>
          <a:noFill/>
        </p:spPr>
        <p:txBody>
          <a:bodyPr wrap="square">
            <a:spAutoFit/>
          </a:bodyPr>
          <a:lstStyle/>
          <a:p>
            <a:pPr algn="ctr"/>
            <a:r>
              <a:rPr lang="en-GB" sz="4800" u="sng">
                <a:latin typeface="+mj-lt"/>
              </a:rPr>
              <a:t>Termly Overview</a:t>
            </a:r>
            <a:endParaRPr lang="en-GB" sz="4800" u="sng" dirty="0">
              <a:latin typeface="+mj-lt"/>
            </a:endParaRPr>
          </a:p>
        </p:txBody>
      </p:sp>
      <p:pic>
        <p:nvPicPr>
          <p:cNvPr id="3" name="Picture 2">
            <a:extLst>
              <a:ext uri="{FF2B5EF4-FFF2-40B4-BE49-F238E27FC236}">
                <a16:creationId xmlns:a16="http://schemas.microsoft.com/office/drawing/2014/main" id="{574C94DD-6AF9-352D-F1D3-DC1E6D918EE2}"/>
              </a:ext>
            </a:extLst>
          </p:cNvPr>
          <p:cNvPicPr>
            <a:picLocks noChangeAspect="1"/>
          </p:cNvPicPr>
          <p:nvPr/>
        </p:nvPicPr>
        <p:blipFill>
          <a:blip r:embed="rId3"/>
          <a:stretch>
            <a:fillRect/>
          </a:stretch>
        </p:blipFill>
        <p:spPr>
          <a:xfrm>
            <a:off x="1934471" y="830997"/>
            <a:ext cx="8011962" cy="5856546"/>
          </a:xfrm>
          <a:prstGeom prst="rect">
            <a:avLst/>
          </a:prstGeom>
        </p:spPr>
      </p:pic>
    </p:spTree>
    <p:extLst>
      <p:ext uri="{BB962C8B-B14F-4D97-AF65-F5344CB8AC3E}">
        <p14:creationId xmlns:p14="http://schemas.microsoft.com/office/powerpoint/2010/main" val="799638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73A52C2-EF9B-856C-EFC5-9F0E93195B22}"/>
              </a:ext>
            </a:extLst>
          </p:cNvPr>
          <p:cNvSpPr txBox="1"/>
          <p:nvPr/>
        </p:nvSpPr>
        <p:spPr>
          <a:xfrm>
            <a:off x="1647125" y="74176"/>
            <a:ext cx="9053025" cy="830997"/>
          </a:xfrm>
          <a:prstGeom prst="rect">
            <a:avLst/>
          </a:prstGeom>
          <a:noFill/>
        </p:spPr>
        <p:txBody>
          <a:bodyPr wrap="square">
            <a:spAutoFit/>
          </a:bodyPr>
          <a:lstStyle/>
          <a:p>
            <a:pPr algn="ctr"/>
            <a:r>
              <a:rPr lang="en-GB" sz="4800" u="sng" dirty="0">
                <a:latin typeface="+mj-lt"/>
              </a:rPr>
              <a:t>Our Day</a:t>
            </a:r>
          </a:p>
        </p:txBody>
      </p:sp>
      <p:pic>
        <p:nvPicPr>
          <p:cNvPr id="5" name="Picture 4">
            <a:extLst>
              <a:ext uri="{FF2B5EF4-FFF2-40B4-BE49-F238E27FC236}">
                <a16:creationId xmlns:a16="http://schemas.microsoft.com/office/drawing/2014/main" id="{6A497A18-ACEB-959D-94FE-FB7D17C47CB9}"/>
              </a:ext>
            </a:extLst>
          </p:cNvPr>
          <p:cNvPicPr>
            <a:picLocks noChangeAspect="1"/>
          </p:cNvPicPr>
          <p:nvPr/>
        </p:nvPicPr>
        <p:blipFill>
          <a:blip r:embed="rId3"/>
          <a:srcRect l="613" t="3889" r="52551"/>
          <a:stretch>
            <a:fillRect/>
          </a:stretch>
        </p:blipFill>
        <p:spPr>
          <a:xfrm>
            <a:off x="74644" y="1483566"/>
            <a:ext cx="6002695" cy="4262525"/>
          </a:xfrm>
          <a:prstGeom prst="rect">
            <a:avLst/>
          </a:prstGeom>
        </p:spPr>
      </p:pic>
      <p:pic>
        <p:nvPicPr>
          <p:cNvPr id="7" name="Picture 6">
            <a:extLst>
              <a:ext uri="{FF2B5EF4-FFF2-40B4-BE49-F238E27FC236}">
                <a16:creationId xmlns:a16="http://schemas.microsoft.com/office/drawing/2014/main" id="{D7EE5600-CA92-C10B-AA4C-529139E3D891}"/>
              </a:ext>
            </a:extLst>
          </p:cNvPr>
          <p:cNvPicPr>
            <a:picLocks noChangeAspect="1"/>
          </p:cNvPicPr>
          <p:nvPr/>
        </p:nvPicPr>
        <p:blipFill>
          <a:blip r:embed="rId3"/>
          <a:srcRect l="53163" b="5879"/>
          <a:stretch>
            <a:fillRect/>
          </a:stretch>
        </p:blipFill>
        <p:spPr>
          <a:xfrm>
            <a:off x="6173637" y="1571841"/>
            <a:ext cx="6002695" cy="4174250"/>
          </a:xfrm>
          <a:prstGeom prst="rect">
            <a:avLst/>
          </a:prstGeom>
        </p:spPr>
      </p:pic>
    </p:spTree>
    <p:extLst>
      <p:ext uri="{BB962C8B-B14F-4D97-AF65-F5344CB8AC3E}">
        <p14:creationId xmlns:p14="http://schemas.microsoft.com/office/powerpoint/2010/main" val="32332525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t>How will we know how your child is progressing?</a:t>
            </a:r>
          </a:p>
        </p:txBody>
      </p:sp>
      <p:sp>
        <p:nvSpPr>
          <p:cNvPr id="3" name="Content Placeholder 2"/>
          <p:cNvSpPr>
            <a:spLocks noGrp="1"/>
          </p:cNvSpPr>
          <p:nvPr>
            <p:ph idx="1"/>
          </p:nvPr>
        </p:nvSpPr>
        <p:spPr/>
        <p:txBody>
          <a:bodyPr>
            <a:normAutofit/>
          </a:bodyPr>
          <a:lstStyle/>
          <a:p>
            <a:pPr marL="0" indent="0">
              <a:buNone/>
            </a:pPr>
            <a:r>
              <a:rPr lang="en-GB" dirty="0"/>
              <a:t>Statutory Assessment- Reception Baseline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Informal Assessments all the time!</a:t>
            </a:r>
          </a:p>
        </p:txBody>
      </p:sp>
      <p:pic>
        <p:nvPicPr>
          <p:cNvPr id="4" name="Picture 3"/>
          <p:cNvPicPr>
            <a:picLocks noChangeAspect="1"/>
          </p:cNvPicPr>
          <p:nvPr/>
        </p:nvPicPr>
        <p:blipFill>
          <a:blip r:embed="rId3"/>
          <a:stretch>
            <a:fillRect/>
          </a:stretch>
        </p:blipFill>
        <p:spPr>
          <a:xfrm>
            <a:off x="7837714" y="1690688"/>
            <a:ext cx="4354286" cy="4177506"/>
          </a:xfrm>
          <a:prstGeom prst="rect">
            <a:avLst/>
          </a:prstGeom>
        </p:spPr>
      </p:pic>
    </p:spTree>
    <p:extLst>
      <p:ext uri="{BB962C8B-B14F-4D97-AF65-F5344CB8AC3E}">
        <p14:creationId xmlns:p14="http://schemas.microsoft.com/office/powerpoint/2010/main" val="28008867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Reception Baseline Assessment</a:t>
            </a:r>
          </a:p>
        </p:txBody>
      </p:sp>
      <p:sp>
        <p:nvSpPr>
          <p:cNvPr id="3" name="Content Placeholder 2"/>
          <p:cNvSpPr>
            <a:spLocks noGrp="1"/>
          </p:cNvSpPr>
          <p:nvPr>
            <p:ph idx="1"/>
          </p:nvPr>
        </p:nvSpPr>
        <p:spPr>
          <a:xfrm>
            <a:off x="838200" y="1424539"/>
            <a:ext cx="6082364" cy="4752424"/>
          </a:xfrm>
        </p:spPr>
        <p:txBody>
          <a:bodyPr>
            <a:normAutofit fontScale="92500" lnSpcReduction="10000"/>
          </a:bodyPr>
          <a:lstStyle/>
          <a:p>
            <a:pPr marL="0" indent="0">
              <a:buNone/>
            </a:pPr>
            <a:endParaRPr lang="en-GB" dirty="0"/>
          </a:p>
          <a:p>
            <a:pPr marL="0" indent="0">
              <a:buNone/>
            </a:pPr>
            <a:endParaRPr lang="en-GB" dirty="0"/>
          </a:p>
          <a:p>
            <a:r>
              <a:rPr lang="en-GB" dirty="0"/>
              <a:t>This assessment takes place in the first 6 weeks of Reception and the focus is on Communication, Language and Literacy and Maths. It takes 30-45 minutes per child and is completed by the practitioner who best knows the child.</a:t>
            </a:r>
          </a:p>
          <a:p>
            <a:endParaRPr lang="en-GB" dirty="0"/>
          </a:p>
          <a:p>
            <a:r>
              <a:rPr lang="en-GB" dirty="0"/>
              <a:t>The data will be used to judge how much progress children have made by the end of KS2.</a:t>
            </a:r>
          </a:p>
        </p:txBody>
      </p:sp>
      <p:pic>
        <p:nvPicPr>
          <p:cNvPr id="4" name="Picture 3"/>
          <p:cNvPicPr>
            <a:picLocks noChangeAspect="1"/>
          </p:cNvPicPr>
          <p:nvPr/>
        </p:nvPicPr>
        <p:blipFill>
          <a:blip r:embed="rId3"/>
          <a:stretch>
            <a:fillRect/>
          </a:stretch>
        </p:blipFill>
        <p:spPr>
          <a:xfrm>
            <a:off x="6824311" y="2195115"/>
            <a:ext cx="4960384" cy="3300910"/>
          </a:xfrm>
          <a:prstGeom prst="rect">
            <a:avLst/>
          </a:prstGeom>
        </p:spPr>
      </p:pic>
    </p:spTree>
    <p:extLst>
      <p:ext uri="{BB962C8B-B14F-4D97-AF65-F5344CB8AC3E}">
        <p14:creationId xmlns:p14="http://schemas.microsoft.com/office/powerpoint/2010/main" val="1766328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7056" y="124707"/>
            <a:ext cx="10515600" cy="1183757"/>
          </a:xfrm>
        </p:spPr>
        <p:txBody>
          <a:bodyPr/>
          <a:lstStyle/>
          <a:p>
            <a:pPr algn="ctr"/>
            <a:r>
              <a:rPr lang="en-GB" u="sng" dirty="0"/>
              <a:t>Phonics and Reading</a:t>
            </a:r>
          </a:p>
        </p:txBody>
      </p:sp>
      <p:pic>
        <p:nvPicPr>
          <p:cNvPr id="8" name="Picture 7">
            <a:extLst>
              <a:ext uri="{FF2B5EF4-FFF2-40B4-BE49-F238E27FC236}">
                <a16:creationId xmlns:a16="http://schemas.microsoft.com/office/drawing/2014/main" id="{FDC492AA-EBE7-57A1-C0C1-8F1180F07749}"/>
              </a:ext>
            </a:extLst>
          </p:cNvPr>
          <p:cNvPicPr>
            <a:picLocks noChangeAspect="1"/>
          </p:cNvPicPr>
          <p:nvPr/>
        </p:nvPicPr>
        <p:blipFill>
          <a:blip r:embed="rId3"/>
          <a:stretch>
            <a:fillRect/>
          </a:stretch>
        </p:blipFill>
        <p:spPr>
          <a:xfrm>
            <a:off x="597056" y="1693211"/>
            <a:ext cx="5090601" cy="1615580"/>
          </a:xfrm>
          <a:prstGeom prst="rect">
            <a:avLst/>
          </a:prstGeom>
        </p:spPr>
      </p:pic>
      <p:pic>
        <p:nvPicPr>
          <p:cNvPr id="10" name="Picture 9">
            <a:extLst>
              <a:ext uri="{FF2B5EF4-FFF2-40B4-BE49-F238E27FC236}">
                <a16:creationId xmlns:a16="http://schemas.microsoft.com/office/drawing/2014/main" id="{C9B57617-D563-7D00-20F8-883754E4D967}"/>
              </a:ext>
            </a:extLst>
          </p:cNvPr>
          <p:cNvPicPr>
            <a:picLocks noChangeAspect="1"/>
          </p:cNvPicPr>
          <p:nvPr/>
        </p:nvPicPr>
        <p:blipFill>
          <a:blip r:embed="rId4"/>
          <a:stretch>
            <a:fillRect/>
          </a:stretch>
        </p:blipFill>
        <p:spPr>
          <a:xfrm>
            <a:off x="490258" y="3693538"/>
            <a:ext cx="5364598" cy="2760670"/>
          </a:xfrm>
          <a:prstGeom prst="rect">
            <a:avLst/>
          </a:prstGeom>
        </p:spPr>
      </p:pic>
      <p:pic>
        <p:nvPicPr>
          <p:cNvPr id="12" name="Picture 11">
            <a:extLst>
              <a:ext uri="{FF2B5EF4-FFF2-40B4-BE49-F238E27FC236}">
                <a16:creationId xmlns:a16="http://schemas.microsoft.com/office/drawing/2014/main" id="{66588FA6-00AF-AF4A-4D8F-BA60B9AA7C69}"/>
              </a:ext>
            </a:extLst>
          </p:cNvPr>
          <p:cNvPicPr>
            <a:picLocks noChangeAspect="1"/>
          </p:cNvPicPr>
          <p:nvPr/>
        </p:nvPicPr>
        <p:blipFill>
          <a:blip r:embed="rId5"/>
          <a:stretch>
            <a:fillRect/>
          </a:stretch>
        </p:blipFill>
        <p:spPr>
          <a:xfrm>
            <a:off x="8413104" y="223935"/>
            <a:ext cx="3288638" cy="3907347"/>
          </a:xfrm>
          <a:prstGeom prst="rect">
            <a:avLst/>
          </a:prstGeom>
        </p:spPr>
      </p:pic>
      <p:pic>
        <p:nvPicPr>
          <p:cNvPr id="1026" name="Picture 2" descr="Jack's Starting His Reading Journey! - Futures">
            <a:extLst>
              <a:ext uri="{FF2B5EF4-FFF2-40B4-BE49-F238E27FC236}">
                <a16:creationId xmlns:a16="http://schemas.microsoft.com/office/drawing/2014/main" id="{A9450DE1-C41D-A1A0-0089-E1405C48C4AE}"/>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20952"/>
          <a:stretch/>
        </p:blipFill>
        <p:spPr bwMode="auto">
          <a:xfrm>
            <a:off x="5923384" y="3429000"/>
            <a:ext cx="3954268" cy="31257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2778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7056" y="285216"/>
            <a:ext cx="6018348" cy="6022278"/>
          </a:xfrm>
        </p:spPr>
        <p:txBody>
          <a:bodyPr>
            <a:normAutofit/>
          </a:bodyPr>
          <a:lstStyle/>
          <a:p>
            <a:pPr algn="ctr"/>
            <a:r>
              <a:rPr lang="en-GB" u="sng" dirty="0"/>
              <a:t>Phonics and Reading</a:t>
            </a:r>
            <a:br>
              <a:rPr lang="en-GB" b="1" dirty="0"/>
            </a:br>
            <a:r>
              <a:rPr lang="en-GB" sz="2400" dirty="0"/>
              <a:t>A phonics newsletter will sent home in Homework books each week so that you know the sounds the children are learning and can support them at home. </a:t>
            </a:r>
            <a:br>
              <a:rPr lang="en-GB" sz="2400" dirty="0"/>
            </a:br>
            <a:r>
              <a:rPr lang="en-GB" sz="2400" dirty="0"/>
              <a:t>In Reception, we learn two sounds a week, focusing on one sound over two days. Therefore, the newsletter will give the sounds for two weeks.</a:t>
            </a:r>
            <a:endParaRPr lang="en-GB" dirty="0"/>
          </a:p>
        </p:txBody>
      </p:sp>
      <p:pic>
        <p:nvPicPr>
          <p:cNvPr id="5" name="Picture 4">
            <a:extLst>
              <a:ext uri="{FF2B5EF4-FFF2-40B4-BE49-F238E27FC236}">
                <a16:creationId xmlns:a16="http://schemas.microsoft.com/office/drawing/2014/main" id="{D149F8B4-EB75-D3BF-3364-235132AB8619}"/>
              </a:ext>
            </a:extLst>
          </p:cNvPr>
          <p:cNvPicPr>
            <a:picLocks noChangeAspect="1"/>
          </p:cNvPicPr>
          <p:nvPr/>
        </p:nvPicPr>
        <p:blipFill>
          <a:blip r:embed="rId3"/>
          <a:stretch>
            <a:fillRect/>
          </a:stretch>
        </p:blipFill>
        <p:spPr>
          <a:xfrm>
            <a:off x="6961353" y="285216"/>
            <a:ext cx="4712061" cy="6287567"/>
          </a:xfrm>
          <a:prstGeom prst="rect">
            <a:avLst/>
          </a:prstGeom>
        </p:spPr>
      </p:pic>
    </p:spTree>
    <p:extLst>
      <p:ext uri="{BB962C8B-B14F-4D97-AF65-F5344CB8AC3E}">
        <p14:creationId xmlns:p14="http://schemas.microsoft.com/office/powerpoint/2010/main" val="3237741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What is phonics?</a:t>
            </a:r>
          </a:p>
        </p:txBody>
      </p:sp>
      <p:sp>
        <p:nvSpPr>
          <p:cNvPr id="3" name="Content Placeholder 2"/>
          <p:cNvSpPr>
            <a:spLocks noGrp="1"/>
          </p:cNvSpPr>
          <p:nvPr>
            <p:ph idx="1"/>
          </p:nvPr>
        </p:nvSpPr>
        <p:spPr>
          <a:xfrm>
            <a:off x="642258" y="1729877"/>
            <a:ext cx="10515600" cy="4351338"/>
          </a:xfrm>
        </p:spPr>
        <p:txBody>
          <a:bodyPr>
            <a:noAutofit/>
          </a:bodyPr>
          <a:lstStyle/>
          <a:p>
            <a:pPr lvl="0">
              <a:lnSpc>
                <a:spcPct val="70000"/>
              </a:lnSpc>
              <a:buFont typeface="Arial" panose="020B0604020202020204" pitchFamily="34" charset="0"/>
              <a:buChar char="•"/>
            </a:pPr>
            <a:r>
              <a:rPr lang="en-GB" sz="2800" dirty="0">
                <a:latin typeface="Sassoon Infant Std" panose="020B0503020103030203" pitchFamily="34" charset="0"/>
              </a:rPr>
              <a:t>Different schemes schools adopt </a:t>
            </a:r>
          </a:p>
          <a:p>
            <a:pPr lvl="0">
              <a:lnSpc>
                <a:spcPct val="70000"/>
              </a:lnSpc>
              <a:buFont typeface="Arial" panose="020B0604020202020204" pitchFamily="34" charset="0"/>
              <a:buChar char="•"/>
            </a:pPr>
            <a:r>
              <a:rPr lang="en-GB" sz="2800" dirty="0">
                <a:latin typeface="Sassoon Infant Std" panose="020B0503020103030203" pitchFamily="34" charset="0"/>
              </a:rPr>
              <a:t>We use the DFE Letters and Sounds programme  </a:t>
            </a:r>
          </a:p>
          <a:p>
            <a:pPr lvl="0">
              <a:lnSpc>
                <a:spcPct val="70000"/>
              </a:lnSpc>
              <a:buFont typeface="Arial" panose="020B0604020202020204" pitchFamily="34" charset="0"/>
              <a:buChar char="•"/>
            </a:pPr>
            <a:r>
              <a:rPr lang="en-GB" sz="2800" dirty="0">
                <a:latin typeface="Sassoon Infant Std" panose="020B0503020103030203" pitchFamily="34" charset="0"/>
              </a:rPr>
              <a:t>Phased 1 – 5 systematic approach</a:t>
            </a:r>
          </a:p>
          <a:p>
            <a:pPr lvl="0">
              <a:lnSpc>
                <a:spcPct val="70000"/>
              </a:lnSpc>
              <a:buFont typeface="Arial" panose="020B0604020202020204" pitchFamily="34" charset="0"/>
              <a:buChar char="•"/>
            </a:pPr>
            <a:r>
              <a:rPr lang="en-GB" sz="2800" dirty="0">
                <a:latin typeface="Sassoon Infant Std" panose="020B0503020103030203" pitchFamily="34" charset="0"/>
              </a:rPr>
              <a:t>The ability to be able to listen to sounds in words</a:t>
            </a:r>
          </a:p>
          <a:p>
            <a:pPr lvl="0">
              <a:lnSpc>
                <a:spcPct val="70000"/>
              </a:lnSpc>
              <a:buFont typeface="Arial" panose="020B0604020202020204" pitchFamily="34" charset="0"/>
              <a:buChar char="•"/>
            </a:pPr>
            <a:r>
              <a:rPr lang="en-GB" sz="2800" dirty="0">
                <a:latin typeface="Sassoon Infant Std" panose="020B0503020103030203" pitchFamily="34" charset="0"/>
              </a:rPr>
              <a:t>Recognising the spelling for the sounds in words</a:t>
            </a:r>
          </a:p>
          <a:p>
            <a:pPr lvl="0">
              <a:lnSpc>
                <a:spcPct val="70000"/>
              </a:lnSpc>
              <a:buFont typeface="Arial" panose="020B0604020202020204" pitchFamily="34" charset="0"/>
              <a:buChar char="•"/>
            </a:pPr>
            <a:r>
              <a:rPr lang="en-GB" sz="2800" dirty="0">
                <a:latin typeface="Sassoon Infant Std" panose="020B0503020103030203" pitchFamily="34" charset="0"/>
              </a:rPr>
              <a:t>Remembering the spelling for the sounds in words </a:t>
            </a:r>
          </a:p>
          <a:p>
            <a:pPr lvl="0">
              <a:lnSpc>
                <a:spcPct val="70000"/>
              </a:lnSpc>
              <a:buFont typeface="Arial" panose="020B0604020202020204" pitchFamily="34" charset="0"/>
              <a:buChar char="•"/>
            </a:pPr>
            <a:r>
              <a:rPr lang="en-GB" sz="2800" dirty="0">
                <a:latin typeface="Sassoon Infant Std" panose="020B0503020103030203" pitchFamily="34" charset="0"/>
              </a:rPr>
              <a:t>Building words </a:t>
            </a:r>
          </a:p>
          <a:p>
            <a:pPr lvl="0">
              <a:lnSpc>
                <a:spcPct val="70000"/>
              </a:lnSpc>
              <a:buFont typeface="Arial" panose="020B0604020202020204" pitchFamily="34" charset="0"/>
              <a:buChar char="•"/>
            </a:pPr>
            <a:r>
              <a:rPr lang="en-GB" sz="2800" dirty="0">
                <a:latin typeface="Sassoon Infant Std" panose="020B0503020103030203" pitchFamily="34" charset="0"/>
              </a:rPr>
              <a:t>Reading words – flash cards and decodable text</a:t>
            </a:r>
          </a:p>
          <a:p>
            <a:pPr lvl="0">
              <a:lnSpc>
                <a:spcPct val="70000"/>
              </a:lnSpc>
              <a:buFont typeface="Arial" panose="020B0604020202020204" pitchFamily="34" charset="0"/>
              <a:buChar char="•"/>
            </a:pPr>
            <a:r>
              <a:rPr lang="en-GB" sz="2800" dirty="0">
                <a:latin typeface="Sassoon Infant Std" panose="020B0503020103030203" pitchFamily="34" charset="0"/>
              </a:rPr>
              <a:t>Writing words </a:t>
            </a:r>
          </a:p>
        </p:txBody>
      </p:sp>
    </p:spTree>
    <p:extLst>
      <p:ext uri="{BB962C8B-B14F-4D97-AF65-F5344CB8AC3E}">
        <p14:creationId xmlns:p14="http://schemas.microsoft.com/office/powerpoint/2010/main" val="23723572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Key terminology</a:t>
            </a:r>
          </a:p>
        </p:txBody>
      </p:sp>
      <p:sp>
        <p:nvSpPr>
          <p:cNvPr id="3" name="Content Placeholder 2"/>
          <p:cNvSpPr>
            <a:spLocks noGrp="1"/>
          </p:cNvSpPr>
          <p:nvPr>
            <p:ph idx="1"/>
          </p:nvPr>
        </p:nvSpPr>
        <p:spPr>
          <a:xfrm>
            <a:off x="642258" y="1729877"/>
            <a:ext cx="10515600" cy="4351338"/>
          </a:xfrm>
        </p:spPr>
        <p:txBody>
          <a:bodyPr>
            <a:noAutofit/>
          </a:bodyPr>
          <a:lstStyle/>
          <a:p>
            <a:pPr>
              <a:buFont typeface="Arial" panose="020B0604020202020204" pitchFamily="34" charset="0"/>
              <a:buChar char="•"/>
            </a:pPr>
            <a:r>
              <a:rPr lang="en-GB" sz="2800" b="1" dirty="0">
                <a:latin typeface="Sassoon Infant Std" panose="020B0503020103030203" pitchFamily="34" charset="0"/>
              </a:rPr>
              <a:t>Phoneme-</a:t>
            </a:r>
            <a:r>
              <a:rPr lang="en-GB" sz="2800" dirty="0">
                <a:latin typeface="Sassoon Infant Std" panose="020B0503020103030203" pitchFamily="34" charset="0"/>
              </a:rPr>
              <a:t> this is the sound e.g. c, m, </a:t>
            </a:r>
            <a:r>
              <a:rPr lang="en-GB" sz="2800" dirty="0" err="1">
                <a:latin typeface="Sassoon Infant Std" panose="020B0503020103030203" pitchFamily="34" charset="0"/>
              </a:rPr>
              <a:t>ch</a:t>
            </a:r>
            <a:r>
              <a:rPr lang="en-GB" sz="2800" dirty="0">
                <a:latin typeface="Sassoon Infant Std" panose="020B0503020103030203" pitchFamily="34" charset="0"/>
              </a:rPr>
              <a:t>, </a:t>
            </a:r>
            <a:r>
              <a:rPr lang="en-GB" sz="2800" dirty="0" err="1">
                <a:latin typeface="Sassoon Infant Std" panose="020B0503020103030203" pitchFamily="34" charset="0"/>
              </a:rPr>
              <a:t>ou</a:t>
            </a:r>
            <a:r>
              <a:rPr lang="en-GB" sz="2800" dirty="0">
                <a:latin typeface="Sassoon Infant Std" panose="020B0503020103030203" pitchFamily="34" charset="0"/>
              </a:rPr>
              <a:t>. There are 44 in our English language.</a:t>
            </a:r>
          </a:p>
          <a:p>
            <a:pPr>
              <a:buFont typeface="Arial" panose="020B0604020202020204" pitchFamily="34" charset="0"/>
              <a:buChar char="•"/>
            </a:pPr>
            <a:endParaRPr lang="en-GB" sz="2800" dirty="0">
              <a:latin typeface="Sassoon Infant Std" panose="020B0503020103030203" pitchFamily="34" charset="0"/>
            </a:endParaRPr>
          </a:p>
          <a:p>
            <a:pPr>
              <a:buFont typeface="Arial" panose="020B0604020202020204" pitchFamily="34" charset="0"/>
              <a:buChar char="•"/>
            </a:pPr>
            <a:r>
              <a:rPr lang="en-GB" sz="2800" b="1" dirty="0">
                <a:latin typeface="Sassoon Infant Std" panose="020B0503020103030203" pitchFamily="34" charset="0"/>
              </a:rPr>
              <a:t>Grapheme-</a:t>
            </a:r>
            <a:r>
              <a:rPr lang="en-GB" sz="2800" dirty="0">
                <a:latin typeface="Sassoon Infant Std" panose="020B0503020103030203" pitchFamily="34" charset="0"/>
              </a:rPr>
              <a:t> this is a way of writing down a sound. This may consist of one or more letters e.g. </a:t>
            </a:r>
            <a:r>
              <a:rPr lang="en-GB" sz="2800" b="1" dirty="0" err="1">
                <a:latin typeface="Sassoon Infant Std" panose="020B0503020103030203" pitchFamily="34" charset="0"/>
              </a:rPr>
              <a:t>ie</a:t>
            </a:r>
            <a:r>
              <a:rPr lang="en-GB" sz="2800" dirty="0">
                <a:latin typeface="Sassoon Infant Std" panose="020B0503020103030203" pitchFamily="34" charset="0"/>
              </a:rPr>
              <a:t> as in p</a:t>
            </a:r>
            <a:r>
              <a:rPr lang="en-GB" sz="2800" b="1" dirty="0">
                <a:latin typeface="Sassoon Infant Std" panose="020B0503020103030203" pitchFamily="34" charset="0"/>
              </a:rPr>
              <a:t>ie</a:t>
            </a:r>
            <a:r>
              <a:rPr lang="en-GB" sz="2800" dirty="0">
                <a:latin typeface="Sassoon Infant Std" panose="020B0503020103030203" pitchFamily="34" charset="0"/>
              </a:rPr>
              <a:t>, </a:t>
            </a:r>
            <a:r>
              <a:rPr lang="en-GB" sz="2800" b="1" dirty="0" err="1">
                <a:latin typeface="Sassoon Infant Std" panose="020B0503020103030203" pitchFamily="34" charset="0"/>
              </a:rPr>
              <a:t>igh</a:t>
            </a:r>
            <a:r>
              <a:rPr lang="en-GB" sz="2800" dirty="0">
                <a:latin typeface="Sassoon Infant Std" panose="020B0503020103030203" pitchFamily="34" charset="0"/>
              </a:rPr>
              <a:t> as in h</a:t>
            </a:r>
            <a:r>
              <a:rPr lang="en-GB" sz="2800" b="1" dirty="0">
                <a:latin typeface="Sassoon Infant Std" panose="020B0503020103030203" pitchFamily="34" charset="0"/>
              </a:rPr>
              <a:t>igh</a:t>
            </a:r>
            <a:r>
              <a:rPr lang="en-GB" sz="2800" dirty="0">
                <a:latin typeface="Sassoon Infant Std" panose="020B0503020103030203" pitchFamily="34" charset="0"/>
              </a:rPr>
              <a:t>.</a:t>
            </a:r>
          </a:p>
          <a:p>
            <a:pPr>
              <a:buFont typeface="Arial" panose="020B0604020202020204" pitchFamily="34" charset="0"/>
              <a:buChar char="•"/>
            </a:pPr>
            <a:endParaRPr lang="en-GB" sz="2800" dirty="0">
              <a:latin typeface="Sassoon Infant Std" panose="020B0503020103030203" pitchFamily="34" charset="0"/>
            </a:endParaRPr>
          </a:p>
          <a:p>
            <a:pPr>
              <a:buFont typeface="Arial" panose="020B0604020202020204" pitchFamily="34" charset="0"/>
              <a:buChar char="•"/>
            </a:pPr>
            <a:r>
              <a:rPr lang="en-GB" sz="2800" b="1" dirty="0">
                <a:latin typeface="Sassoon Infant Std" panose="020B0503020103030203" pitchFamily="34" charset="0"/>
              </a:rPr>
              <a:t>Segment-</a:t>
            </a:r>
            <a:r>
              <a:rPr lang="en-GB" sz="2800" dirty="0">
                <a:latin typeface="Sassoon Infant Std" panose="020B0503020103030203" pitchFamily="34" charset="0"/>
              </a:rPr>
              <a:t> this is when children pull words apart by saying the sounds e.g. c-a-t    m-</a:t>
            </a:r>
            <a:r>
              <a:rPr lang="en-GB" sz="2800" dirty="0" err="1">
                <a:latin typeface="Sassoon Infant Std" panose="020B0503020103030203" pitchFamily="34" charset="0"/>
              </a:rPr>
              <a:t>oo</a:t>
            </a:r>
            <a:r>
              <a:rPr lang="en-GB" sz="2800" dirty="0">
                <a:latin typeface="Sassoon Infant Std" panose="020B0503020103030203" pitchFamily="34" charset="0"/>
              </a:rPr>
              <a:t>-n   f-</a:t>
            </a:r>
            <a:r>
              <a:rPr lang="en-GB" sz="2800" dirty="0" err="1">
                <a:latin typeface="Sassoon Infant Std" panose="020B0503020103030203" pitchFamily="34" charset="0"/>
              </a:rPr>
              <a:t>ar</a:t>
            </a:r>
            <a:r>
              <a:rPr lang="en-GB" sz="2800" dirty="0">
                <a:latin typeface="Sassoon Infant Std" panose="020B0503020103030203" pitchFamily="34" charset="0"/>
              </a:rPr>
              <a:t>-m-er</a:t>
            </a:r>
          </a:p>
          <a:p>
            <a:pPr lvl="0">
              <a:lnSpc>
                <a:spcPct val="70000"/>
              </a:lnSpc>
              <a:buFont typeface="Arial" panose="020B0604020202020204" pitchFamily="34" charset="0"/>
              <a:buChar char="•"/>
            </a:pPr>
            <a:endParaRPr lang="en-GB" sz="2800" dirty="0">
              <a:latin typeface="Sassoon Infant Std" panose="020B0503020103030203" pitchFamily="34" charset="0"/>
            </a:endParaRPr>
          </a:p>
        </p:txBody>
      </p:sp>
    </p:spTree>
    <p:extLst>
      <p:ext uri="{BB962C8B-B14F-4D97-AF65-F5344CB8AC3E}">
        <p14:creationId xmlns:p14="http://schemas.microsoft.com/office/powerpoint/2010/main" val="2357952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Key terminology</a:t>
            </a:r>
          </a:p>
        </p:txBody>
      </p:sp>
      <p:sp>
        <p:nvSpPr>
          <p:cNvPr id="3" name="Content Placeholder 2"/>
          <p:cNvSpPr>
            <a:spLocks noGrp="1"/>
          </p:cNvSpPr>
          <p:nvPr>
            <p:ph idx="1"/>
          </p:nvPr>
        </p:nvSpPr>
        <p:spPr>
          <a:xfrm>
            <a:off x="642258" y="1729877"/>
            <a:ext cx="10515600" cy="4351338"/>
          </a:xfrm>
        </p:spPr>
        <p:txBody>
          <a:bodyPr>
            <a:noAutofit/>
          </a:bodyPr>
          <a:lstStyle/>
          <a:p>
            <a:pPr>
              <a:buFont typeface="Arial" panose="020B0604020202020204" pitchFamily="34" charset="0"/>
              <a:buChar char="•"/>
            </a:pPr>
            <a:r>
              <a:rPr lang="en-GB" sz="2800" b="1" dirty="0">
                <a:latin typeface="Sassoon Infant Std" panose="020B0503020103030203" pitchFamily="34" charset="0"/>
              </a:rPr>
              <a:t>Blend-</a:t>
            </a:r>
            <a:r>
              <a:rPr lang="en-GB" sz="2800" dirty="0">
                <a:latin typeface="Sassoon Infant Std" panose="020B0503020103030203" pitchFamily="34" charset="0"/>
              </a:rPr>
              <a:t> this is when sounds are put together to make a word</a:t>
            </a:r>
          </a:p>
          <a:p>
            <a:pPr>
              <a:buFont typeface="Arial" panose="020B0604020202020204" pitchFamily="34" charset="0"/>
              <a:buChar char="•"/>
            </a:pPr>
            <a:r>
              <a:rPr lang="en-GB" sz="2800" b="1" dirty="0">
                <a:latin typeface="Sassoon Infant Std" panose="020B0503020103030203" pitchFamily="34" charset="0"/>
              </a:rPr>
              <a:t>Digraph- </a:t>
            </a:r>
            <a:r>
              <a:rPr lang="en-GB" sz="2800" dirty="0">
                <a:latin typeface="Sassoon Infant Std" panose="020B0503020103030203" pitchFamily="34" charset="0"/>
              </a:rPr>
              <a:t>a grapheme containing two letters that make one sound e.g. </a:t>
            </a:r>
            <a:r>
              <a:rPr lang="en-GB" sz="2800" dirty="0" err="1">
                <a:latin typeface="Sassoon Infant Std" panose="020B0503020103030203" pitchFamily="34" charset="0"/>
              </a:rPr>
              <a:t>sh</a:t>
            </a:r>
            <a:r>
              <a:rPr lang="en-GB" sz="2800" dirty="0">
                <a:latin typeface="Sassoon Infant Std" panose="020B0503020103030203" pitchFamily="34" charset="0"/>
              </a:rPr>
              <a:t>, </a:t>
            </a:r>
            <a:r>
              <a:rPr lang="en-GB" sz="2800" dirty="0" err="1">
                <a:latin typeface="Sassoon Infant Std" panose="020B0503020103030203" pitchFamily="34" charset="0"/>
              </a:rPr>
              <a:t>th</a:t>
            </a:r>
            <a:r>
              <a:rPr lang="en-GB" sz="2800" dirty="0">
                <a:latin typeface="Sassoon Infant Std" panose="020B0503020103030203" pitchFamily="34" charset="0"/>
              </a:rPr>
              <a:t> or vowel digraphs such as </a:t>
            </a:r>
            <a:r>
              <a:rPr lang="en-GB" sz="2800" dirty="0" err="1">
                <a:latin typeface="Sassoon Infant Std" panose="020B0503020103030203" pitchFamily="34" charset="0"/>
              </a:rPr>
              <a:t>oa</a:t>
            </a:r>
            <a:r>
              <a:rPr lang="en-GB" sz="2800" dirty="0">
                <a:latin typeface="Sassoon Infant Std" panose="020B0503020103030203" pitchFamily="34" charset="0"/>
              </a:rPr>
              <a:t>, </a:t>
            </a:r>
            <a:r>
              <a:rPr lang="en-GB" sz="2800" dirty="0" err="1">
                <a:latin typeface="Sassoon Infant Std" panose="020B0503020103030203" pitchFamily="34" charset="0"/>
              </a:rPr>
              <a:t>ee</a:t>
            </a:r>
            <a:endParaRPr lang="en-GB" sz="2800" dirty="0">
              <a:latin typeface="Sassoon Infant Std" panose="020B0503020103030203" pitchFamily="34" charset="0"/>
            </a:endParaRPr>
          </a:p>
          <a:p>
            <a:pPr>
              <a:buFont typeface="Arial" panose="020B0604020202020204" pitchFamily="34" charset="0"/>
              <a:buChar char="•"/>
            </a:pPr>
            <a:r>
              <a:rPr lang="en-GB" sz="2800" b="1" dirty="0">
                <a:latin typeface="Sassoon Infant Std" panose="020B0503020103030203" pitchFamily="34" charset="0"/>
              </a:rPr>
              <a:t>Trigraph-</a:t>
            </a:r>
            <a:r>
              <a:rPr lang="en-GB" sz="2800" dirty="0">
                <a:latin typeface="Sassoon Infant Std" panose="020B0503020103030203" pitchFamily="34" charset="0"/>
              </a:rPr>
              <a:t> a grapheme containing three letters that make one sound e.g. </a:t>
            </a:r>
            <a:r>
              <a:rPr lang="en-GB" sz="2800" dirty="0" err="1">
                <a:latin typeface="Sassoon Infant Std" panose="020B0503020103030203" pitchFamily="34" charset="0"/>
              </a:rPr>
              <a:t>igh</a:t>
            </a:r>
            <a:r>
              <a:rPr lang="en-GB" sz="2800" dirty="0">
                <a:latin typeface="Sassoon Infant Std" panose="020B0503020103030203" pitchFamily="34" charset="0"/>
              </a:rPr>
              <a:t>, ear and air</a:t>
            </a:r>
          </a:p>
          <a:p>
            <a:pPr>
              <a:buFont typeface="Arial" panose="020B0604020202020204" pitchFamily="34" charset="0"/>
              <a:buChar char="•"/>
            </a:pPr>
            <a:r>
              <a:rPr lang="en-GB" sz="2800" b="1" dirty="0">
                <a:latin typeface="Sassoon Infant Std" panose="020B0503020103030203" pitchFamily="34" charset="0"/>
              </a:rPr>
              <a:t>Split digraph- </a:t>
            </a:r>
            <a:r>
              <a:rPr lang="en-GB" sz="2800" dirty="0">
                <a:latin typeface="Sassoon Infant Std" panose="020B0503020103030203" pitchFamily="34" charset="0"/>
              </a:rPr>
              <a:t>when a vowel digraph is split by a consonant e.g. </a:t>
            </a:r>
            <a:r>
              <a:rPr lang="en-GB" sz="2800" dirty="0" err="1">
                <a:latin typeface="Sassoon Infant Std" panose="020B0503020103030203" pitchFamily="34" charset="0"/>
              </a:rPr>
              <a:t>a_e</a:t>
            </a:r>
            <a:r>
              <a:rPr lang="en-GB" sz="2800" dirty="0">
                <a:latin typeface="Sassoon Infant Std" panose="020B0503020103030203" pitchFamily="34" charset="0"/>
              </a:rPr>
              <a:t>  la</a:t>
            </a:r>
            <a:r>
              <a:rPr lang="en-GB" sz="2800" u="sng" dirty="0">
                <a:latin typeface="Sassoon Infant Std" panose="020B0503020103030203" pitchFamily="34" charset="0"/>
              </a:rPr>
              <a:t>k</a:t>
            </a:r>
            <a:r>
              <a:rPr lang="en-GB" sz="2800" dirty="0">
                <a:latin typeface="Sassoon Infant Std" panose="020B0503020103030203" pitchFamily="34" charset="0"/>
              </a:rPr>
              <a:t>e   or   </a:t>
            </a:r>
            <a:r>
              <a:rPr lang="en-GB" sz="2800" dirty="0" err="1">
                <a:latin typeface="Sassoon Infant Std" panose="020B0503020103030203" pitchFamily="34" charset="0"/>
              </a:rPr>
              <a:t>i_e</a:t>
            </a:r>
            <a:r>
              <a:rPr lang="en-GB" sz="2800" dirty="0">
                <a:latin typeface="Sassoon Infant Std" panose="020B0503020103030203" pitchFamily="34" charset="0"/>
              </a:rPr>
              <a:t>  bi</a:t>
            </a:r>
            <a:r>
              <a:rPr lang="en-GB" sz="2800" u="sng" dirty="0">
                <a:latin typeface="Sassoon Infant Std" panose="020B0503020103030203" pitchFamily="34" charset="0"/>
              </a:rPr>
              <a:t>k</a:t>
            </a:r>
            <a:r>
              <a:rPr lang="en-GB" sz="2800" dirty="0">
                <a:latin typeface="Sassoon Infant Std" panose="020B0503020103030203" pitchFamily="34" charset="0"/>
              </a:rPr>
              <a:t>e </a:t>
            </a:r>
          </a:p>
          <a:p>
            <a:pPr lvl="0">
              <a:lnSpc>
                <a:spcPct val="70000"/>
              </a:lnSpc>
              <a:buFont typeface="Arial" panose="020B0604020202020204" pitchFamily="34" charset="0"/>
              <a:buChar char="•"/>
            </a:pPr>
            <a:endParaRPr lang="en-GB" sz="2800" dirty="0">
              <a:latin typeface="Sassoon Infant Std" panose="020B0503020103030203" pitchFamily="34" charset="0"/>
            </a:endParaRPr>
          </a:p>
        </p:txBody>
      </p:sp>
    </p:spTree>
    <p:extLst>
      <p:ext uri="{BB962C8B-B14F-4D97-AF65-F5344CB8AC3E}">
        <p14:creationId xmlns:p14="http://schemas.microsoft.com/office/powerpoint/2010/main" val="3710905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Pure sounds</a:t>
            </a:r>
          </a:p>
        </p:txBody>
      </p:sp>
      <p:sp>
        <p:nvSpPr>
          <p:cNvPr id="3" name="Content Placeholder 2"/>
          <p:cNvSpPr>
            <a:spLocks noGrp="1"/>
          </p:cNvSpPr>
          <p:nvPr>
            <p:ph idx="1"/>
          </p:nvPr>
        </p:nvSpPr>
        <p:spPr>
          <a:xfrm>
            <a:off x="642258" y="1729877"/>
            <a:ext cx="10515600" cy="4351338"/>
          </a:xfrm>
        </p:spPr>
        <p:txBody>
          <a:bodyPr>
            <a:noAutofit/>
          </a:bodyPr>
          <a:lstStyle/>
          <a:p>
            <a:pPr>
              <a:buFont typeface="Arial" panose="020B0604020202020204" pitchFamily="34" charset="0"/>
              <a:buChar char="•"/>
            </a:pPr>
            <a:r>
              <a:rPr lang="en-GB" sz="2800" dirty="0">
                <a:latin typeface="Sassoon Infant Std" panose="020B0503020103030203" pitchFamily="34" charset="0"/>
              </a:rPr>
              <a:t>It is vital that sounds are pronounced in a pure way. For example ‘f’ not ‘</a:t>
            </a:r>
            <a:r>
              <a:rPr lang="en-GB" sz="2800" dirty="0" err="1">
                <a:latin typeface="Sassoon Infant Std" panose="020B0503020103030203" pitchFamily="34" charset="0"/>
              </a:rPr>
              <a:t>fuh</a:t>
            </a:r>
            <a:r>
              <a:rPr lang="en-GB" sz="2800" dirty="0">
                <a:latin typeface="Sassoon Infant Std" panose="020B0503020103030203" pitchFamily="34" charset="0"/>
              </a:rPr>
              <a:t>’ and ‘s’ not ‘</a:t>
            </a:r>
            <a:r>
              <a:rPr lang="en-GB" sz="2800" dirty="0" err="1">
                <a:latin typeface="Sassoon Infant Std" panose="020B0503020103030203" pitchFamily="34" charset="0"/>
              </a:rPr>
              <a:t>suh</a:t>
            </a:r>
            <a:r>
              <a:rPr lang="en-GB" sz="2800" dirty="0">
                <a:latin typeface="Sassoon Infant Std" panose="020B0503020103030203" pitchFamily="34" charset="0"/>
              </a:rPr>
              <a:t>’. The reason for this is so that children can segment and blend correctly and do not add extra sounds when reading.</a:t>
            </a:r>
          </a:p>
          <a:p>
            <a:pPr>
              <a:buFont typeface="Arial" panose="020B0604020202020204" pitchFamily="34" charset="0"/>
              <a:buChar char="•"/>
            </a:pPr>
            <a:r>
              <a:rPr lang="en-GB" sz="2800" dirty="0">
                <a:latin typeface="Sassoon Infant Std" panose="020B0503020103030203" pitchFamily="34" charset="0"/>
              </a:rPr>
              <a:t>e.g.   b-a-t-u instead of b-a-t</a:t>
            </a:r>
            <a:endParaRPr lang="en-GB" sz="2400" dirty="0">
              <a:latin typeface="Sassoon Infant Std" panose="020B0503020103030203" pitchFamily="34" charset="0"/>
            </a:endParaRPr>
          </a:p>
          <a:p>
            <a:pPr marL="0" indent="0">
              <a:buNone/>
            </a:pPr>
            <a:endParaRPr lang="en-GB" sz="2800" dirty="0">
              <a:latin typeface="Sassoon Infant Std" panose="020B0503020103030203" pitchFamily="34" charset="0"/>
            </a:endParaRPr>
          </a:p>
        </p:txBody>
      </p:sp>
    </p:spTree>
    <p:extLst>
      <p:ext uri="{BB962C8B-B14F-4D97-AF65-F5344CB8AC3E}">
        <p14:creationId xmlns:p14="http://schemas.microsoft.com/office/powerpoint/2010/main" val="27997819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fontScale="90000"/>
          </a:bodyPr>
          <a:lstStyle/>
          <a:p>
            <a:r>
              <a:rPr lang="en-GB" sz="7200" u="sng" dirty="0">
                <a:latin typeface="Sassoon Infant Std" panose="020B0503020103030203" pitchFamily="34" charset="0"/>
              </a:rPr>
              <a:t>SSPF- The will and the thrill</a:t>
            </a:r>
          </a:p>
        </p:txBody>
      </p:sp>
      <p:sp>
        <p:nvSpPr>
          <p:cNvPr id="3" name="Content Placeholder 2"/>
          <p:cNvSpPr>
            <a:spLocks noGrp="1"/>
          </p:cNvSpPr>
          <p:nvPr>
            <p:ph idx="1"/>
          </p:nvPr>
        </p:nvSpPr>
        <p:spPr>
          <a:xfrm>
            <a:off x="642258" y="1729877"/>
            <a:ext cx="10515600" cy="4351338"/>
          </a:xfrm>
        </p:spPr>
        <p:txBody>
          <a:bodyPr>
            <a:noAutofit/>
          </a:bodyPr>
          <a:lstStyle/>
          <a:p>
            <a:pPr marL="285750" lvl="0" indent="-285750">
              <a:lnSpc>
                <a:spcPct val="70000"/>
              </a:lnSpc>
              <a:buFont typeface="Arial" panose="020B0604020202020204" pitchFamily="34" charset="0"/>
              <a:buChar char="•"/>
            </a:pPr>
            <a:r>
              <a:rPr lang="en-GB" sz="2800" dirty="0">
                <a:latin typeface="SassoonPrimaryInfant" pitchFamily="2" charset="0"/>
              </a:rPr>
              <a:t>Can do ethos </a:t>
            </a:r>
          </a:p>
          <a:p>
            <a:pPr marL="285750" lvl="0" indent="-285750">
              <a:lnSpc>
                <a:spcPct val="70000"/>
              </a:lnSpc>
              <a:buFont typeface="Arial" panose="020B0604020202020204" pitchFamily="34" charset="0"/>
              <a:buChar char="•"/>
            </a:pPr>
            <a:r>
              <a:rPr lang="en-GB" sz="2800" dirty="0">
                <a:latin typeface="SassoonPrimaryInfant" pitchFamily="2" charset="0"/>
              </a:rPr>
              <a:t>Books</a:t>
            </a:r>
          </a:p>
          <a:p>
            <a:pPr marL="285750" lvl="0" indent="-285750">
              <a:lnSpc>
                <a:spcPct val="70000"/>
              </a:lnSpc>
              <a:buFont typeface="Arial" panose="020B0604020202020204" pitchFamily="34" charset="0"/>
              <a:buChar char="•"/>
            </a:pPr>
            <a:r>
              <a:rPr lang="en-GB" sz="2800" dirty="0">
                <a:latin typeface="SassoonPrimaryInfant" pitchFamily="2" charset="0"/>
              </a:rPr>
              <a:t>Rhymes</a:t>
            </a:r>
          </a:p>
          <a:p>
            <a:pPr marL="285750" lvl="0" indent="-285750">
              <a:lnSpc>
                <a:spcPct val="70000"/>
              </a:lnSpc>
              <a:buFont typeface="Arial" panose="020B0604020202020204" pitchFamily="34" charset="0"/>
              <a:buChar char="•"/>
            </a:pPr>
            <a:r>
              <a:rPr lang="en-GB" sz="2800" dirty="0">
                <a:latin typeface="SassoonPrimaryInfant" pitchFamily="2" charset="0"/>
              </a:rPr>
              <a:t>Poems</a:t>
            </a:r>
          </a:p>
          <a:p>
            <a:pPr marL="285750" lvl="0" indent="-285750">
              <a:lnSpc>
                <a:spcPct val="70000"/>
              </a:lnSpc>
              <a:buFont typeface="Arial" panose="020B0604020202020204" pitchFamily="34" charset="0"/>
              <a:buChar char="•"/>
            </a:pPr>
            <a:r>
              <a:rPr lang="en-GB" sz="2800" dirty="0">
                <a:latin typeface="SassoonPrimaryInfant" pitchFamily="2" charset="0"/>
              </a:rPr>
              <a:t>Songs </a:t>
            </a:r>
          </a:p>
          <a:p>
            <a:pPr lvl="0">
              <a:lnSpc>
                <a:spcPct val="70000"/>
              </a:lnSpc>
              <a:buFont typeface="Arial" panose="020B0604020202020204" pitchFamily="34" charset="0"/>
              <a:buChar char="•"/>
            </a:pPr>
            <a:r>
              <a:rPr lang="en-GB" sz="2800" dirty="0">
                <a:latin typeface="SassoonPrimaryInfant" pitchFamily="2" charset="0"/>
              </a:rPr>
              <a:t>Clever conversations </a:t>
            </a:r>
          </a:p>
          <a:p>
            <a:pPr lvl="0">
              <a:lnSpc>
                <a:spcPct val="70000"/>
              </a:lnSpc>
              <a:buFont typeface="Arial" panose="020B0604020202020204" pitchFamily="34" charset="0"/>
              <a:buChar char="•"/>
            </a:pPr>
            <a:r>
              <a:rPr lang="en-GB" sz="2800" dirty="0">
                <a:latin typeface="SassoonPrimaryInfant" pitchFamily="2" charset="0"/>
              </a:rPr>
              <a:t>Vocabulary </a:t>
            </a:r>
          </a:p>
          <a:p>
            <a:pPr lvl="0">
              <a:lnSpc>
                <a:spcPct val="70000"/>
              </a:lnSpc>
              <a:buFont typeface="Arial" panose="020B0604020202020204" pitchFamily="34" charset="0"/>
              <a:buChar char="•"/>
            </a:pPr>
            <a:r>
              <a:rPr lang="en-GB" sz="2800" dirty="0">
                <a:latin typeface="SassoonPrimaryInfant" pitchFamily="2" charset="0"/>
              </a:rPr>
              <a:t>Story making and telling</a:t>
            </a:r>
          </a:p>
          <a:p>
            <a:pPr lvl="0">
              <a:lnSpc>
                <a:spcPct val="70000"/>
              </a:lnSpc>
              <a:buFont typeface="Arial" panose="020B0604020202020204" pitchFamily="34" charset="0"/>
              <a:buChar char="•"/>
            </a:pPr>
            <a:r>
              <a:rPr lang="en-GB" sz="2800" dirty="0">
                <a:latin typeface="SassoonPrimaryInfant" pitchFamily="2" charset="0"/>
              </a:rPr>
              <a:t>Bringing books to life </a:t>
            </a:r>
          </a:p>
          <a:p>
            <a:pPr lvl="0">
              <a:lnSpc>
                <a:spcPct val="70000"/>
              </a:lnSpc>
              <a:buFont typeface="Arial" panose="020B0604020202020204" pitchFamily="34" charset="0"/>
              <a:buChar char="•"/>
            </a:pPr>
            <a:r>
              <a:rPr lang="en-GB" sz="2800" dirty="0">
                <a:latin typeface="SassoonPrimaryInfant" pitchFamily="2" charset="0"/>
              </a:rPr>
              <a:t>Love, joy and laughter </a:t>
            </a:r>
          </a:p>
          <a:p>
            <a:pPr lvl="0">
              <a:lnSpc>
                <a:spcPct val="70000"/>
              </a:lnSpc>
              <a:buFont typeface="Arial" panose="020B0604020202020204" pitchFamily="34" charset="0"/>
              <a:buChar char="•"/>
            </a:pPr>
            <a:endParaRPr lang="en-GB" sz="2800" dirty="0">
              <a:latin typeface="Sassoon Infant Std" panose="020B0503020103030203" pitchFamily="34" charset="0"/>
            </a:endParaRPr>
          </a:p>
        </p:txBody>
      </p:sp>
      <p:sp>
        <p:nvSpPr>
          <p:cNvPr id="11" name="TextBox 10">
            <a:extLst>
              <a:ext uri="{FF2B5EF4-FFF2-40B4-BE49-F238E27FC236}">
                <a16:creationId xmlns:a16="http://schemas.microsoft.com/office/drawing/2014/main" id="{A3B193F7-ADCF-6D11-9A01-8559443B76E3}"/>
              </a:ext>
            </a:extLst>
          </p:cNvPr>
          <p:cNvSpPr txBox="1"/>
          <p:nvPr/>
        </p:nvSpPr>
        <p:spPr>
          <a:xfrm>
            <a:off x="4758612" y="2782669"/>
            <a:ext cx="6102220" cy="646331"/>
          </a:xfrm>
          <a:prstGeom prst="rect">
            <a:avLst/>
          </a:prstGeom>
          <a:noFill/>
        </p:spPr>
        <p:txBody>
          <a:bodyPr wrap="square">
            <a:spAutoFit/>
          </a:bodyPr>
          <a:lstStyle/>
          <a:p>
            <a:pPr marL="0" indent="0" algn="ctr">
              <a:buNone/>
            </a:pPr>
            <a:r>
              <a:rPr lang="en-GB" sz="1800" b="1" i="0" u="none" strike="noStrike" kern="1200" cap="none" spc="0" baseline="0" dirty="0">
                <a:solidFill>
                  <a:schemeClr val="tx1"/>
                </a:solidFill>
                <a:uFillTx/>
                <a:latin typeface="SassoonPrimaryInfant" pitchFamily="2"/>
                <a:cs typeface="Arial" pitchFamily="34"/>
              </a:rPr>
              <a:t>Systematic Synthetic</a:t>
            </a:r>
          </a:p>
          <a:p>
            <a:pPr marL="0" indent="0" algn="ctr">
              <a:buFont typeface="Arial" pitchFamily="34"/>
              <a:buNone/>
            </a:pPr>
            <a:r>
              <a:rPr lang="en-GB" sz="1800" b="1" dirty="0">
                <a:latin typeface="SassoonPrimaryInfant"/>
              </a:rPr>
              <a:t>Phonics.</a:t>
            </a:r>
            <a:endParaRPr lang="en-GB" sz="1800" dirty="0">
              <a:latin typeface="SassoonPrimaryInfant" pitchFamily="2" charset="0"/>
            </a:endParaRPr>
          </a:p>
        </p:txBody>
      </p:sp>
    </p:spTree>
    <p:extLst>
      <p:ext uri="{BB962C8B-B14F-4D97-AF65-F5344CB8AC3E}">
        <p14:creationId xmlns:p14="http://schemas.microsoft.com/office/powerpoint/2010/main" val="1312656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SSPF- The bigger picture</a:t>
            </a:r>
          </a:p>
        </p:txBody>
      </p:sp>
      <p:grpSp>
        <p:nvGrpSpPr>
          <p:cNvPr id="5" name="Group 4">
            <a:extLst>
              <a:ext uri="{FF2B5EF4-FFF2-40B4-BE49-F238E27FC236}">
                <a16:creationId xmlns:a16="http://schemas.microsoft.com/office/drawing/2014/main" id="{A1C4BECD-793A-8B41-CD28-E70AE7275E74}"/>
              </a:ext>
            </a:extLst>
          </p:cNvPr>
          <p:cNvGrpSpPr/>
          <p:nvPr/>
        </p:nvGrpSpPr>
        <p:grpSpPr>
          <a:xfrm>
            <a:off x="1306318" y="1729877"/>
            <a:ext cx="8418298" cy="4840229"/>
            <a:chOff x="1424664" y="1675690"/>
            <a:chExt cx="8418298" cy="4840229"/>
          </a:xfrm>
        </p:grpSpPr>
        <p:grpSp>
          <p:nvGrpSpPr>
            <p:cNvPr id="6" name="Group 57">
              <a:extLst>
                <a:ext uri="{FF2B5EF4-FFF2-40B4-BE49-F238E27FC236}">
                  <a16:creationId xmlns:a16="http://schemas.microsoft.com/office/drawing/2014/main" id="{E2841AD7-1303-2BDB-8CCE-90878EC90AE2}"/>
                </a:ext>
              </a:extLst>
            </p:cNvPr>
            <p:cNvGrpSpPr/>
            <p:nvPr/>
          </p:nvGrpSpPr>
          <p:grpSpPr>
            <a:xfrm>
              <a:off x="1593389" y="1812429"/>
              <a:ext cx="8249573" cy="4703490"/>
              <a:chOff x="1612242" y="1784149"/>
              <a:chExt cx="8059421" cy="4703490"/>
            </a:xfrm>
          </p:grpSpPr>
          <p:sp>
            <p:nvSpPr>
              <p:cNvPr id="25" name="Isosceles Triangle 28">
                <a:extLst>
                  <a:ext uri="{FF2B5EF4-FFF2-40B4-BE49-F238E27FC236}">
                    <a16:creationId xmlns:a16="http://schemas.microsoft.com/office/drawing/2014/main" id="{2C92E14E-3A43-C429-BF6F-DADEDFE5AE2D}"/>
                  </a:ext>
                </a:extLst>
              </p:cNvPr>
              <p:cNvSpPr/>
              <p:nvPr/>
            </p:nvSpPr>
            <p:spPr>
              <a:xfrm>
                <a:off x="1612242" y="1784149"/>
                <a:ext cx="8059421" cy="4703490"/>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noFill/>
              <a:ln w="76196" cap="flat">
                <a:solidFill>
                  <a:srgbClr val="009999"/>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0" i="0" u="none" strike="noStrike" kern="1200" cap="none" spc="0" baseline="0">
                  <a:solidFill>
                    <a:srgbClr val="FFFFFF"/>
                  </a:solidFill>
                  <a:uFillTx/>
                  <a:latin typeface="SassoonPrimaryInfant" pitchFamily="2" charset="0"/>
                </a:endParaRPr>
              </a:p>
            </p:txBody>
          </p:sp>
          <p:cxnSp>
            <p:nvCxnSpPr>
              <p:cNvPr id="26" name="Straight Connector 29">
                <a:extLst>
                  <a:ext uri="{FF2B5EF4-FFF2-40B4-BE49-F238E27FC236}">
                    <a16:creationId xmlns:a16="http://schemas.microsoft.com/office/drawing/2014/main" id="{29E4BDFF-6CFE-EC3E-8EAD-C296B509BB0B}"/>
                  </a:ext>
                </a:extLst>
              </p:cNvPr>
              <p:cNvCxnSpPr/>
              <p:nvPr/>
            </p:nvCxnSpPr>
            <p:spPr>
              <a:xfrm>
                <a:off x="2082500" y="5940161"/>
                <a:ext cx="7100480" cy="0"/>
              </a:xfrm>
              <a:prstGeom prst="straightConnector1">
                <a:avLst/>
              </a:prstGeom>
              <a:noFill/>
              <a:ln w="76196" cap="flat">
                <a:solidFill>
                  <a:srgbClr val="009999"/>
                </a:solidFill>
                <a:prstDash val="solid"/>
                <a:miter/>
              </a:ln>
            </p:spPr>
          </p:cxnSp>
          <p:cxnSp>
            <p:nvCxnSpPr>
              <p:cNvPr id="27" name="Straight Connector 30">
                <a:extLst>
                  <a:ext uri="{FF2B5EF4-FFF2-40B4-BE49-F238E27FC236}">
                    <a16:creationId xmlns:a16="http://schemas.microsoft.com/office/drawing/2014/main" id="{BEB3333F-62C1-9083-34E5-505BF44C4A8D}"/>
                  </a:ext>
                </a:extLst>
              </p:cNvPr>
              <p:cNvCxnSpPr/>
              <p:nvPr/>
            </p:nvCxnSpPr>
            <p:spPr>
              <a:xfrm>
                <a:off x="2634020" y="5326160"/>
                <a:ext cx="6041862" cy="0"/>
              </a:xfrm>
              <a:prstGeom prst="straightConnector1">
                <a:avLst/>
              </a:prstGeom>
              <a:noFill/>
              <a:ln w="76196" cap="flat">
                <a:solidFill>
                  <a:srgbClr val="009999"/>
                </a:solidFill>
                <a:prstDash val="solid"/>
                <a:miter/>
              </a:ln>
            </p:spPr>
          </p:cxnSp>
          <p:cxnSp>
            <p:nvCxnSpPr>
              <p:cNvPr id="28" name="Straight Connector 31">
                <a:extLst>
                  <a:ext uri="{FF2B5EF4-FFF2-40B4-BE49-F238E27FC236}">
                    <a16:creationId xmlns:a16="http://schemas.microsoft.com/office/drawing/2014/main" id="{D0273F49-253A-4A7E-0180-074928CFAE8D}"/>
                  </a:ext>
                </a:extLst>
              </p:cNvPr>
              <p:cNvCxnSpPr/>
              <p:nvPr/>
            </p:nvCxnSpPr>
            <p:spPr>
              <a:xfrm>
                <a:off x="3095618" y="4754377"/>
                <a:ext cx="5101337" cy="0"/>
              </a:xfrm>
              <a:prstGeom prst="straightConnector1">
                <a:avLst/>
              </a:prstGeom>
              <a:noFill/>
              <a:ln w="76196" cap="flat">
                <a:solidFill>
                  <a:srgbClr val="009999"/>
                </a:solidFill>
                <a:prstDash val="solid"/>
                <a:miter/>
              </a:ln>
            </p:spPr>
          </p:cxnSp>
          <p:cxnSp>
            <p:nvCxnSpPr>
              <p:cNvPr id="29" name="Straight Connector 32">
                <a:extLst>
                  <a:ext uri="{FF2B5EF4-FFF2-40B4-BE49-F238E27FC236}">
                    <a16:creationId xmlns:a16="http://schemas.microsoft.com/office/drawing/2014/main" id="{1859CE12-B1C5-AAD0-389A-A1F900A04A7A}"/>
                  </a:ext>
                </a:extLst>
              </p:cNvPr>
              <p:cNvCxnSpPr/>
              <p:nvPr/>
            </p:nvCxnSpPr>
            <p:spPr>
              <a:xfrm>
                <a:off x="3583213" y="4194105"/>
                <a:ext cx="4133728" cy="0"/>
              </a:xfrm>
              <a:prstGeom prst="straightConnector1">
                <a:avLst/>
              </a:prstGeom>
              <a:noFill/>
              <a:ln w="76196" cap="flat">
                <a:solidFill>
                  <a:srgbClr val="009999"/>
                </a:solidFill>
                <a:prstDash val="solid"/>
                <a:miter/>
              </a:ln>
            </p:spPr>
          </p:cxnSp>
          <p:cxnSp>
            <p:nvCxnSpPr>
              <p:cNvPr id="30" name="Straight Connector 33">
                <a:extLst>
                  <a:ext uri="{FF2B5EF4-FFF2-40B4-BE49-F238E27FC236}">
                    <a16:creationId xmlns:a16="http://schemas.microsoft.com/office/drawing/2014/main" id="{8F0C0921-8B94-D33A-7A59-A8BF855CCD89}"/>
                  </a:ext>
                </a:extLst>
              </p:cNvPr>
              <p:cNvCxnSpPr/>
              <p:nvPr/>
            </p:nvCxnSpPr>
            <p:spPr>
              <a:xfrm>
                <a:off x="4144490" y="3548128"/>
                <a:ext cx="3020922" cy="0"/>
              </a:xfrm>
              <a:prstGeom prst="straightConnector1">
                <a:avLst/>
              </a:prstGeom>
              <a:noFill/>
              <a:ln w="76196" cap="flat">
                <a:solidFill>
                  <a:srgbClr val="009999"/>
                </a:solidFill>
                <a:prstDash val="solid"/>
                <a:miter/>
              </a:ln>
            </p:spPr>
          </p:cxnSp>
          <p:cxnSp>
            <p:nvCxnSpPr>
              <p:cNvPr id="31" name="Straight Connector 34">
                <a:extLst>
                  <a:ext uri="{FF2B5EF4-FFF2-40B4-BE49-F238E27FC236}">
                    <a16:creationId xmlns:a16="http://schemas.microsoft.com/office/drawing/2014/main" id="{F351E9E2-079F-FFA7-60F6-F6E9247855B0}"/>
                  </a:ext>
                </a:extLst>
              </p:cNvPr>
              <p:cNvCxnSpPr/>
              <p:nvPr/>
            </p:nvCxnSpPr>
            <p:spPr>
              <a:xfrm>
                <a:off x="4606079" y="2976335"/>
                <a:ext cx="2061990" cy="0"/>
              </a:xfrm>
              <a:prstGeom prst="straightConnector1">
                <a:avLst/>
              </a:prstGeom>
              <a:noFill/>
              <a:ln w="76196" cap="flat">
                <a:solidFill>
                  <a:srgbClr val="009999"/>
                </a:solidFill>
                <a:prstDash val="solid"/>
                <a:miter/>
              </a:ln>
            </p:spPr>
          </p:cxnSp>
        </p:grpSp>
        <p:sp>
          <p:nvSpPr>
            <p:cNvPr id="7" name="TextBox 58">
              <a:extLst>
                <a:ext uri="{FF2B5EF4-FFF2-40B4-BE49-F238E27FC236}">
                  <a16:creationId xmlns:a16="http://schemas.microsoft.com/office/drawing/2014/main" id="{36958A29-4671-3496-B3B0-5633DCABD8A9}"/>
                </a:ext>
              </a:extLst>
            </p:cNvPr>
            <p:cNvSpPr txBox="1"/>
            <p:nvPr/>
          </p:nvSpPr>
          <p:spPr>
            <a:xfrm>
              <a:off x="3807197" y="4923310"/>
              <a:ext cx="4063222" cy="307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SassoonPrimaryInfant" pitchFamily="2" charset="0"/>
                </a:rPr>
                <a:t>General Sound Discrimination Phase 1  </a:t>
              </a:r>
            </a:p>
          </p:txBody>
        </p:sp>
        <p:sp>
          <p:nvSpPr>
            <p:cNvPr id="8" name="TextBox 59">
              <a:extLst>
                <a:ext uri="{FF2B5EF4-FFF2-40B4-BE49-F238E27FC236}">
                  <a16:creationId xmlns:a16="http://schemas.microsoft.com/office/drawing/2014/main" id="{07051F60-CFCF-DA51-5F8C-AF26638F8949}"/>
                </a:ext>
              </a:extLst>
            </p:cNvPr>
            <p:cNvSpPr txBox="1"/>
            <p:nvPr/>
          </p:nvSpPr>
          <p:spPr>
            <a:xfrm>
              <a:off x="3857745" y="4315965"/>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Phonological awareness Phase 1 </a:t>
              </a:r>
            </a:p>
          </p:txBody>
        </p:sp>
        <p:sp>
          <p:nvSpPr>
            <p:cNvPr id="9" name="TextBox 60">
              <a:extLst>
                <a:ext uri="{FF2B5EF4-FFF2-40B4-BE49-F238E27FC236}">
                  <a16:creationId xmlns:a16="http://schemas.microsoft.com/office/drawing/2014/main" id="{BA67D329-31EE-FFCA-E4AF-576FD74FE030}"/>
                </a:ext>
              </a:extLst>
            </p:cNvPr>
            <p:cNvSpPr txBox="1"/>
            <p:nvPr/>
          </p:nvSpPr>
          <p:spPr>
            <a:xfrm>
              <a:off x="3735143" y="3734242"/>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SassoonPrimaryInfant" pitchFamily="2" charset="0"/>
                </a:rPr>
                <a:t>Phase 2 &amp; 3 </a:t>
              </a:r>
            </a:p>
          </p:txBody>
        </p:sp>
        <p:sp>
          <p:nvSpPr>
            <p:cNvPr id="10" name="TextBox 61">
              <a:extLst>
                <a:ext uri="{FF2B5EF4-FFF2-40B4-BE49-F238E27FC236}">
                  <a16:creationId xmlns:a16="http://schemas.microsoft.com/office/drawing/2014/main" id="{0BA5425E-805F-E377-962E-A2652E8FC236}"/>
                </a:ext>
              </a:extLst>
            </p:cNvPr>
            <p:cNvSpPr txBox="1"/>
            <p:nvPr/>
          </p:nvSpPr>
          <p:spPr>
            <a:xfrm>
              <a:off x="3734411" y="3113493"/>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Phase 4 &amp; 5 </a:t>
              </a:r>
            </a:p>
          </p:txBody>
        </p:sp>
        <p:sp>
          <p:nvSpPr>
            <p:cNvPr id="12" name="TextBox 62">
              <a:extLst>
                <a:ext uri="{FF2B5EF4-FFF2-40B4-BE49-F238E27FC236}">
                  <a16:creationId xmlns:a16="http://schemas.microsoft.com/office/drawing/2014/main" id="{CBA7EDC9-23DC-8E90-0AEE-3A40AB8328BB}"/>
                </a:ext>
              </a:extLst>
            </p:cNvPr>
            <p:cNvSpPr txBox="1"/>
            <p:nvPr/>
          </p:nvSpPr>
          <p:spPr>
            <a:xfrm>
              <a:off x="3882919" y="2507620"/>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NC KS1 </a:t>
              </a:r>
            </a:p>
          </p:txBody>
        </p:sp>
        <p:sp>
          <p:nvSpPr>
            <p:cNvPr id="13" name="TextBox 63">
              <a:extLst>
                <a:ext uri="{FF2B5EF4-FFF2-40B4-BE49-F238E27FC236}">
                  <a16:creationId xmlns:a16="http://schemas.microsoft.com/office/drawing/2014/main" id="{35265588-D719-6A7A-2EE7-7C6648990917}"/>
                </a:ext>
              </a:extLst>
            </p:cNvPr>
            <p:cNvSpPr txBox="1"/>
            <p:nvPr/>
          </p:nvSpPr>
          <p:spPr>
            <a:xfrm>
              <a:off x="3522791" y="6046046"/>
              <a:ext cx="3499101" cy="307777"/>
            </a:xfrm>
            <a:prstGeom prst="rect">
              <a:avLst/>
            </a:prstGeom>
            <a:noFill/>
            <a:ln w="9528" cap="flat">
              <a:solidFill>
                <a:srgbClr val="FFFFFF"/>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Language Development </a:t>
              </a:r>
            </a:p>
          </p:txBody>
        </p:sp>
        <p:sp>
          <p:nvSpPr>
            <p:cNvPr id="14" name="TextBox 64">
              <a:extLst>
                <a:ext uri="{FF2B5EF4-FFF2-40B4-BE49-F238E27FC236}">
                  <a16:creationId xmlns:a16="http://schemas.microsoft.com/office/drawing/2014/main" id="{D171C942-1A49-7709-7059-C60A67D4BDFC}"/>
                </a:ext>
              </a:extLst>
            </p:cNvPr>
            <p:cNvSpPr txBox="1"/>
            <p:nvPr/>
          </p:nvSpPr>
          <p:spPr>
            <a:xfrm>
              <a:off x="1424664" y="6058930"/>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SassoonPrimaryInfant" pitchFamily="2" charset="0"/>
                </a:rPr>
                <a:t>Listen </a:t>
              </a:r>
            </a:p>
          </p:txBody>
        </p:sp>
        <p:sp>
          <p:nvSpPr>
            <p:cNvPr id="15" name="TextBox 65">
              <a:extLst>
                <a:ext uri="{FF2B5EF4-FFF2-40B4-BE49-F238E27FC236}">
                  <a16:creationId xmlns:a16="http://schemas.microsoft.com/office/drawing/2014/main" id="{330B893B-1E4C-3C07-305F-47A68B3FF4EB}"/>
                </a:ext>
              </a:extLst>
            </p:cNvPr>
            <p:cNvSpPr txBox="1"/>
            <p:nvPr/>
          </p:nvSpPr>
          <p:spPr>
            <a:xfrm>
              <a:off x="6149716" y="6015149"/>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Understand and Speak </a:t>
              </a:r>
            </a:p>
          </p:txBody>
        </p:sp>
        <p:sp>
          <p:nvSpPr>
            <p:cNvPr id="16" name="TextBox 66">
              <a:extLst>
                <a:ext uri="{FF2B5EF4-FFF2-40B4-BE49-F238E27FC236}">
                  <a16:creationId xmlns:a16="http://schemas.microsoft.com/office/drawing/2014/main" id="{8BEAFB9F-BA7D-0788-296A-73388427755C}"/>
                </a:ext>
              </a:extLst>
            </p:cNvPr>
            <p:cNvSpPr txBox="1"/>
            <p:nvPr/>
          </p:nvSpPr>
          <p:spPr>
            <a:xfrm>
              <a:off x="3387643" y="5492679"/>
              <a:ext cx="424598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SassoonPrimaryInfant" pitchFamily="2" charset="0"/>
                </a:rPr>
                <a:t>Stories, Songs, Rhymes and Non-Fiction  </a:t>
              </a:r>
            </a:p>
          </p:txBody>
        </p:sp>
        <p:grpSp>
          <p:nvGrpSpPr>
            <p:cNvPr id="17" name="Group 94">
              <a:extLst>
                <a:ext uri="{FF2B5EF4-FFF2-40B4-BE49-F238E27FC236}">
                  <a16:creationId xmlns:a16="http://schemas.microsoft.com/office/drawing/2014/main" id="{4E3936B5-18C7-6765-12AE-3E207F438565}"/>
                </a:ext>
              </a:extLst>
            </p:cNvPr>
            <p:cNvGrpSpPr/>
            <p:nvPr/>
          </p:nvGrpSpPr>
          <p:grpSpPr>
            <a:xfrm>
              <a:off x="1598034" y="1675690"/>
              <a:ext cx="2589841" cy="4435846"/>
              <a:chOff x="1616887" y="1647410"/>
              <a:chExt cx="2530145" cy="4435846"/>
            </a:xfrm>
          </p:grpSpPr>
          <p:cxnSp>
            <p:nvCxnSpPr>
              <p:cNvPr id="19" name="Straight Arrow Connector 70">
                <a:extLst>
                  <a:ext uri="{FF2B5EF4-FFF2-40B4-BE49-F238E27FC236}">
                    <a16:creationId xmlns:a16="http://schemas.microsoft.com/office/drawing/2014/main" id="{F04608B8-0BC8-DADF-A559-DA0627925109}"/>
                  </a:ext>
                </a:extLst>
              </p:cNvPr>
              <p:cNvCxnSpPr/>
              <p:nvPr/>
            </p:nvCxnSpPr>
            <p:spPr>
              <a:xfrm flipV="1">
                <a:off x="1616887" y="1668962"/>
                <a:ext cx="0" cy="4414294"/>
              </a:xfrm>
              <a:prstGeom prst="straightConnector1">
                <a:avLst/>
              </a:prstGeom>
              <a:noFill/>
              <a:ln w="28575" cap="flat">
                <a:solidFill>
                  <a:srgbClr val="009999"/>
                </a:solidFill>
                <a:prstDash val="solid"/>
                <a:miter/>
                <a:tailEnd type="arrow"/>
              </a:ln>
            </p:spPr>
          </p:cxnSp>
          <p:cxnSp>
            <p:nvCxnSpPr>
              <p:cNvPr id="20" name="Straight Arrow Connector 71">
                <a:extLst>
                  <a:ext uri="{FF2B5EF4-FFF2-40B4-BE49-F238E27FC236}">
                    <a16:creationId xmlns:a16="http://schemas.microsoft.com/office/drawing/2014/main" id="{288CEFDF-7938-C8FA-EEEE-2DDF9F2E5816}"/>
                  </a:ext>
                </a:extLst>
              </p:cNvPr>
              <p:cNvCxnSpPr/>
              <p:nvPr/>
            </p:nvCxnSpPr>
            <p:spPr>
              <a:xfrm flipV="1">
                <a:off x="2126345" y="1673077"/>
                <a:ext cx="0" cy="3782224"/>
              </a:xfrm>
              <a:prstGeom prst="straightConnector1">
                <a:avLst/>
              </a:prstGeom>
              <a:noFill/>
              <a:ln w="28575" cap="flat">
                <a:solidFill>
                  <a:srgbClr val="009999"/>
                </a:solidFill>
                <a:prstDash val="solid"/>
                <a:miter/>
                <a:tailEnd type="arrow"/>
              </a:ln>
            </p:spPr>
          </p:cxnSp>
          <p:cxnSp>
            <p:nvCxnSpPr>
              <p:cNvPr id="21" name="Straight Arrow Connector 73">
                <a:extLst>
                  <a:ext uri="{FF2B5EF4-FFF2-40B4-BE49-F238E27FC236}">
                    <a16:creationId xmlns:a16="http://schemas.microsoft.com/office/drawing/2014/main" id="{88B801BC-4EC6-23BE-5805-BBE5E2F409B1}"/>
                  </a:ext>
                </a:extLst>
              </p:cNvPr>
              <p:cNvCxnSpPr/>
              <p:nvPr/>
            </p:nvCxnSpPr>
            <p:spPr>
              <a:xfrm flipV="1">
                <a:off x="2658800" y="1649952"/>
                <a:ext cx="29033" cy="3259370"/>
              </a:xfrm>
              <a:prstGeom prst="straightConnector1">
                <a:avLst/>
              </a:prstGeom>
              <a:noFill/>
              <a:ln w="28575" cap="flat">
                <a:solidFill>
                  <a:srgbClr val="009999"/>
                </a:solidFill>
                <a:prstDash val="solid"/>
                <a:miter/>
                <a:tailEnd type="arrow"/>
              </a:ln>
            </p:spPr>
          </p:cxnSp>
          <p:cxnSp>
            <p:nvCxnSpPr>
              <p:cNvPr id="22" name="Straight Arrow Connector 76">
                <a:extLst>
                  <a:ext uri="{FF2B5EF4-FFF2-40B4-BE49-F238E27FC236}">
                    <a16:creationId xmlns:a16="http://schemas.microsoft.com/office/drawing/2014/main" id="{9E8FCAE2-7D84-FE9E-1F1B-5658B678A438}"/>
                  </a:ext>
                </a:extLst>
              </p:cNvPr>
              <p:cNvCxnSpPr/>
              <p:nvPr/>
            </p:nvCxnSpPr>
            <p:spPr>
              <a:xfrm flipV="1">
                <a:off x="3152741" y="1656892"/>
                <a:ext cx="38551" cy="2616400"/>
              </a:xfrm>
              <a:prstGeom prst="straightConnector1">
                <a:avLst/>
              </a:prstGeom>
              <a:noFill/>
              <a:ln w="28575" cap="flat">
                <a:solidFill>
                  <a:srgbClr val="009999"/>
                </a:solidFill>
                <a:prstDash val="solid"/>
                <a:miter/>
                <a:tailEnd type="arrow"/>
              </a:ln>
            </p:spPr>
          </p:cxnSp>
          <p:cxnSp>
            <p:nvCxnSpPr>
              <p:cNvPr id="23" name="Straight Arrow Connector 81">
                <a:extLst>
                  <a:ext uri="{FF2B5EF4-FFF2-40B4-BE49-F238E27FC236}">
                    <a16:creationId xmlns:a16="http://schemas.microsoft.com/office/drawing/2014/main" id="{F9415D6A-C05D-D1C9-7F54-FCA736F7386B}"/>
                  </a:ext>
                </a:extLst>
              </p:cNvPr>
              <p:cNvCxnSpPr/>
              <p:nvPr/>
            </p:nvCxnSpPr>
            <p:spPr>
              <a:xfrm flipV="1">
                <a:off x="3627369" y="1649952"/>
                <a:ext cx="31108" cy="2173383"/>
              </a:xfrm>
              <a:prstGeom prst="straightConnector1">
                <a:avLst/>
              </a:prstGeom>
              <a:noFill/>
              <a:ln w="28575" cap="flat">
                <a:solidFill>
                  <a:srgbClr val="009999"/>
                </a:solidFill>
                <a:prstDash val="solid"/>
                <a:miter/>
                <a:tailEnd type="arrow"/>
              </a:ln>
            </p:spPr>
          </p:cxnSp>
          <p:cxnSp>
            <p:nvCxnSpPr>
              <p:cNvPr id="24" name="Straight Arrow Connector 83">
                <a:extLst>
                  <a:ext uri="{FF2B5EF4-FFF2-40B4-BE49-F238E27FC236}">
                    <a16:creationId xmlns:a16="http://schemas.microsoft.com/office/drawing/2014/main" id="{009CC6F0-A29B-D4EC-FE73-DD178F53E10A}"/>
                  </a:ext>
                </a:extLst>
              </p:cNvPr>
              <p:cNvCxnSpPr/>
              <p:nvPr/>
            </p:nvCxnSpPr>
            <p:spPr>
              <a:xfrm flipV="1">
                <a:off x="4147032" y="1647410"/>
                <a:ext cx="0" cy="1486952"/>
              </a:xfrm>
              <a:prstGeom prst="straightConnector1">
                <a:avLst/>
              </a:prstGeom>
              <a:noFill/>
              <a:ln w="28575" cap="flat">
                <a:solidFill>
                  <a:srgbClr val="009999"/>
                </a:solidFill>
                <a:prstDash val="solid"/>
                <a:miter/>
                <a:tailEnd type="arrow"/>
              </a:ln>
            </p:spPr>
          </p:cxnSp>
        </p:grpSp>
        <p:cxnSp>
          <p:nvCxnSpPr>
            <p:cNvPr id="18" name="Straight Arrow Connector 102">
              <a:extLst>
                <a:ext uri="{FF2B5EF4-FFF2-40B4-BE49-F238E27FC236}">
                  <a16:creationId xmlns:a16="http://schemas.microsoft.com/office/drawing/2014/main" id="{3CA0CDF5-4478-7F79-1E90-50A03C55E99E}"/>
                </a:ext>
              </a:extLst>
            </p:cNvPr>
            <p:cNvCxnSpPr>
              <a:cxnSpLocks/>
            </p:cNvCxnSpPr>
            <p:nvPr/>
          </p:nvCxnSpPr>
          <p:spPr>
            <a:xfrm flipH="1" flipV="1">
              <a:off x="6053759" y="1783106"/>
              <a:ext cx="3775256" cy="4545519"/>
            </a:xfrm>
            <a:prstGeom prst="straightConnector1">
              <a:avLst/>
            </a:prstGeom>
            <a:noFill/>
            <a:ln w="28575" cap="flat">
              <a:solidFill>
                <a:srgbClr val="009999"/>
              </a:solidFill>
              <a:prstDash val="solid"/>
              <a:miter/>
              <a:tailEnd type="arrow"/>
            </a:ln>
          </p:spPr>
        </p:cxnSp>
      </p:grpSp>
    </p:spTree>
    <p:extLst>
      <p:ext uri="{BB962C8B-B14F-4D97-AF65-F5344CB8AC3E}">
        <p14:creationId xmlns:p14="http://schemas.microsoft.com/office/powerpoint/2010/main" val="17079671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502" y="114151"/>
            <a:ext cx="4153262" cy="1148272"/>
          </a:xfrm>
        </p:spPr>
        <p:txBody>
          <a:bodyPr>
            <a:normAutofit/>
          </a:bodyPr>
          <a:lstStyle/>
          <a:p>
            <a:pPr algn="ctr"/>
            <a:r>
              <a:rPr lang="en-GB" sz="4000" u="sng" dirty="0">
                <a:latin typeface="Sassoon Infant Std" panose="020B0503020103030203" pitchFamily="34" charset="0"/>
              </a:rPr>
              <a:t>The basics 3</a:t>
            </a:r>
          </a:p>
        </p:txBody>
      </p:sp>
      <p:pic>
        <p:nvPicPr>
          <p:cNvPr id="32" name="Picture 31">
            <a:extLst>
              <a:ext uri="{FF2B5EF4-FFF2-40B4-BE49-F238E27FC236}">
                <a16:creationId xmlns:a16="http://schemas.microsoft.com/office/drawing/2014/main" id="{6BD1DF34-8D43-6AA6-6CCC-A937E4FF85FC}"/>
              </a:ext>
            </a:extLst>
          </p:cNvPr>
          <p:cNvPicPr>
            <a:picLocks noChangeAspect="1"/>
          </p:cNvPicPr>
          <p:nvPr/>
        </p:nvPicPr>
        <p:blipFill rotWithShape="1">
          <a:blip r:embed="rId3"/>
          <a:srcRect l="11639"/>
          <a:stretch/>
        </p:blipFill>
        <p:spPr>
          <a:xfrm>
            <a:off x="80834" y="1491693"/>
            <a:ext cx="4099397" cy="2757230"/>
          </a:xfrm>
          <a:prstGeom prst="rect">
            <a:avLst/>
          </a:prstGeom>
        </p:spPr>
      </p:pic>
      <p:sp>
        <p:nvSpPr>
          <p:cNvPr id="34" name="TextBox 33">
            <a:extLst>
              <a:ext uri="{FF2B5EF4-FFF2-40B4-BE49-F238E27FC236}">
                <a16:creationId xmlns:a16="http://schemas.microsoft.com/office/drawing/2014/main" id="{CA5A2C01-17EC-E52D-292B-FDFF72B32184}"/>
              </a:ext>
            </a:extLst>
          </p:cNvPr>
          <p:cNvSpPr txBox="1"/>
          <p:nvPr/>
        </p:nvSpPr>
        <p:spPr>
          <a:xfrm>
            <a:off x="-1207200" y="839931"/>
            <a:ext cx="6104658" cy="590931"/>
          </a:xfrm>
          <a:prstGeom prst="rect">
            <a:avLst/>
          </a:prstGeom>
          <a:noFill/>
        </p:spPr>
        <p:txBody>
          <a:bodyPr wrap="square">
            <a:sp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sz="1800" b="1" kern="0" dirty="0">
                <a:solidFill>
                  <a:srgbClr val="0E453C"/>
                </a:solidFill>
                <a:latin typeface="SassoonPrimaryInfant" pitchFamily="2"/>
                <a:cs typeface="Arial" pitchFamily="34"/>
              </a:rPr>
              <a:t>Listen, Recognise, Build, Read, Write </a:t>
            </a:r>
          </a:p>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sz="1800" b="1" i="0" u="none" strike="noStrike" kern="0" cap="none" spc="0" baseline="0" dirty="0">
                <a:solidFill>
                  <a:srgbClr val="0E453C"/>
                </a:solidFill>
                <a:uFillTx/>
                <a:latin typeface="SassoonPrimaryInfant" pitchFamily="2"/>
                <a:cs typeface="Arial" pitchFamily="34"/>
              </a:rPr>
              <a:t>3 sounds only</a:t>
            </a:r>
            <a:endParaRPr lang="en-US" sz="1800" b="1" i="0" u="none" strike="noStrike" kern="1200" cap="none" spc="0" baseline="0" dirty="0">
              <a:solidFill>
                <a:srgbClr val="0E453C"/>
              </a:solidFill>
              <a:uFillTx/>
              <a:latin typeface="SassoonPrimaryInfant" pitchFamily="2"/>
              <a:cs typeface="Arial" pitchFamily="34"/>
            </a:endParaRPr>
          </a:p>
        </p:txBody>
      </p:sp>
      <p:sp>
        <p:nvSpPr>
          <p:cNvPr id="3" name="Title 1">
            <a:extLst>
              <a:ext uri="{FF2B5EF4-FFF2-40B4-BE49-F238E27FC236}">
                <a16:creationId xmlns:a16="http://schemas.microsoft.com/office/drawing/2014/main" id="{97667882-F7F6-13CF-C1A8-7057057D8182}"/>
              </a:ext>
            </a:extLst>
          </p:cNvPr>
          <p:cNvSpPr txBox="1">
            <a:spLocks/>
          </p:cNvSpPr>
          <p:nvPr/>
        </p:nvSpPr>
        <p:spPr>
          <a:xfrm>
            <a:off x="5272007" y="282616"/>
            <a:ext cx="4668247" cy="574736"/>
          </a:xfrm>
          <a:prstGeom prst="rect">
            <a:avLst/>
          </a:prstGeom>
        </p:spPr>
        <p:txBody>
          <a:bodyPr vert="horz" lIns="91440" tIns="45720" rIns="91440" bIns="45720" rtlCol="0" anchor="t">
            <a:normAutofit fontScale="47500" lnSpcReduction="20000"/>
          </a:bodyPr>
          <a:lst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7200" u="sng" dirty="0">
                <a:latin typeface="Sassoon Infant Std" panose="020B0503020103030203" pitchFamily="34" charset="0"/>
              </a:rPr>
              <a:t>The basics 4</a:t>
            </a:r>
          </a:p>
        </p:txBody>
      </p:sp>
      <p:sp>
        <p:nvSpPr>
          <p:cNvPr id="4" name="TextBox 3">
            <a:extLst>
              <a:ext uri="{FF2B5EF4-FFF2-40B4-BE49-F238E27FC236}">
                <a16:creationId xmlns:a16="http://schemas.microsoft.com/office/drawing/2014/main" id="{8A8BEAF9-735C-118F-D7D2-A466394152C0}"/>
              </a:ext>
            </a:extLst>
          </p:cNvPr>
          <p:cNvSpPr txBox="1"/>
          <p:nvPr/>
        </p:nvSpPr>
        <p:spPr>
          <a:xfrm>
            <a:off x="5662034" y="791129"/>
            <a:ext cx="3888192" cy="840230"/>
          </a:xfrm>
          <a:prstGeom prst="rect">
            <a:avLst/>
          </a:prstGeom>
          <a:noFill/>
        </p:spPr>
        <p:txBody>
          <a:bodyPr wrap="square">
            <a:sp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sz="1800" b="1" kern="0" dirty="0">
                <a:solidFill>
                  <a:srgbClr val="0E453C"/>
                </a:solidFill>
                <a:latin typeface="SassoonPrimaryInfant" pitchFamily="2"/>
                <a:cs typeface="Arial" pitchFamily="34"/>
              </a:rPr>
              <a:t>Listen, Recognise, Build, Read, Write </a:t>
            </a:r>
          </a:p>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b="1" kern="0" dirty="0">
                <a:solidFill>
                  <a:srgbClr val="0E453C"/>
                </a:solidFill>
                <a:latin typeface="SassoonPrimaryInfant" pitchFamily="2"/>
                <a:cs typeface="Arial" pitchFamily="34"/>
              </a:rPr>
              <a:t>4 and more </a:t>
            </a:r>
            <a:r>
              <a:rPr lang="en-US" sz="1800" b="1" i="0" u="none" strike="noStrike" kern="0" cap="none" spc="0" baseline="0" dirty="0">
                <a:solidFill>
                  <a:srgbClr val="0E453C"/>
                </a:solidFill>
                <a:uFillTx/>
                <a:latin typeface="SassoonPrimaryInfant" pitchFamily="2"/>
                <a:cs typeface="Arial" pitchFamily="34"/>
              </a:rPr>
              <a:t>sounds only. No new spellings to remember</a:t>
            </a:r>
            <a:endParaRPr lang="en-US" sz="1800" b="1" i="0" u="none" strike="noStrike" kern="1200" cap="none" spc="0" baseline="0" dirty="0">
              <a:solidFill>
                <a:srgbClr val="0E453C"/>
              </a:solidFill>
              <a:uFillTx/>
              <a:latin typeface="SassoonPrimaryInfant" pitchFamily="2"/>
              <a:cs typeface="Arial" pitchFamily="34"/>
            </a:endParaRPr>
          </a:p>
        </p:txBody>
      </p:sp>
      <p:pic>
        <p:nvPicPr>
          <p:cNvPr id="5" name="Picture 4">
            <a:extLst>
              <a:ext uri="{FF2B5EF4-FFF2-40B4-BE49-F238E27FC236}">
                <a16:creationId xmlns:a16="http://schemas.microsoft.com/office/drawing/2014/main" id="{3C8E3871-7F1B-2BD8-25EF-C2A097E1905D}"/>
              </a:ext>
            </a:extLst>
          </p:cNvPr>
          <p:cNvPicPr>
            <a:picLocks noChangeAspect="1"/>
          </p:cNvPicPr>
          <p:nvPr/>
        </p:nvPicPr>
        <p:blipFill>
          <a:blip r:embed="rId4"/>
          <a:stretch>
            <a:fillRect/>
          </a:stretch>
        </p:blipFill>
        <p:spPr>
          <a:xfrm>
            <a:off x="5662034" y="1727052"/>
            <a:ext cx="4438706" cy="2409013"/>
          </a:xfrm>
          <a:prstGeom prst="rect">
            <a:avLst/>
          </a:prstGeom>
        </p:spPr>
      </p:pic>
    </p:spTree>
    <p:extLst>
      <p:ext uri="{BB962C8B-B14F-4D97-AF65-F5344CB8AC3E}">
        <p14:creationId xmlns:p14="http://schemas.microsoft.com/office/powerpoint/2010/main" val="3804932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pPr algn="ctr"/>
            <a:r>
              <a:rPr lang="en-GB" sz="7200" u="sng" dirty="0">
                <a:latin typeface="Sassoon Infant Std" panose="020B0503020103030203" pitchFamily="34" charset="0"/>
              </a:rPr>
              <a:t>The basics 5</a:t>
            </a:r>
          </a:p>
        </p:txBody>
      </p:sp>
      <p:pic>
        <p:nvPicPr>
          <p:cNvPr id="5" name="Picture 4">
            <a:extLst>
              <a:ext uri="{FF2B5EF4-FFF2-40B4-BE49-F238E27FC236}">
                <a16:creationId xmlns:a16="http://schemas.microsoft.com/office/drawing/2014/main" id="{626D7BFF-CE77-C19D-F9DF-7C7220043FAB}"/>
              </a:ext>
            </a:extLst>
          </p:cNvPr>
          <p:cNvPicPr>
            <a:picLocks noChangeAspect="1"/>
          </p:cNvPicPr>
          <p:nvPr/>
        </p:nvPicPr>
        <p:blipFill>
          <a:blip r:embed="rId3"/>
          <a:stretch>
            <a:fillRect/>
          </a:stretch>
        </p:blipFill>
        <p:spPr>
          <a:xfrm>
            <a:off x="319380" y="2284897"/>
            <a:ext cx="5075360" cy="3627411"/>
          </a:xfrm>
          <a:prstGeom prst="rect">
            <a:avLst/>
          </a:prstGeom>
        </p:spPr>
      </p:pic>
      <p:pic>
        <p:nvPicPr>
          <p:cNvPr id="7" name="Picture 6">
            <a:extLst>
              <a:ext uri="{FF2B5EF4-FFF2-40B4-BE49-F238E27FC236}">
                <a16:creationId xmlns:a16="http://schemas.microsoft.com/office/drawing/2014/main" id="{39FEB399-49B1-0820-A299-4E18B47BC7D6}"/>
              </a:ext>
            </a:extLst>
          </p:cNvPr>
          <p:cNvPicPr>
            <a:picLocks noChangeAspect="1"/>
          </p:cNvPicPr>
          <p:nvPr/>
        </p:nvPicPr>
        <p:blipFill>
          <a:blip r:embed="rId4"/>
          <a:stretch>
            <a:fillRect/>
          </a:stretch>
        </p:blipFill>
        <p:spPr>
          <a:xfrm>
            <a:off x="6096000" y="2066688"/>
            <a:ext cx="5654633" cy="3845620"/>
          </a:xfrm>
          <a:prstGeom prst="rect">
            <a:avLst/>
          </a:prstGeom>
        </p:spPr>
      </p:pic>
      <p:sp>
        <p:nvSpPr>
          <p:cNvPr id="9" name="TextBox 8">
            <a:extLst>
              <a:ext uri="{FF2B5EF4-FFF2-40B4-BE49-F238E27FC236}">
                <a16:creationId xmlns:a16="http://schemas.microsoft.com/office/drawing/2014/main" id="{364B6F0B-8D82-3209-2D26-DE5A6A10D2A6}"/>
              </a:ext>
            </a:extLst>
          </p:cNvPr>
          <p:cNvSpPr txBox="1"/>
          <p:nvPr/>
        </p:nvSpPr>
        <p:spPr>
          <a:xfrm>
            <a:off x="-81656" y="1831410"/>
            <a:ext cx="6104658" cy="341632"/>
          </a:xfrm>
          <a:prstGeom prst="rect">
            <a:avLst/>
          </a:prstGeom>
          <a:noFill/>
        </p:spPr>
        <p:txBody>
          <a:bodyPr wrap="square">
            <a:sp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b="1" kern="0" dirty="0">
                <a:solidFill>
                  <a:srgbClr val="0E453C"/>
                </a:solidFill>
                <a:latin typeface="SassoonPrimaryInfant" pitchFamily="2"/>
                <a:cs typeface="Arial" pitchFamily="34"/>
              </a:rPr>
              <a:t>Choose to use</a:t>
            </a:r>
            <a:endParaRPr lang="en-US" sz="1800" b="1" kern="0" dirty="0">
              <a:solidFill>
                <a:srgbClr val="0E453C"/>
              </a:solidFill>
              <a:latin typeface="SassoonPrimaryInfant" pitchFamily="2"/>
              <a:cs typeface="Arial" pitchFamily="34"/>
            </a:endParaRPr>
          </a:p>
        </p:txBody>
      </p:sp>
      <p:sp>
        <p:nvSpPr>
          <p:cNvPr id="11" name="TextBox 10">
            <a:extLst>
              <a:ext uri="{FF2B5EF4-FFF2-40B4-BE49-F238E27FC236}">
                <a16:creationId xmlns:a16="http://schemas.microsoft.com/office/drawing/2014/main" id="{5FD82C6B-4780-986C-DDB8-BCEE0FE45C38}"/>
              </a:ext>
            </a:extLst>
          </p:cNvPr>
          <p:cNvSpPr txBox="1"/>
          <p:nvPr/>
        </p:nvSpPr>
        <p:spPr>
          <a:xfrm>
            <a:off x="5606425" y="1804904"/>
            <a:ext cx="6144208" cy="341632"/>
          </a:xfrm>
          <a:prstGeom prst="rect">
            <a:avLst/>
          </a:prstGeom>
          <a:noFill/>
        </p:spPr>
        <p:txBody>
          <a:bodyPr wrap="square">
            <a:sp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sz="1800" b="1" kern="0" dirty="0">
                <a:solidFill>
                  <a:srgbClr val="0E453C"/>
                </a:solidFill>
                <a:latin typeface="SassoonPrimaryInfant" pitchFamily="2"/>
                <a:cs typeface="Arial" pitchFamily="34"/>
              </a:rPr>
              <a:t>Switch it with Mitch</a:t>
            </a:r>
          </a:p>
        </p:txBody>
      </p:sp>
    </p:spTree>
    <p:extLst>
      <p:ext uri="{BB962C8B-B14F-4D97-AF65-F5344CB8AC3E}">
        <p14:creationId xmlns:p14="http://schemas.microsoft.com/office/powerpoint/2010/main" val="36949159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pPr algn="ctr"/>
            <a:r>
              <a:rPr lang="en-GB" sz="5400" u="sng" dirty="0">
                <a:latin typeface="Sassoon Infant Std" panose="020B0503020103030203" pitchFamily="34" charset="0"/>
              </a:rPr>
              <a:t>Weekly parent phonics newsletters </a:t>
            </a:r>
          </a:p>
        </p:txBody>
      </p:sp>
      <p:pic>
        <p:nvPicPr>
          <p:cNvPr id="5" name="Picture 4">
            <a:extLst>
              <a:ext uri="{FF2B5EF4-FFF2-40B4-BE49-F238E27FC236}">
                <a16:creationId xmlns:a16="http://schemas.microsoft.com/office/drawing/2014/main" id="{F6921553-2374-E7EF-928C-D5C27D2E0E62}"/>
              </a:ext>
            </a:extLst>
          </p:cNvPr>
          <p:cNvPicPr>
            <a:picLocks noChangeAspect="1"/>
          </p:cNvPicPr>
          <p:nvPr/>
        </p:nvPicPr>
        <p:blipFill>
          <a:blip r:embed="rId3"/>
          <a:stretch>
            <a:fillRect/>
          </a:stretch>
        </p:blipFill>
        <p:spPr>
          <a:xfrm>
            <a:off x="4120334" y="1256169"/>
            <a:ext cx="3734124" cy="5044877"/>
          </a:xfrm>
          <a:prstGeom prst="rect">
            <a:avLst/>
          </a:prstGeom>
        </p:spPr>
      </p:pic>
    </p:spTree>
    <p:extLst>
      <p:ext uri="{BB962C8B-B14F-4D97-AF65-F5344CB8AC3E}">
        <p14:creationId xmlns:p14="http://schemas.microsoft.com/office/powerpoint/2010/main" val="3898458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9692" y="192735"/>
            <a:ext cx="7968447" cy="6198734"/>
          </a:xfrm>
        </p:spPr>
        <p:txBody>
          <a:bodyPr>
            <a:normAutofit fontScale="90000"/>
          </a:bodyPr>
          <a:lstStyle/>
          <a:p>
            <a:pPr algn="ctr"/>
            <a:br>
              <a:rPr lang="en-GB" u="sng" dirty="0"/>
            </a:br>
            <a:r>
              <a:rPr lang="en-GB" u="sng" dirty="0"/>
              <a:t>Maths</a:t>
            </a:r>
            <a:br>
              <a:rPr lang="en-GB" u="sng" dirty="0"/>
            </a:br>
            <a:br>
              <a:rPr lang="en-GB" u="sng" dirty="0"/>
            </a:br>
            <a:r>
              <a:rPr lang="en-GB" dirty="0"/>
              <a:t>From next week, we will begin to use Mastering Number from NCETM, which focuses on number sense.</a:t>
            </a:r>
            <a:br>
              <a:rPr lang="en-GB" dirty="0"/>
            </a:br>
            <a:br>
              <a:rPr lang="en-GB" dirty="0"/>
            </a:br>
            <a:r>
              <a:rPr lang="en-GB" dirty="0"/>
              <a:t>We will supplement this with Mastering the Curriculum, which will focus on number patterns and geometry too.</a:t>
            </a:r>
            <a:br>
              <a:rPr lang="en-GB" u="sng" dirty="0"/>
            </a:br>
            <a:endParaRPr lang="en-GB" u="sng" dirty="0"/>
          </a:p>
        </p:txBody>
      </p:sp>
      <p:pic>
        <p:nvPicPr>
          <p:cNvPr id="1026" name="Picture 2" descr="Cbeebies Wallpapers - Wallpaper Cave">
            <a:extLst>
              <a:ext uri="{FF2B5EF4-FFF2-40B4-BE49-F238E27FC236}">
                <a16:creationId xmlns:a16="http://schemas.microsoft.com/office/drawing/2014/main" id="{F2815202-884F-7933-3835-F2014F1FFB4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923" t="8453" r="7514" b="6685"/>
          <a:stretch>
            <a:fillRect/>
          </a:stretch>
        </p:blipFill>
        <p:spPr bwMode="auto">
          <a:xfrm>
            <a:off x="8892074" y="382554"/>
            <a:ext cx="2905125" cy="176514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earning Resources Attribute Block Desk Set in Plastic Storage Tray ...">
            <a:extLst>
              <a:ext uri="{FF2B5EF4-FFF2-40B4-BE49-F238E27FC236}">
                <a16:creationId xmlns:a16="http://schemas.microsoft.com/office/drawing/2014/main" id="{172B11F2-290A-6F06-9A07-4703966D601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22934" y="4436509"/>
            <a:ext cx="2043404" cy="204340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2EBE017-3DC9-E0F1-00E1-40D31BFD18A4}"/>
              </a:ext>
            </a:extLst>
          </p:cNvPr>
          <p:cNvPicPr>
            <a:picLocks noChangeAspect="1"/>
          </p:cNvPicPr>
          <p:nvPr/>
        </p:nvPicPr>
        <p:blipFill>
          <a:blip r:embed="rId5"/>
          <a:stretch>
            <a:fillRect/>
          </a:stretch>
        </p:blipFill>
        <p:spPr>
          <a:xfrm>
            <a:off x="8771797" y="2518604"/>
            <a:ext cx="3025402" cy="1546994"/>
          </a:xfrm>
          <a:prstGeom prst="rect">
            <a:avLst/>
          </a:prstGeom>
        </p:spPr>
      </p:pic>
    </p:spTree>
    <p:extLst>
      <p:ext uri="{BB962C8B-B14F-4D97-AF65-F5344CB8AC3E}">
        <p14:creationId xmlns:p14="http://schemas.microsoft.com/office/powerpoint/2010/main" val="37487692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5396D-E73E-191C-A057-D85EAEC417F2}"/>
              </a:ext>
            </a:extLst>
          </p:cNvPr>
          <p:cNvSpPr>
            <a:spLocks noGrp="1"/>
          </p:cNvSpPr>
          <p:nvPr>
            <p:ph type="title"/>
          </p:nvPr>
        </p:nvSpPr>
        <p:spPr/>
        <p:txBody>
          <a:bodyPr/>
          <a:lstStyle/>
          <a:p>
            <a:r>
              <a:rPr lang="en-US" u="sng" dirty="0"/>
              <a:t>Homework</a:t>
            </a:r>
            <a:endParaRPr lang="en-GB" u="sng" dirty="0"/>
          </a:p>
        </p:txBody>
      </p:sp>
      <p:sp>
        <p:nvSpPr>
          <p:cNvPr id="3" name="Content Placeholder 2">
            <a:extLst>
              <a:ext uri="{FF2B5EF4-FFF2-40B4-BE49-F238E27FC236}">
                <a16:creationId xmlns:a16="http://schemas.microsoft.com/office/drawing/2014/main" id="{CAE38B6E-9494-71E8-A0CD-F38DEB949693}"/>
              </a:ext>
            </a:extLst>
          </p:cNvPr>
          <p:cNvSpPr>
            <a:spLocks noGrp="1"/>
          </p:cNvSpPr>
          <p:nvPr>
            <p:ph idx="1"/>
          </p:nvPr>
        </p:nvSpPr>
        <p:spPr>
          <a:xfrm>
            <a:off x="838200" y="1825625"/>
            <a:ext cx="10515600" cy="2401142"/>
          </a:xfrm>
        </p:spPr>
        <p:txBody>
          <a:bodyPr/>
          <a:lstStyle/>
          <a:p>
            <a:r>
              <a:rPr lang="en-US" dirty="0"/>
              <a:t>Homework will be sent home every Monday in a green book.</a:t>
            </a:r>
          </a:p>
          <a:p>
            <a:r>
              <a:rPr lang="en-US" dirty="0"/>
              <a:t>There will be phonics and Maths, linked to what we are learning that week.</a:t>
            </a:r>
          </a:p>
          <a:p>
            <a:r>
              <a:rPr lang="en-US" dirty="0"/>
              <a:t>Please complete these (if you can, as we know you have busy lives outside of school) and return them the following Monday.</a:t>
            </a:r>
            <a:endParaRPr lang="en-GB" dirty="0"/>
          </a:p>
        </p:txBody>
      </p:sp>
    </p:spTree>
    <p:extLst>
      <p:ext uri="{BB962C8B-B14F-4D97-AF65-F5344CB8AC3E}">
        <p14:creationId xmlns:p14="http://schemas.microsoft.com/office/powerpoint/2010/main" val="16171709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u="sng" dirty="0"/>
              <a:t>Want to know more about our curriculum and what your child will learn?</a:t>
            </a:r>
          </a:p>
        </p:txBody>
      </p:sp>
      <p:sp>
        <p:nvSpPr>
          <p:cNvPr id="3" name="Content Placeholder 2"/>
          <p:cNvSpPr>
            <a:spLocks noGrp="1"/>
          </p:cNvSpPr>
          <p:nvPr>
            <p:ph idx="1"/>
          </p:nvPr>
        </p:nvSpPr>
        <p:spPr/>
        <p:txBody>
          <a:bodyPr/>
          <a:lstStyle/>
          <a:p>
            <a:pPr marL="0" indent="0" algn="ctr">
              <a:buNone/>
            </a:pPr>
            <a:r>
              <a:rPr lang="en-GB" dirty="0">
                <a:hlinkClick r:id="rId3"/>
              </a:rPr>
              <a:t>https://www.wantageprimaryacademy.org.uk/curriculum/</a:t>
            </a:r>
            <a:endParaRPr lang="en-GB" dirty="0"/>
          </a:p>
          <a:p>
            <a:pPr marL="0" indent="0" algn="ctr">
              <a:buNone/>
            </a:pPr>
            <a:endParaRPr lang="en-GB" dirty="0"/>
          </a:p>
          <a:p>
            <a:pPr marL="0" indent="0" algn="ctr">
              <a:buNone/>
            </a:pPr>
            <a:r>
              <a:rPr lang="en-GB" dirty="0">
                <a:latin typeface="+mj-lt"/>
              </a:rPr>
              <a:t>Ensure you regularly access GOOGLE CLASSROOM (Reception upwards) and read the fortnightly NEWSLETTER (whole-school)!</a:t>
            </a:r>
          </a:p>
        </p:txBody>
      </p:sp>
      <p:sp>
        <p:nvSpPr>
          <p:cNvPr id="4" name="TextBox 3">
            <a:extLst>
              <a:ext uri="{FF2B5EF4-FFF2-40B4-BE49-F238E27FC236}">
                <a16:creationId xmlns:a16="http://schemas.microsoft.com/office/drawing/2014/main" id="{44C5F0E2-7CD0-DE2A-D4BB-FD822DBF9BFE}"/>
              </a:ext>
            </a:extLst>
          </p:cNvPr>
          <p:cNvSpPr txBox="1"/>
          <p:nvPr/>
        </p:nvSpPr>
        <p:spPr>
          <a:xfrm>
            <a:off x="764531" y="4001294"/>
            <a:ext cx="10589269" cy="2431435"/>
          </a:xfrm>
          <a:prstGeom prst="rect">
            <a:avLst/>
          </a:prstGeom>
          <a:noFill/>
        </p:spPr>
        <p:txBody>
          <a:bodyPr wrap="square" rtlCol="0">
            <a:spAutoFit/>
          </a:bodyPr>
          <a:lstStyle/>
          <a:p>
            <a:pPr algn="ctr"/>
            <a:r>
              <a:rPr lang="en-GB" sz="4000" u="sng" dirty="0">
                <a:latin typeface="+mj-lt"/>
              </a:rPr>
              <a:t>How can I communicate with my child’s teacher?</a:t>
            </a:r>
          </a:p>
          <a:p>
            <a:pPr algn="ctr"/>
            <a:endParaRPr lang="en-GB" sz="4000" u="sng" dirty="0">
              <a:latin typeface="+mj-lt"/>
            </a:endParaRPr>
          </a:p>
          <a:p>
            <a:pPr algn="ctr"/>
            <a:r>
              <a:rPr lang="en-GB" sz="3600" dirty="0">
                <a:latin typeface="+mj-lt"/>
              </a:rPr>
              <a:t>You can speak to them at pick up or drop off. If you need more time, email the office to arrange this.</a:t>
            </a:r>
          </a:p>
        </p:txBody>
      </p:sp>
    </p:spTree>
    <p:extLst>
      <p:ext uri="{BB962C8B-B14F-4D97-AF65-F5344CB8AC3E}">
        <p14:creationId xmlns:p14="http://schemas.microsoft.com/office/powerpoint/2010/main" val="7568518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EFCDC-D215-3F40-A10C-7F376F70F098}"/>
              </a:ext>
            </a:extLst>
          </p:cNvPr>
          <p:cNvSpPr>
            <a:spLocks noGrp="1"/>
          </p:cNvSpPr>
          <p:nvPr>
            <p:ph type="title"/>
          </p:nvPr>
        </p:nvSpPr>
        <p:spPr/>
        <p:txBody>
          <a:bodyPr/>
          <a:lstStyle/>
          <a:p>
            <a:r>
              <a:rPr lang="en-GB" u="sng" dirty="0"/>
              <a:t>Booking lunches, breakfast club, TASS</a:t>
            </a:r>
          </a:p>
        </p:txBody>
      </p:sp>
      <p:sp>
        <p:nvSpPr>
          <p:cNvPr id="3" name="Content Placeholder 2">
            <a:extLst>
              <a:ext uri="{FF2B5EF4-FFF2-40B4-BE49-F238E27FC236}">
                <a16:creationId xmlns:a16="http://schemas.microsoft.com/office/drawing/2014/main" id="{581E6147-F956-B8BE-D6A5-E5D7A6DB5225}"/>
              </a:ext>
            </a:extLst>
          </p:cNvPr>
          <p:cNvSpPr>
            <a:spLocks noGrp="1"/>
          </p:cNvSpPr>
          <p:nvPr>
            <p:ph idx="1"/>
          </p:nvPr>
        </p:nvSpPr>
        <p:spPr>
          <a:xfrm>
            <a:off x="838200" y="1825625"/>
            <a:ext cx="10515600" cy="2410473"/>
          </a:xfrm>
        </p:spPr>
        <p:txBody>
          <a:bodyPr/>
          <a:lstStyle/>
          <a:p>
            <a:r>
              <a:rPr lang="en-US" dirty="0"/>
              <a:t>You can book lunches on </a:t>
            </a:r>
            <a:r>
              <a:rPr lang="en-US" dirty="0" err="1"/>
              <a:t>FreshStart</a:t>
            </a:r>
            <a:r>
              <a:rPr lang="en-US" dirty="0"/>
              <a:t> using the login credentials provided at the start of Reception.</a:t>
            </a:r>
          </a:p>
          <a:p>
            <a:endParaRPr lang="en-US" dirty="0"/>
          </a:p>
          <a:p>
            <a:r>
              <a:rPr lang="en-US" dirty="0"/>
              <a:t>To book Breakfast Club and TASS, contact the Office so they can provide you with the relevant information.</a:t>
            </a:r>
            <a:endParaRPr lang="en-GB" dirty="0"/>
          </a:p>
        </p:txBody>
      </p:sp>
      <p:pic>
        <p:nvPicPr>
          <p:cNvPr id="2050" name="Picture 2" descr="3D Click linear icon isolated on transparent background 16774478 PNG">
            <a:extLst>
              <a:ext uri="{FF2B5EF4-FFF2-40B4-BE49-F238E27FC236}">
                <a16:creationId xmlns:a16="http://schemas.microsoft.com/office/drawing/2014/main" id="{0D86B5C0-648B-4001-6C16-ABBB716C2D0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83731" y="4236098"/>
            <a:ext cx="2328095" cy="2230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97992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7211" y="0"/>
            <a:ext cx="10515600" cy="940279"/>
          </a:xfrm>
        </p:spPr>
        <p:txBody>
          <a:bodyPr>
            <a:normAutofit/>
          </a:bodyPr>
          <a:lstStyle/>
          <a:p>
            <a:pPr algn="ctr"/>
            <a:r>
              <a:rPr lang="en-GB" sz="4800" u="sng" dirty="0"/>
              <a:t>How can you help your child?</a:t>
            </a:r>
          </a:p>
        </p:txBody>
      </p:sp>
      <p:pic>
        <p:nvPicPr>
          <p:cNvPr id="6" name="Picture 5"/>
          <p:cNvPicPr>
            <a:picLocks noChangeAspect="1"/>
          </p:cNvPicPr>
          <p:nvPr/>
        </p:nvPicPr>
        <p:blipFill>
          <a:blip r:embed="rId3"/>
          <a:stretch>
            <a:fillRect/>
          </a:stretch>
        </p:blipFill>
        <p:spPr>
          <a:xfrm>
            <a:off x="10048875" y="322256"/>
            <a:ext cx="2143125" cy="2143125"/>
          </a:xfrm>
          <a:prstGeom prst="rect">
            <a:avLst/>
          </a:prstGeom>
        </p:spPr>
      </p:pic>
      <p:sp>
        <p:nvSpPr>
          <p:cNvPr id="8" name="TextBox 7">
            <a:extLst>
              <a:ext uri="{FF2B5EF4-FFF2-40B4-BE49-F238E27FC236}">
                <a16:creationId xmlns:a16="http://schemas.microsoft.com/office/drawing/2014/main" id="{CF686594-9444-2473-6CEF-9257E4F7108D}"/>
              </a:ext>
            </a:extLst>
          </p:cNvPr>
          <p:cNvSpPr txBox="1"/>
          <p:nvPr/>
        </p:nvSpPr>
        <p:spPr>
          <a:xfrm>
            <a:off x="3166828" y="864951"/>
            <a:ext cx="6094562" cy="646331"/>
          </a:xfrm>
          <a:prstGeom prst="rect">
            <a:avLst/>
          </a:prstGeom>
          <a:noFill/>
        </p:spPr>
        <p:txBody>
          <a:bodyPr wrap="square">
            <a:spAutoFit/>
          </a:bodyPr>
          <a:lstStyle/>
          <a:p>
            <a:pPr algn="ctr"/>
            <a:r>
              <a:rPr lang="en-GB" dirty="0"/>
              <a:t>Wherever you are in your primary school journey, parents and school together make very successful learners.</a:t>
            </a:r>
          </a:p>
        </p:txBody>
      </p:sp>
      <p:sp>
        <p:nvSpPr>
          <p:cNvPr id="9" name="TextBox 8">
            <a:extLst>
              <a:ext uri="{FF2B5EF4-FFF2-40B4-BE49-F238E27FC236}">
                <a16:creationId xmlns:a16="http://schemas.microsoft.com/office/drawing/2014/main" id="{0049B8A3-DD42-2421-3B54-C7E3EF45D456}"/>
              </a:ext>
            </a:extLst>
          </p:cNvPr>
          <p:cNvSpPr txBox="1"/>
          <p:nvPr/>
        </p:nvSpPr>
        <p:spPr>
          <a:xfrm>
            <a:off x="725196" y="1858294"/>
            <a:ext cx="4523995" cy="2246769"/>
          </a:xfrm>
          <a:prstGeom prst="rect">
            <a:avLst/>
          </a:prstGeom>
          <a:noFill/>
        </p:spPr>
        <p:txBody>
          <a:bodyPr wrap="none" rtlCol="0">
            <a:spAutoFit/>
          </a:bodyPr>
          <a:lstStyle/>
          <a:p>
            <a:pPr algn="ctr"/>
            <a:r>
              <a:rPr lang="en-GB" sz="2000" b="1" dirty="0">
                <a:solidFill>
                  <a:srgbClr val="7030A0"/>
                </a:solidFill>
              </a:rPr>
              <a:t>Mutual respect and support between</a:t>
            </a:r>
          </a:p>
          <a:p>
            <a:pPr algn="ctr"/>
            <a:r>
              <a:rPr lang="en-GB" sz="2000" b="1" dirty="0">
                <a:solidFill>
                  <a:srgbClr val="7030A0"/>
                </a:solidFill>
              </a:rPr>
              <a:t>parents and school</a:t>
            </a:r>
          </a:p>
          <a:p>
            <a:pPr algn="ctr"/>
            <a:endParaRPr lang="en-GB" sz="2000" b="1" dirty="0">
              <a:solidFill>
                <a:srgbClr val="FF0000"/>
              </a:solidFill>
            </a:endParaRPr>
          </a:p>
          <a:p>
            <a:pPr marL="342900" indent="-342900">
              <a:buFont typeface="Arial" panose="020B0604020202020204" pitchFamily="34" charset="0"/>
              <a:buChar char="•"/>
            </a:pPr>
            <a:r>
              <a:rPr lang="en-GB" sz="2000" b="1" dirty="0"/>
              <a:t>upholding school values</a:t>
            </a:r>
          </a:p>
          <a:p>
            <a:pPr marL="342900" indent="-342900">
              <a:buFont typeface="Arial" panose="020B0604020202020204" pitchFamily="34" charset="0"/>
              <a:buChar char="•"/>
            </a:pPr>
            <a:r>
              <a:rPr lang="en-GB" sz="2000" b="1" dirty="0"/>
              <a:t>reading correspondence from school</a:t>
            </a:r>
          </a:p>
          <a:p>
            <a:pPr marL="342900" indent="-342900">
              <a:buFont typeface="Arial" panose="020B0604020202020204" pitchFamily="34" charset="0"/>
              <a:buChar char="•"/>
            </a:pPr>
            <a:r>
              <a:rPr lang="en-GB" sz="2000" b="1" dirty="0"/>
              <a:t>professional trust</a:t>
            </a:r>
          </a:p>
          <a:p>
            <a:pPr marL="342900" indent="-342900">
              <a:buFont typeface="Arial" panose="020B0604020202020204" pitchFamily="34" charset="0"/>
              <a:buChar char="•"/>
            </a:pPr>
            <a:r>
              <a:rPr lang="en-GB" sz="2000" b="1" dirty="0"/>
              <a:t>open, respectful communication</a:t>
            </a:r>
          </a:p>
        </p:txBody>
      </p:sp>
      <p:sp>
        <p:nvSpPr>
          <p:cNvPr id="10" name="TextBox 9">
            <a:extLst>
              <a:ext uri="{FF2B5EF4-FFF2-40B4-BE49-F238E27FC236}">
                <a16:creationId xmlns:a16="http://schemas.microsoft.com/office/drawing/2014/main" id="{B1BCB882-4472-BEA4-5233-BEBCE765142E}"/>
              </a:ext>
            </a:extLst>
          </p:cNvPr>
          <p:cNvSpPr txBox="1"/>
          <p:nvPr/>
        </p:nvSpPr>
        <p:spPr>
          <a:xfrm>
            <a:off x="5771140" y="1847358"/>
            <a:ext cx="4647554" cy="3785652"/>
          </a:xfrm>
          <a:prstGeom prst="rect">
            <a:avLst/>
          </a:prstGeom>
          <a:noFill/>
        </p:spPr>
        <p:txBody>
          <a:bodyPr wrap="none" rtlCol="0">
            <a:spAutoFit/>
          </a:bodyPr>
          <a:lstStyle/>
          <a:p>
            <a:pPr algn="ctr"/>
            <a:r>
              <a:rPr lang="en-GB" sz="2000" b="1" dirty="0">
                <a:solidFill>
                  <a:srgbClr val="7030A0"/>
                </a:solidFill>
              </a:rPr>
              <a:t>Supporting your child at home:</a:t>
            </a:r>
            <a:endParaRPr lang="en-GB" sz="2000" b="1" dirty="0"/>
          </a:p>
          <a:p>
            <a:pPr marL="342900" indent="-342900">
              <a:buFont typeface="Arial" panose="020B0604020202020204" pitchFamily="34" charset="0"/>
              <a:buChar char="•"/>
            </a:pPr>
            <a:endParaRPr lang="en-GB" sz="2000" b="1" dirty="0"/>
          </a:p>
          <a:p>
            <a:pPr marL="342900" indent="-342900">
              <a:buFont typeface="Arial" panose="020B0604020202020204" pitchFamily="34" charset="0"/>
              <a:buChar char="•"/>
            </a:pPr>
            <a:r>
              <a:rPr lang="en-GB" sz="2000" b="1" dirty="0"/>
              <a:t>care and love</a:t>
            </a:r>
          </a:p>
          <a:p>
            <a:pPr marL="342900" indent="-342900">
              <a:buFont typeface="Arial" panose="020B0604020202020204" pitchFamily="34" charset="0"/>
              <a:buChar char="•"/>
            </a:pPr>
            <a:r>
              <a:rPr lang="en-GB" sz="2000" b="1" dirty="0"/>
              <a:t>play</a:t>
            </a:r>
          </a:p>
          <a:p>
            <a:pPr marL="342900" indent="-342900">
              <a:buFont typeface="Arial" panose="020B0604020202020204" pitchFamily="34" charset="0"/>
              <a:buChar char="•"/>
            </a:pPr>
            <a:r>
              <a:rPr lang="en-GB" sz="2000" b="1" dirty="0"/>
              <a:t>reading</a:t>
            </a:r>
          </a:p>
          <a:p>
            <a:pPr marL="342900" indent="-342900">
              <a:buFont typeface="Arial" panose="020B0604020202020204" pitchFamily="34" charset="0"/>
              <a:buChar char="•"/>
            </a:pPr>
            <a:r>
              <a:rPr lang="en-GB" sz="2000" b="1" dirty="0"/>
              <a:t>talking</a:t>
            </a:r>
          </a:p>
          <a:p>
            <a:pPr marL="342900" indent="-342900">
              <a:buFont typeface="Arial" panose="020B0604020202020204" pitchFamily="34" charset="0"/>
              <a:buChar char="•"/>
            </a:pPr>
            <a:r>
              <a:rPr lang="en-GB" sz="2000" b="1" dirty="0"/>
              <a:t>boundaries- make your child feel safe</a:t>
            </a:r>
          </a:p>
          <a:p>
            <a:pPr marL="342900" indent="-342900">
              <a:buFont typeface="Arial" panose="020B0604020202020204" pitchFamily="34" charset="0"/>
              <a:buChar char="•"/>
            </a:pPr>
            <a:r>
              <a:rPr lang="en-GB" sz="2000" b="1" dirty="0"/>
              <a:t>co-regulation</a:t>
            </a:r>
          </a:p>
          <a:p>
            <a:pPr marL="342900" indent="-342900">
              <a:buFont typeface="Arial" panose="020B0604020202020204" pitchFamily="34" charset="0"/>
              <a:buChar char="•"/>
            </a:pPr>
            <a:r>
              <a:rPr lang="en-GB" sz="2000" b="1" dirty="0"/>
              <a:t>good routines</a:t>
            </a:r>
          </a:p>
          <a:p>
            <a:pPr marL="342900" indent="-342900">
              <a:buFont typeface="Arial" panose="020B0604020202020204" pitchFamily="34" charset="0"/>
              <a:buChar char="•"/>
            </a:pPr>
            <a:r>
              <a:rPr lang="en-GB" sz="2000" b="1" dirty="0"/>
              <a:t>enrichment</a:t>
            </a:r>
          </a:p>
          <a:p>
            <a:pPr marL="342900" indent="-342900">
              <a:buFont typeface="Arial" panose="020B0604020202020204" pitchFamily="34" charset="0"/>
              <a:buChar char="•"/>
            </a:pPr>
            <a:endParaRPr lang="en-GB" sz="2000" b="1" dirty="0"/>
          </a:p>
          <a:p>
            <a:pPr marL="342900" indent="-342900">
              <a:buFont typeface="Arial" panose="020B0604020202020204" pitchFamily="34" charset="0"/>
              <a:buChar char="•"/>
            </a:pPr>
            <a:endParaRPr lang="en-GB" sz="2000" b="1" dirty="0"/>
          </a:p>
        </p:txBody>
      </p:sp>
      <p:sp>
        <p:nvSpPr>
          <p:cNvPr id="14" name="TextBox 13">
            <a:extLst>
              <a:ext uri="{FF2B5EF4-FFF2-40B4-BE49-F238E27FC236}">
                <a16:creationId xmlns:a16="http://schemas.microsoft.com/office/drawing/2014/main" id="{F1EC0EF7-7CE9-5326-06C1-CDB7371B74A7}"/>
              </a:ext>
            </a:extLst>
          </p:cNvPr>
          <p:cNvSpPr txBox="1"/>
          <p:nvPr/>
        </p:nvSpPr>
        <p:spPr>
          <a:xfrm>
            <a:off x="725196" y="5795356"/>
            <a:ext cx="9770853" cy="369332"/>
          </a:xfrm>
          <a:prstGeom prst="rect">
            <a:avLst/>
          </a:prstGeom>
          <a:noFill/>
        </p:spPr>
        <p:txBody>
          <a:bodyPr wrap="square">
            <a:spAutoFit/>
          </a:bodyPr>
          <a:lstStyle/>
          <a:p>
            <a:r>
              <a:rPr lang="en-GB" u="sng" dirty="0">
                <a:solidFill>
                  <a:srgbClr val="0070C0"/>
                </a:solidFill>
              </a:rPr>
              <a:t>https://literacytrust.org.uk/resources/10-reasons-why-play-important/</a:t>
            </a:r>
          </a:p>
        </p:txBody>
      </p:sp>
    </p:spTree>
    <p:extLst>
      <p:ext uri="{BB962C8B-B14F-4D97-AF65-F5344CB8AC3E}">
        <p14:creationId xmlns:p14="http://schemas.microsoft.com/office/powerpoint/2010/main" val="37020086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1C285-A9D6-C7E1-A0D2-7FFCC8A6264A}"/>
              </a:ext>
            </a:extLst>
          </p:cNvPr>
          <p:cNvSpPr>
            <a:spLocks noGrp="1"/>
          </p:cNvSpPr>
          <p:nvPr>
            <p:ph type="title"/>
          </p:nvPr>
        </p:nvSpPr>
        <p:spPr/>
        <p:txBody>
          <a:bodyPr/>
          <a:lstStyle/>
          <a:p>
            <a:r>
              <a:rPr lang="en-GB" u="sng" dirty="0"/>
              <a:t>School Readiness</a:t>
            </a:r>
          </a:p>
        </p:txBody>
      </p:sp>
      <p:sp>
        <p:nvSpPr>
          <p:cNvPr id="3" name="Content Placeholder 2">
            <a:extLst>
              <a:ext uri="{FF2B5EF4-FFF2-40B4-BE49-F238E27FC236}">
                <a16:creationId xmlns:a16="http://schemas.microsoft.com/office/drawing/2014/main" id="{0A5B2CA3-331F-691B-DE32-68C4E19A6C52}"/>
              </a:ext>
            </a:extLst>
          </p:cNvPr>
          <p:cNvSpPr>
            <a:spLocks noGrp="1"/>
          </p:cNvSpPr>
          <p:nvPr>
            <p:ph idx="1"/>
          </p:nvPr>
        </p:nvSpPr>
        <p:spPr/>
        <p:txBody>
          <a:bodyPr>
            <a:normAutofit lnSpcReduction="10000"/>
          </a:bodyPr>
          <a:lstStyle/>
          <a:p>
            <a:r>
              <a:rPr lang="en-US" u="sng" dirty="0"/>
              <a:t>Personal skills </a:t>
            </a:r>
            <a:r>
              <a:rPr lang="en-US" dirty="0"/>
              <a:t>e.g. using the toilet and washing their hands independently</a:t>
            </a:r>
          </a:p>
          <a:p>
            <a:r>
              <a:rPr lang="en-US" u="sng" dirty="0"/>
              <a:t>Independence and sharing </a:t>
            </a:r>
            <a:r>
              <a:rPr lang="en-US" dirty="0"/>
              <a:t>e.g. taking turns and sharing with other children</a:t>
            </a:r>
          </a:p>
          <a:p>
            <a:r>
              <a:rPr lang="en-US" u="sng" dirty="0"/>
              <a:t>Eating and drinking </a:t>
            </a:r>
            <a:r>
              <a:rPr lang="en-US" dirty="0"/>
              <a:t>e.g. using cutlery or opening food containers in a lunch box</a:t>
            </a:r>
          </a:p>
          <a:p>
            <a:r>
              <a:rPr lang="en-US" u="sng" dirty="0"/>
              <a:t>Speaking and listening </a:t>
            </a:r>
            <a:r>
              <a:rPr lang="en-US" dirty="0"/>
              <a:t>e.g. following instructions from an adult, listening to stories and asking adults for help</a:t>
            </a:r>
          </a:p>
          <a:p>
            <a:r>
              <a:rPr lang="en-US" u="sng" dirty="0"/>
              <a:t>Reading and writing </a:t>
            </a:r>
            <a:r>
              <a:rPr lang="en-US" dirty="0"/>
              <a:t>e.g. holding a pencil and </a:t>
            </a:r>
            <a:r>
              <a:rPr lang="en-US" dirty="0" err="1"/>
              <a:t>recognising</a:t>
            </a:r>
            <a:r>
              <a:rPr lang="en-US" dirty="0"/>
              <a:t> their name</a:t>
            </a:r>
          </a:p>
          <a:p>
            <a:r>
              <a:rPr lang="en-US" u="sng" dirty="0"/>
              <a:t>Number skills </a:t>
            </a:r>
            <a:r>
              <a:rPr lang="en-US" dirty="0"/>
              <a:t>e.g. counting to ten and singing nursery rhymes.</a:t>
            </a:r>
          </a:p>
        </p:txBody>
      </p:sp>
    </p:spTree>
    <p:extLst>
      <p:ext uri="{BB962C8B-B14F-4D97-AF65-F5344CB8AC3E}">
        <p14:creationId xmlns:p14="http://schemas.microsoft.com/office/powerpoint/2010/main" val="21778310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AD516-D597-502A-CDCF-629086AB90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84BC64-8FA6-26E8-7093-568C3DEF68D5}"/>
              </a:ext>
            </a:extLst>
          </p:cNvPr>
          <p:cNvSpPr>
            <a:spLocks noGrp="1"/>
          </p:cNvSpPr>
          <p:nvPr>
            <p:ph type="title"/>
          </p:nvPr>
        </p:nvSpPr>
        <p:spPr/>
        <p:txBody>
          <a:bodyPr/>
          <a:lstStyle/>
          <a:p>
            <a:r>
              <a:rPr lang="en-GB" u="sng" dirty="0"/>
              <a:t>Behaviour at WPA</a:t>
            </a:r>
          </a:p>
        </p:txBody>
      </p:sp>
      <p:sp>
        <p:nvSpPr>
          <p:cNvPr id="3" name="Content Placeholder 2">
            <a:extLst>
              <a:ext uri="{FF2B5EF4-FFF2-40B4-BE49-F238E27FC236}">
                <a16:creationId xmlns:a16="http://schemas.microsoft.com/office/drawing/2014/main" id="{F9C8F435-D80F-EA6E-CA02-EEAA44885B16}"/>
              </a:ext>
            </a:extLst>
          </p:cNvPr>
          <p:cNvSpPr>
            <a:spLocks noGrp="1"/>
          </p:cNvSpPr>
          <p:nvPr>
            <p:ph idx="1"/>
          </p:nvPr>
        </p:nvSpPr>
        <p:spPr>
          <a:xfrm>
            <a:off x="838200" y="1564368"/>
            <a:ext cx="9742714" cy="1738669"/>
          </a:xfrm>
        </p:spPr>
        <p:txBody>
          <a:bodyPr>
            <a:normAutofit fontScale="85000" lnSpcReduction="20000"/>
          </a:bodyPr>
          <a:lstStyle/>
          <a:p>
            <a:r>
              <a:rPr lang="en-US" dirty="0"/>
              <a:t>We have a positive behaviour management system at school.</a:t>
            </a:r>
          </a:p>
          <a:p>
            <a:r>
              <a:rPr lang="en-US" dirty="0"/>
              <a:t>We use restorative conversations to discuss and reflect on behaviour.</a:t>
            </a:r>
          </a:p>
          <a:p>
            <a:r>
              <a:rPr lang="en-US" dirty="0"/>
              <a:t>If behaviour does warrant a consequence, our behaviour policy has the following chart to follow through to ensure consistency and fairness across the school.</a:t>
            </a:r>
          </a:p>
        </p:txBody>
      </p:sp>
      <p:pic>
        <p:nvPicPr>
          <p:cNvPr id="5" name="Picture 4">
            <a:extLst>
              <a:ext uri="{FF2B5EF4-FFF2-40B4-BE49-F238E27FC236}">
                <a16:creationId xmlns:a16="http://schemas.microsoft.com/office/drawing/2014/main" id="{89875E2E-74D5-D88C-90E8-C13BB2DE1EC6}"/>
              </a:ext>
            </a:extLst>
          </p:cNvPr>
          <p:cNvPicPr>
            <a:picLocks noChangeAspect="1"/>
          </p:cNvPicPr>
          <p:nvPr/>
        </p:nvPicPr>
        <p:blipFill>
          <a:blip r:embed="rId3"/>
          <a:stretch>
            <a:fillRect/>
          </a:stretch>
        </p:blipFill>
        <p:spPr>
          <a:xfrm>
            <a:off x="2079904" y="3200049"/>
            <a:ext cx="7064096" cy="3292826"/>
          </a:xfrm>
          <a:prstGeom prst="rect">
            <a:avLst/>
          </a:prstGeom>
        </p:spPr>
      </p:pic>
    </p:spTree>
    <p:extLst>
      <p:ext uri="{BB962C8B-B14F-4D97-AF65-F5344CB8AC3E}">
        <p14:creationId xmlns:p14="http://schemas.microsoft.com/office/powerpoint/2010/main" val="28757812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E923C-D533-A5C0-FD98-E88BBB65750E}"/>
              </a:ext>
            </a:extLst>
          </p:cNvPr>
          <p:cNvSpPr>
            <a:spLocks noGrp="1"/>
          </p:cNvSpPr>
          <p:nvPr>
            <p:ph type="title"/>
          </p:nvPr>
        </p:nvSpPr>
        <p:spPr/>
        <p:txBody>
          <a:bodyPr/>
          <a:lstStyle/>
          <a:p>
            <a:r>
              <a:rPr lang="en-GB" u="sng" dirty="0"/>
              <a:t>Uniform</a:t>
            </a:r>
          </a:p>
        </p:txBody>
      </p:sp>
      <p:sp>
        <p:nvSpPr>
          <p:cNvPr id="3" name="Content Placeholder 2">
            <a:extLst>
              <a:ext uri="{FF2B5EF4-FFF2-40B4-BE49-F238E27FC236}">
                <a16:creationId xmlns:a16="http://schemas.microsoft.com/office/drawing/2014/main" id="{3C326128-8F29-F44B-9DA7-32665E9DC62E}"/>
              </a:ext>
            </a:extLst>
          </p:cNvPr>
          <p:cNvSpPr>
            <a:spLocks noGrp="1"/>
          </p:cNvSpPr>
          <p:nvPr>
            <p:ph idx="1"/>
          </p:nvPr>
        </p:nvSpPr>
        <p:spPr/>
        <p:txBody>
          <a:bodyPr>
            <a:normAutofit fontScale="92500" lnSpcReduction="10000"/>
          </a:bodyPr>
          <a:lstStyle/>
          <a:p>
            <a:r>
              <a:rPr lang="en-US" dirty="0"/>
              <a:t>On non-PE days, children must wear: a white polo shirt (with or without logo), a purple sweatshirt with logo, navy shorts, trousers (not leggings), pinafore, navy grey, white or purple socks/tights, and black school shoes or plain black trainers </a:t>
            </a:r>
          </a:p>
          <a:p>
            <a:r>
              <a:rPr lang="en-US" dirty="0"/>
              <a:t>On PE days, children do not get changed at school and must come to school in their PE kits on these days. Children should wear: their house </a:t>
            </a:r>
            <a:r>
              <a:rPr lang="en-US" dirty="0" err="1"/>
              <a:t>colour</a:t>
            </a:r>
            <a:r>
              <a:rPr lang="en-US" dirty="0"/>
              <a:t> top, a plain black hoodie, a school sweatshirt or Omnia hoodie, and black shorts, tracksuit bottoms or leggings trainers (any </a:t>
            </a:r>
            <a:r>
              <a:rPr lang="en-US" dirty="0" err="1"/>
              <a:t>colour</a:t>
            </a:r>
            <a:r>
              <a:rPr lang="en-US" dirty="0"/>
              <a:t>) </a:t>
            </a:r>
          </a:p>
          <a:p>
            <a:r>
              <a:rPr lang="en-US" dirty="0"/>
              <a:t>Long hair (past shoulder length) must be fully tied back every day. </a:t>
            </a:r>
          </a:p>
          <a:p>
            <a:r>
              <a:rPr lang="en-US" dirty="0"/>
              <a:t>Small purple/black accessories may be worn. </a:t>
            </a:r>
          </a:p>
          <a:p>
            <a:r>
              <a:rPr lang="en-US" dirty="0"/>
              <a:t>No </a:t>
            </a:r>
            <a:r>
              <a:rPr lang="en-US" dirty="0" err="1"/>
              <a:t>jewellery</a:t>
            </a:r>
            <a:r>
              <a:rPr lang="en-US" dirty="0"/>
              <a:t> (exception of small studs but not on PE days)</a:t>
            </a:r>
          </a:p>
        </p:txBody>
      </p:sp>
    </p:spTree>
    <p:extLst>
      <p:ext uri="{BB962C8B-B14F-4D97-AF65-F5344CB8AC3E}">
        <p14:creationId xmlns:p14="http://schemas.microsoft.com/office/powerpoint/2010/main" val="13783986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7782C-1B16-E9A0-BDC2-38DEBD8D2EE5}"/>
              </a:ext>
            </a:extLst>
          </p:cNvPr>
          <p:cNvSpPr>
            <a:spLocks noGrp="1"/>
          </p:cNvSpPr>
          <p:nvPr>
            <p:ph type="title"/>
          </p:nvPr>
        </p:nvSpPr>
        <p:spPr>
          <a:xfrm>
            <a:off x="838200" y="0"/>
            <a:ext cx="10515600" cy="1325563"/>
          </a:xfrm>
        </p:spPr>
        <p:txBody>
          <a:bodyPr/>
          <a:lstStyle/>
          <a:p>
            <a:pPr algn="ctr"/>
            <a:r>
              <a:rPr lang="en-GB" u="sng" dirty="0"/>
              <a:t>Reminders</a:t>
            </a:r>
          </a:p>
        </p:txBody>
      </p:sp>
      <p:pic>
        <p:nvPicPr>
          <p:cNvPr id="4" name="Picture 3">
            <a:extLst>
              <a:ext uri="{FF2B5EF4-FFF2-40B4-BE49-F238E27FC236}">
                <a16:creationId xmlns:a16="http://schemas.microsoft.com/office/drawing/2014/main" id="{E2BA9F2C-2AA3-75C9-BBC8-69EE2735DF46}"/>
              </a:ext>
            </a:extLst>
          </p:cNvPr>
          <p:cNvPicPr>
            <a:picLocks noChangeAspect="1"/>
          </p:cNvPicPr>
          <p:nvPr/>
        </p:nvPicPr>
        <p:blipFill>
          <a:blip r:embed="rId3"/>
          <a:stretch>
            <a:fillRect/>
          </a:stretch>
        </p:blipFill>
        <p:spPr>
          <a:xfrm>
            <a:off x="10772070" y="6398116"/>
            <a:ext cx="1322713" cy="459884"/>
          </a:xfrm>
          <a:prstGeom prst="rect">
            <a:avLst/>
          </a:prstGeom>
        </p:spPr>
      </p:pic>
      <p:sp>
        <p:nvSpPr>
          <p:cNvPr id="6" name="Content Placeholder 5">
            <a:extLst>
              <a:ext uri="{FF2B5EF4-FFF2-40B4-BE49-F238E27FC236}">
                <a16:creationId xmlns:a16="http://schemas.microsoft.com/office/drawing/2014/main" id="{759ED382-23CD-A809-A7C1-60B11B2416E0}"/>
              </a:ext>
            </a:extLst>
          </p:cNvPr>
          <p:cNvSpPr>
            <a:spLocks noGrp="1"/>
          </p:cNvSpPr>
          <p:nvPr>
            <p:ph idx="1"/>
          </p:nvPr>
        </p:nvSpPr>
        <p:spPr>
          <a:xfrm>
            <a:off x="838200" y="1872278"/>
            <a:ext cx="10515600" cy="4351338"/>
          </a:xfrm>
        </p:spPr>
        <p:txBody>
          <a:bodyPr>
            <a:normAutofit/>
          </a:bodyPr>
          <a:lstStyle/>
          <a:p>
            <a:r>
              <a:rPr lang="en-US" dirty="0">
                <a:latin typeface="+mj-lt"/>
              </a:rPr>
              <a:t>Labelled spare clothes in your child’s bag</a:t>
            </a:r>
          </a:p>
          <a:p>
            <a:r>
              <a:rPr lang="en-US" dirty="0">
                <a:latin typeface="+mj-lt"/>
              </a:rPr>
              <a:t>Wet clothes &amp; coat</a:t>
            </a:r>
          </a:p>
          <a:p>
            <a:r>
              <a:rPr lang="en-US" dirty="0">
                <a:latin typeface="+mj-lt"/>
              </a:rPr>
              <a:t>Label your child’s belongings (including their uniform and PE kit)</a:t>
            </a:r>
          </a:p>
          <a:p>
            <a:r>
              <a:rPr lang="en-US" dirty="0">
                <a:latin typeface="+mj-lt"/>
              </a:rPr>
              <a:t>Commenting in reading journals</a:t>
            </a:r>
          </a:p>
          <a:p>
            <a:r>
              <a:rPr lang="en-US" dirty="0">
                <a:latin typeface="+mj-lt"/>
              </a:rPr>
              <a:t>Hand in homework every Monday</a:t>
            </a:r>
          </a:p>
          <a:p>
            <a:pPr marL="0" indent="0">
              <a:buNone/>
            </a:pPr>
            <a:endParaRPr lang="en-US" dirty="0">
              <a:latin typeface="Sassoon Infant Std" panose="020B0503020103030203" pitchFamily="34" charset="0"/>
            </a:endParaRPr>
          </a:p>
          <a:p>
            <a:endParaRPr lang="en-US" dirty="0">
              <a:latin typeface="Sassoon Infant Std" panose="020B0503020103030203" pitchFamily="34" charset="0"/>
            </a:endParaRPr>
          </a:p>
          <a:p>
            <a:endParaRPr lang="en-GB" dirty="0"/>
          </a:p>
        </p:txBody>
      </p:sp>
      <p:pic>
        <p:nvPicPr>
          <p:cNvPr id="3074" name="Picture 2" descr="Welcome to our new Reception class September 2022 | Merton Bank Primary  School">
            <a:extLst>
              <a:ext uri="{FF2B5EF4-FFF2-40B4-BE49-F238E27FC236}">
                <a16:creationId xmlns:a16="http://schemas.microsoft.com/office/drawing/2014/main" id="{7CF49AA9-5D9C-3DAD-C2E9-3F861AA9E3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1422" y="3619811"/>
            <a:ext cx="3521207" cy="26038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9826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e Best Thank You Messages to Write on Your Personalized Thank You ...">
            <a:extLst>
              <a:ext uri="{FF2B5EF4-FFF2-40B4-BE49-F238E27FC236}">
                <a16:creationId xmlns:a16="http://schemas.microsoft.com/office/drawing/2014/main" id="{DA3734C9-6771-3213-016A-0C6234FBE8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965" y="420414"/>
            <a:ext cx="4904828" cy="367862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A257917-B9DC-F0C0-C157-55A1BD9DF35A}"/>
              </a:ext>
            </a:extLst>
          </p:cNvPr>
          <p:cNvSpPr txBox="1"/>
          <p:nvPr/>
        </p:nvSpPr>
        <p:spPr>
          <a:xfrm>
            <a:off x="5919019" y="2930014"/>
            <a:ext cx="5565058" cy="3046988"/>
          </a:xfrm>
          <a:prstGeom prst="rect">
            <a:avLst/>
          </a:prstGeom>
          <a:noFill/>
        </p:spPr>
        <p:txBody>
          <a:bodyPr wrap="square" rtlCol="0">
            <a:spAutoFit/>
          </a:bodyPr>
          <a:lstStyle/>
          <a:p>
            <a:pPr algn="ctr"/>
            <a:r>
              <a:rPr lang="en-US" sz="4800" dirty="0"/>
              <a:t>If you have any questions, please speak to one of us at the end!</a:t>
            </a:r>
            <a:endParaRPr lang="en-GB" sz="4800" dirty="0"/>
          </a:p>
        </p:txBody>
      </p:sp>
    </p:spTree>
    <p:extLst>
      <p:ext uri="{BB962C8B-B14F-4D97-AF65-F5344CB8AC3E}">
        <p14:creationId xmlns:p14="http://schemas.microsoft.com/office/powerpoint/2010/main" val="3325330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iss AMP">
      <a:majorFont>
        <a:latin typeface="Sassoon Infant Std"/>
        <a:ea typeface=""/>
        <a:cs typeface=""/>
      </a:majorFont>
      <a:minorFont>
        <a:latin typeface="Sassoon Infant St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803</TotalTime>
  <Words>1450</Words>
  <Application>Microsoft Office PowerPoint</Application>
  <PresentationFormat>Widescreen</PresentationFormat>
  <Paragraphs>222</Paragraphs>
  <Slides>32</Slides>
  <Notes>32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Aptos</vt:lpstr>
      <vt:lpstr>Arial</vt:lpstr>
      <vt:lpstr>Sassoon Infant Std</vt:lpstr>
      <vt:lpstr>SassoonPrimaryInfant</vt:lpstr>
      <vt:lpstr>Times New Roman</vt:lpstr>
      <vt:lpstr>Office Theme</vt:lpstr>
      <vt:lpstr>PowerPoint Presentation</vt:lpstr>
      <vt:lpstr>PowerPoint Presentation</vt:lpstr>
      <vt:lpstr>PowerPoint Presentation</vt:lpstr>
      <vt:lpstr>PowerPoint Presentation</vt:lpstr>
      <vt:lpstr>What subjects are taught?</vt:lpstr>
      <vt:lpstr>PowerPoint Presentation</vt:lpstr>
      <vt:lpstr>PowerPoint Presentation</vt:lpstr>
      <vt:lpstr>PowerPoint Presentation</vt:lpstr>
      <vt:lpstr>PowerPoint Presentation</vt:lpstr>
      <vt:lpstr>How will we know how your child is progressing?</vt:lpstr>
      <vt:lpstr>Reception Baseline Assessment</vt:lpstr>
      <vt:lpstr>Phonics and Reading</vt:lpstr>
      <vt:lpstr>Phonics and Reading A phonics newsletter will sent home in Homework books each week so that you know the sounds the children are learning and can support them at home.  In Reception, we learn two sounds a week, focusing on one sound over two days. Therefore, the newsletter will give the sounds for two weeks.</vt:lpstr>
      <vt:lpstr>What is phonics?</vt:lpstr>
      <vt:lpstr>Key terminology</vt:lpstr>
      <vt:lpstr>Key terminology</vt:lpstr>
      <vt:lpstr>Pure sounds</vt:lpstr>
      <vt:lpstr>SSPF- The will and the thrill</vt:lpstr>
      <vt:lpstr>SSPF- The bigger picture</vt:lpstr>
      <vt:lpstr>The basics 3</vt:lpstr>
      <vt:lpstr>The basics 5</vt:lpstr>
      <vt:lpstr>Weekly parent phonics newsletters </vt:lpstr>
      <vt:lpstr> Maths  From next week, we will begin to use Mastering Number from NCETM, which focuses on number sense.  We will supplement this with Mastering the Curriculum, which will focus on number patterns and geometry too. </vt:lpstr>
      <vt:lpstr>Homework</vt:lpstr>
      <vt:lpstr>Want to know more about our curriculum and what your child will learn?</vt:lpstr>
      <vt:lpstr>Booking lunches, breakfast club, TASS</vt:lpstr>
      <vt:lpstr>How can you help your child?</vt:lpstr>
      <vt:lpstr>School Readiness</vt:lpstr>
      <vt:lpstr>Behaviour at WPA</vt:lpstr>
      <vt:lpstr>Uniform</vt:lpstr>
      <vt:lpstr>Reminders</vt:lpstr>
      <vt:lpstr>PowerPoint Presentation</vt:lpstr>
    </vt:vector>
  </TitlesOfParts>
  <Company>The Orion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 Shear</dc:creator>
  <cp:lastModifiedBy>Hannah Robinson</cp:lastModifiedBy>
  <cp:revision>37</cp:revision>
  <dcterms:created xsi:type="dcterms:W3CDTF">2022-09-14T15:05:26Z</dcterms:created>
  <dcterms:modified xsi:type="dcterms:W3CDTF">2025-09-26T12:55:20Z</dcterms:modified>
</cp:coreProperties>
</file>