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notesMasterIdLst>
    <p:notesMasterId r:id="rId40"/>
  </p:notesMasterIdLst>
  <p:sldIdLst>
    <p:sldId id="258" r:id="rId2"/>
    <p:sldId id="295" r:id="rId3"/>
    <p:sldId id="259" r:id="rId4"/>
    <p:sldId id="290" r:id="rId5"/>
    <p:sldId id="289" r:id="rId6"/>
    <p:sldId id="260" r:id="rId7"/>
    <p:sldId id="261" r:id="rId8"/>
    <p:sldId id="292" r:id="rId9"/>
    <p:sldId id="294" r:id="rId10"/>
    <p:sldId id="333" r:id="rId11"/>
    <p:sldId id="317" r:id="rId12"/>
    <p:sldId id="269" r:id="rId13"/>
    <p:sldId id="311" r:id="rId14"/>
    <p:sldId id="332" r:id="rId15"/>
    <p:sldId id="268" r:id="rId16"/>
    <p:sldId id="334" r:id="rId17"/>
    <p:sldId id="266" r:id="rId18"/>
    <p:sldId id="271" r:id="rId19"/>
    <p:sldId id="272" r:id="rId20"/>
    <p:sldId id="273" r:id="rId21"/>
    <p:sldId id="338" r:id="rId22"/>
    <p:sldId id="275" r:id="rId23"/>
    <p:sldId id="299" r:id="rId24"/>
    <p:sldId id="300" r:id="rId25"/>
    <p:sldId id="301" r:id="rId26"/>
    <p:sldId id="296" r:id="rId27"/>
    <p:sldId id="297" r:id="rId28"/>
    <p:sldId id="298" r:id="rId29"/>
    <p:sldId id="303" r:id="rId30"/>
    <p:sldId id="304" r:id="rId31"/>
    <p:sldId id="276" r:id="rId32"/>
    <p:sldId id="337" r:id="rId33"/>
    <p:sldId id="278" r:id="rId34"/>
    <p:sldId id="279" r:id="rId35"/>
    <p:sldId id="291" r:id="rId36"/>
    <p:sldId id="339" r:id="rId37"/>
    <p:sldId id="287" r:id="rId38"/>
    <p:sldId id="281"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317" autoAdjust="0"/>
    <p:restoredTop sz="87320" autoAdjust="0"/>
  </p:normalViewPr>
  <p:slideViewPr>
    <p:cSldViewPr snapToGrid="0">
      <p:cViewPr varScale="1">
        <p:scale>
          <a:sx n="71" d="100"/>
          <a:sy n="71" d="100"/>
        </p:scale>
        <p:origin x="80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ECEFE2-06D6-4961-8914-27EA378EFAC0}" type="datetimeFigureOut">
              <a:rPr lang="en-GB" smtClean="0"/>
              <a:t>23/09/2025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27269C-B604-403F-86E3-718CBC3B8B9C}" type="slidenum">
              <a:rPr lang="en-GB" smtClean="0"/>
              <a:t>‹#›</a:t>
            </a:fld>
            <a:endParaRPr lang="en-GB"/>
          </a:p>
        </p:txBody>
      </p:sp>
    </p:spTree>
    <p:extLst>
      <p:ext uri="{BB962C8B-B14F-4D97-AF65-F5344CB8AC3E}">
        <p14:creationId xmlns:p14="http://schemas.microsoft.com/office/powerpoint/2010/main" val="2920256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Ellie</a:t>
            </a:r>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a:t>
            </a:fld>
            <a:endParaRPr lang="en-GB"/>
          </a:p>
        </p:txBody>
      </p:sp>
    </p:spTree>
    <p:extLst>
      <p:ext uri="{BB962C8B-B14F-4D97-AF65-F5344CB8AC3E}">
        <p14:creationId xmlns:p14="http://schemas.microsoft.com/office/powerpoint/2010/main" val="1943576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2</a:t>
            </a:fld>
            <a:endParaRPr lang="en-GB"/>
          </a:p>
        </p:txBody>
      </p:sp>
    </p:spTree>
    <p:extLst>
      <p:ext uri="{BB962C8B-B14F-4D97-AF65-F5344CB8AC3E}">
        <p14:creationId xmlns:p14="http://schemas.microsoft.com/office/powerpoint/2010/main" val="870330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Amy</a:t>
            </a:r>
          </a:p>
        </p:txBody>
      </p:sp>
      <p:sp>
        <p:nvSpPr>
          <p:cNvPr id="4" name="Slide Number Placeholder 3"/>
          <p:cNvSpPr>
            <a:spLocks noGrp="1"/>
          </p:cNvSpPr>
          <p:nvPr>
            <p:ph type="sldNum" sz="quarter" idx="5"/>
          </p:nvPr>
        </p:nvSpPr>
        <p:spPr/>
        <p:txBody>
          <a:bodyPr/>
          <a:lstStyle/>
          <a:p>
            <a:fld id="{C527269C-B604-403F-86E3-718CBC3B8B9C}" type="slidenum">
              <a:rPr lang="en-GB" smtClean="0"/>
              <a:t>3</a:t>
            </a:fld>
            <a:endParaRPr lang="en-GB"/>
          </a:p>
        </p:txBody>
      </p:sp>
    </p:spTree>
    <p:extLst>
      <p:ext uri="{BB962C8B-B14F-4D97-AF65-F5344CB8AC3E}">
        <p14:creationId xmlns:p14="http://schemas.microsoft.com/office/powerpoint/2010/main" val="3676287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4</a:t>
            </a:fld>
            <a:endParaRPr lang="en-GB"/>
          </a:p>
        </p:txBody>
      </p:sp>
    </p:spTree>
    <p:extLst>
      <p:ext uri="{BB962C8B-B14F-4D97-AF65-F5344CB8AC3E}">
        <p14:creationId xmlns:p14="http://schemas.microsoft.com/office/powerpoint/2010/main" val="5539944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5</a:t>
            </a:fld>
            <a:endParaRPr lang="en-GB"/>
          </a:p>
        </p:txBody>
      </p:sp>
    </p:spTree>
    <p:extLst>
      <p:ext uri="{BB962C8B-B14F-4D97-AF65-F5344CB8AC3E}">
        <p14:creationId xmlns:p14="http://schemas.microsoft.com/office/powerpoint/2010/main" val="3519583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Amy </a:t>
            </a:r>
          </a:p>
        </p:txBody>
      </p:sp>
      <p:sp>
        <p:nvSpPr>
          <p:cNvPr id="4" name="Slide Number Placeholder 3"/>
          <p:cNvSpPr>
            <a:spLocks noGrp="1"/>
          </p:cNvSpPr>
          <p:nvPr>
            <p:ph type="sldNum" sz="quarter" idx="5"/>
          </p:nvPr>
        </p:nvSpPr>
        <p:spPr/>
        <p:txBody>
          <a:bodyPr/>
          <a:lstStyle/>
          <a:p>
            <a:fld id="{C527269C-B604-403F-86E3-718CBC3B8B9C}" type="slidenum">
              <a:rPr lang="en-GB" smtClean="0"/>
              <a:t>6</a:t>
            </a:fld>
            <a:endParaRPr lang="en-GB"/>
          </a:p>
        </p:txBody>
      </p:sp>
    </p:spTree>
    <p:extLst>
      <p:ext uri="{BB962C8B-B14F-4D97-AF65-F5344CB8AC3E}">
        <p14:creationId xmlns:p14="http://schemas.microsoft.com/office/powerpoint/2010/main" val="956765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Melissa</a:t>
            </a:r>
          </a:p>
        </p:txBody>
      </p:sp>
      <p:sp>
        <p:nvSpPr>
          <p:cNvPr id="4" name="Slide Number Placeholder 3"/>
          <p:cNvSpPr>
            <a:spLocks noGrp="1"/>
          </p:cNvSpPr>
          <p:nvPr>
            <p:ph type="sldNum" sz="quarter" idx="5"/>
          </p:nvPr>
        </p:nvSpPr>
        <p:spPr/>
        <p:txBody>
          <a:bodyPr/>
          <a:lstStyle/>
          <a:p>
            <a:fld id="{C527269C-B604-403F-86E3-718CBC3B8B9C}" type="slidenum">
              <a:rPr lang="en-GB" smtClean="0"/>
              <a:t>7</a:t>
            </a:fld>
            <a:endParaRPr lang="en-GB"/>
          </a:p>
        </p:txBody>
      </p:sp>
    </p:spTree>
    <p:extLst>
      <p:ext uri="{BB962C8B-B14F-4D97-AF65-F5344CB8AC3E}">
        <p14:creationId xmlns:p14="http://schemas.microsoft.com/office/powerpoint/2010/main" val="26423525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8</a:t>
            </a:fld>
            <a:endParaRPr lang="en-GB"/>
          </a:p>
        </p:txBody>
      </p:sp>
    </p:spTree>
    <p:extLst>
      <p:ext uri="{BB962C8B-B14F-4D97-AF65-F5344CB8AC3E}">
        <p14:creationId xmlns:p14="http://schemas.microsoft.com/office/powerpoint/2010/main" val="1192355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9</a:t>
            </a:fld>
            <a:endParaRPr lang="en-GB"/>
          </a:p>
        </p:txBody>
      </p:sp>
    </p:spTree>
    <p:extLst>
      <p:ext uri="{BB962C8B-B14F-4D97-AF65-F5344CB8AC3E}">
        <p14:creationId xmlns:p14="http://schemas.microsoft.com/office/powerpoint/2010/main" val="2818751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300" b="1" dirty="0"/>
              <a:t>Ellie</a:t>
            </a:r>
          </a:p>
        </p:txBody>
      </p:sp>
      <p:sp>
        <p:nvSpPr>
          <p:cNvPr id="4" name="Slide Number Placeholder 3"/>
          <p:cNvSpPr>
            <a:spLocks noGrp="1"/>
          </p:cNvSpPr>
          <p:nvPr>
            <p:ph type="sldNum" sz="quarter" idx="10"/>
          </p:nvPr>
        </p:nvSpPr>
        <p:spPr/>
        <p:txBody>
          <a:bodyPr/>
          <a:lstStyle/>
          <a:p>
            <a:fld id="{D26ED936-4A26-4457-9648-8C8A70029982}" type="slidenum">
              <a:rPr lang="en-GB" smtClean="0"/>
              <a:t>10</a:t>
            </a:fld>
            <a:endParaRPr lang="en-GB"/>
          </a:p>
        </p:txBody>
      </p:sp>
    </p:spTree>
    <p:extLst>
      <p:ext uri="{BB962C8B-B14F-4D97-AF65-F5344CB8AC3E}">
        <p14:creationId xmlns:p14="http://schemas.microsoft.com/office/powerpoint/2010/main" val="1566420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300" b="1" dirty="0"/>
              <a:t>Ellie</a:t>
            </a:r>
          </a:p>
        </p:txBody>
      </p:sp>
      <p:sp>
        <p:nvSpPr>
          <p:cNvPr id="4" name="Slide Number Placeholder 3"/>
          <p:cNvSpPr>
            <a:spLocks noGrp="1"/>
          </p:cNvSpPr>
          <p:nvPr>
            <p:ph type="sldNum" sz="quarter" idx="10"/>
          </p:nvPr>
        </p:nvSpPr>
        <p:spPr/>
        <p:txBody>
          <a:bodyPr/>
          <a:lstStyle/>
          <a:p>
            <a:fld id="{D26ED936-4A26-4457-9648-8C8A70029982}" type="slidenum">
              <a:rPr lang="en-GB" smtClean="0"/>
              <a:t>11</a:t>
            </a:fld>
            <a:endParaRPr lang="en-GB"/>
          </a:p>
        </p:txBody>
      </p:sp>
    </p:spTree>
    <p:extLst>
      <p:ext uri="{BB962C8B-B14F-4D97-AF65-F5344CB8AC3E}">
        <p14:creationId xmlns:p14="http://schemas.microsoft.com/office/powerpoint/2010/main" val="6867917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Ellie</a:t>
            </a:r>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12</a:t>
            </a:fld>
            <a:endParaRPr lang="en-GB"/>
          </a:p>
        </p:txBody>
      </p:sp>
    </p:spTree>
    <p:extLst>
      <p:ext uri="{BB962C8B-B14F-4D97-AF65-F5344CB8AC3E}">
        <p14:creationId xmlns:p14="http://schemas.microsoft.com/office/powerpoint/2010/main" val="8116600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sz="1300" b="1" dirty="0"/>
              <a:t>Ellie</a:t>
            </a:r>
          </a:p>
        </p:txBody>
      </p:sp>
      <p:sp>
        <p:nvSpPr>
          <p:cNvPr id="4" name="Slide Number Placeholder 3"/>
          <p:cNvSpPr>
            <a:spLocks noGrp="1"/>
          </p:cNvSpPr>
          <p:nvPr>
            <p:ph type="sldNum" sz="quarter" idx="10"/>
          </p:nvPr>
        </p:nvSpPr>
        <p:spPr/>
        <p:txBody>
          <a:bodyPr/>
          <a:lstStyle/>
          <a:p>
            <a:fld id="{D26ED936-4A26-4457-9648-8C8A70029982}" type="slidenum">
              <a:rPr lang="en-GB" smtClean="0"/>
              <a:t>13</a:t>
            </a:fld>
            <a:endParaRPr lang="en-GB"/>
          </a:p>
        </p:txBody>
      </p:sp>
    </p:spTree>
    <p:extLst>
      <p:ext uri="{BB962C8B-B14F-4D97-AF65-F5344CB8AC3E}">
        <p14:creationId xmlns:p14="http://schemas.microsoft.com/office/powerpoint/2010/main" val="11458128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300" b="1" dirty="0"/>
          </a:p>
        </p:txBody>
      </p:sp>
      <p:sp>
        <p:nvSpPr>
          <p:cNvPr id="4" name="Slide Number Placeholder 3"/>
          <p:cNvSpPr>
            <a:spLocks noGrp="1"/>
          </p:cNvSpPr>
          <p:nvPr>
            <p:ph type="sldNum" sz="quarter" idx="10"/>
          </p:nvPr>
        </p:nvSpPr>
        <p:spPr/>
        <p:txBody>
          <a:bodyPr/>
          <a:lstStyle/>
          <a:p>
            <a:fld id="{D26ED936-4A26-4457-9648-8C8A70029982}" type="slidenum">
              <a:rPr lang="en-GB" smtClean="0"/>
              <a:t>14</a:t>
            </a:fld>
            <a:endParaRPr lang="en-GB"/>
          </a:p>
        </p:txBody>
      </p:sp>
    </p:spTree>
    <p:extLst>
      <p:ext uri="{BB962C8B-B14F-4D97-AF65-F5344CB8AC3E}">
        <p14:creationId xmlns:p14="http://schemas.microsoft.com/office/powerpoint/2010/main" val="37848954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Amy</a:t>
            </a:r>
          </a:p>
        </p:txBody>
      </p:sp>
      <p:sp>
        <p:nvSpPr>
          <p:cNvPr id="4" name="Slide Number Placeholder 3"/>
          <p:cNvSpPr>
            <a:spLocks noGrp="1"/>
          </p:cNvSpPr>
          <p:nvPr>
            <p:ph type="sldNum" sz="quarter" idx="5"/>
          </p:nvPr>
        </p:nvSpPr>
        <p:spPr/>
        <p:txBody>
          <a:bodyPr/>
          <a:lstStyle/>
          <a:p>
            <a:fld id="{C527269C-B604-403F-86E3-718CBC3B8B9C}" type="slidenum">
              <a:rPr lang="en-GB" smtClean="0"/>
              <a:t>15</a:t>
            </a:fld>
            <a:endParaRPr lang="en-GB"/>
          </a:p>
        </p:txBody>
      </p:sp>
    </p:spTree>
    <p:extLst>
      <p:ext uri="{BB962C8B-B14F-4D97-AF65-F5344CB8AC3E}">
        <p14:creationId xmlns:p14="http://schemas.microsoft.com/office/powerpoint/2010/main" val="33167604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16</a:t>
            </a:fld>
            <a:endParaRPr lang="en-GB"/>
          </a:p>
        </p:txBody>
      </p:sp>
    </p:spTree>
    <p:extLst>
      <p:ext uri="{BB962C8B-B14F-4D97-AF65-F5344CB8AC3E}">
        <p14:creationId xmlns:p14="http://schemas.microsoft.com/office/powerpoint/2010/main" val="2836714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17</a:t>
            </a:fld>
            <a:endParaRPr lang="en-GB"/>
          </a:p>
        </p:txBody>
      </p:sp>
    </p:spTree>
    <p:extLst>
      <p:ext uri="{BB962C8B-B14F-4D97-AF65-F5344CB8AC3E}">
        <p14:creationId xmlns:p14="http://schemas.microsoft.com/office/powerpoint/2010/main" val="1958046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18</a:t>
            </a:fld>
            <a:endParaRPr lang="en-GB"/>
          </a:p>
        </p:txBody>
      </p:sp>
    </p:spTree>
    <p:extLst>
      <p:ext uri="{BB962C8B-B14F-4D97-AF65-F5344CB8AC3E}">
        <p14:creationId xmlns:p14="http://schemas.microsoft.com/office/powerpoint/2010/main" val="2315084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19</a:t>
            </a:fld>
            <a:endParaRPr lang="en-GB"/>
          </a:p>
        </p:txBody>
      </p:sp>
    </p:spTree>
    <p:extLst>
      <p:ext uri="{BB962C8B-B14F-4D97-AF65-F5344CB8AC3E}">
        <p14:creationId xmlns:p14="http://schemas.microsoft.com/office/powerpoint/2010/main" val="17752051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20</a:t>
            </a:fld>
            <a:endParaRPr lang="en-GB"/>
          </a:p>
        </p:txBody>
      </p:sp>
    </p:spTree>
    <p:extLst>
      <p:ext uri="{BB962C8B-B14F-4D97-AF65-F5344CB8AC3E}">
        <p14:creationId xmlns:p14="http://schemas.microsoft.com/office/powerpoint/2010/main" val="1307859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21</a:t>
            </a:fld>
            <a:endParaRPr lang="en-GB"/>
          </a:p>
        </p:txBody>
      </p:sp>
    </p:spTree>
    <p:extLst>
      <p:ext uri="{BB962C8B-B14F-4D97-AF65-F5344CB8AC3E}">
        <p14:creationId xmlns:p14="http://schemas.microsoft.com/office/powerpoint/2010/main" val="18765262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22</a:t>
            </a:fld>
            <a:endParaRPr lang="en-GB"/>
          </a:p>
        </p:txBody>
      </p:sp>
    </p:spTree>
    <p:extLst>
      <p:ext uri="{BB962C8B-B14F-4D97-AF65-F5344CB8AC3E}">
        <p14:creationId xmlns:p14="http://schemas.microsoft.com/office/powerpoint/2010/main" val="39199200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23</a:t>
            </a:fld>
            <a:endParaRPr lang="en-GB"/>
          </a:p>
        </p:txBody>
      </p:sp>
    </p:spTree>
    <p:extLst>
      <p:ext uri="{BB962C8B-B14F-4D97-AF65-F5344CB8AC3E}">
        <p14:creationId xmlns:p14="http://schemas.microsoft.com/office/powerpoint/2010/main" val="20907017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24</a:t>
            </a:fld>
            <a:endParaRPr lang="en-GB"/>
          </a:p>
        </p:txBody>
      </p:sp>
    </p:spTree>
    <p:extLst>
      <p:ext uri="{BB962C8B-B14F-4D97-AF65-F5344CB8AC3E}">
        <p14:creationId xmlns:p14="http://schemas.microsoft.com/office/powerpoint/2010/main" val="34475212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25</a:t>
            </a:fld>
            <a:endParaRPr lang="en-GB"/>
          </a:p>
        </p:txBody>
      </p:sp>
    </p:spTree>
    <p:extLst>
      <p:ext uri="{BB962C8B-B14F-4D97-AF65-F5344CB8AC3E}">
        <p14:creationId xmlns:p14="http://schemas.microsoft.com/office/powerpoint/2010/main" val="33847990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26</a:t>
            </a:fld>
            <a:endParaRPr lang="en-GB"/>
          </a:p>
        </p:txBody>
      </p:sp>
    </p:spTree>
    <p:extLst>
      <p:ext uri="{BB962C8B-B14F-4D97-AF65-F5344CB8AC3E}">
        <p14:creationId xmlns:p14="http://schemas.microsoft.com/office/powerpoint/2010/main" val="35818959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27</a:t>
            </a:fld>
            <a:endParaRPr lang="en-GB"/>
          </a:p>
        </p:txBody>
      </p:sp>
    </p:spTree>
    <p:extLst>
      <p:ext uri="{BB962C8B-B14F-4D97-AF65-F5344CB8AC3E}">
        <p14:creationId xmlns:p14="http://schemas.microsoft.com/office/powerpoint/2010/main" val="10115641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28</a:t>
            </a:fld>
            <a:endParaRPr lang="en-GB"/>
          </a:p>
        </p:txBody>
      </p:sp>
    </p:spTree>
    <p:extLst>
      <p:ext uri="{BB962C8B-B14F-4D97-AF65-F5344CB8AC3E}">
        <p14:creationId xmlns:p14="http://schemas.microsoft.com/office/powerpoint/2010/main" val="7097468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29</a:t>
            </a:fld>
            <a:endParaRPr lang="en-GB"/>
          </a:p>
        </p:txBody>
      </p:sp>
    </p:spTree>
    <p:extLst>
      <p:ext uri="{BB962C8B-B14F-4D97-AF65-F5344CB8AC3E}">
        <p14:creationId xmlns:p14="http://schemas.microsoft.com/office/powerpoint/2010/main" val="2874401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30</a:t>
            </a:fld>
            <a:endParaRPr lang="en-GB"/>
          </a:p>
        </p:txBody>
      </p:sp>
    </p:spTree>
    <p:extLst>
      <p:ext uri="{BB962C8B-B14F-4D97-AF65-F5344CB8AC3E}">
        <p14:creationId xmlns:p14="http://schemas.microsoft.com/office/powerpoint/2010/main" val="12167865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 </a:t>
            </a:r>
          </a:p>
        </p:txBody>
      </p:sp>
      <p:sp>
        <p:nvSpPr>
          <p:cNvPr id="4" name="Slide Number Placeholder 3"/>
          <p:cNvSpPr>
            <a:spLocks noGrp="1"/>
          </p:cNvSpPr>
          <p:nvPr>
            <p:ph type="sldNum" sz="quarter" idx="5"/>
          </p:nvPr>
        </p:nvSpPr>
        <p:spPr/>
        <p:txBody>
          <a:bodyPr/>
          <a:lstStyle/>
          <a:p>
            <a:fld id="{C527269C-B604-403F-86E3-718CBC3B8B9C}" type="slidenum">
              <a:rPr lang="en-GB" smtClean="0"/>
              <a:t>31</a:t>
            </a:fld>
            <a:endParaRPr lang="en-GB"/>
          </a:p>
        </p:txBody>
      </p:sp>
    </p:spTree>
    <p:extLst>
      <p:ext uri="{BB962C8B-B14F-4D97-AF65-F5344CB8AC3E}">
        <p14:creationId xmlns:p14="http://schemas.microsoft.com/office/powerpoint/2010/main" val="23617116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Annabel</a:t>
            </a:r>
          </a:p>
        </p:txBody>
      </p:sp>
      <p:sp>
        <p:nvSpPr>
          <p:cNvPr id="4" name="Slide Number Placeholder 3"/>
          <p:cNvSpPr>
            <a:spLocks noGrp="1"/>
          </p:cNvSpPr>
          <p:nvPr>
            <p:ph type="sldNum" sz="quarter" idx="5"/>
          </p:nvPr>
        </p:nvSpPr>
        <p:spPr/>
        <p:txBody>
          <a:bodyPr/>
          <a:lstStyle/>
          <a:p>
            <a:fld id="{C527269C-B604-403F-86E3-718CBC3B8B9C}" type="slidenum">
              <a:rPr lang="en-GB" smtClean="0"/>
              <a:t>32</a:t>
            </a:fld>
            <a:endParaRPr lang="en-GB"/>
          </a:p>
        </p:txBody>
      </p:sp>
    </p:spTree>
    <p:extLst>
      <p:ext uri="{BB962C8B-B14F-4D97-AF65-F5344CB8AC3E}">
        <p14:creationId xmlns:p14="http://schemas.microsoft.com/office/powerpoint/2010/main" val="8779078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33</a:t>
            </a:fld>
            <a:endParaRPr lang="en-GB"/>
          </a:p>
        </p:txBody>
      </p:sp>
    </p:spTree>
    <p:extLst>
      <p:ext uri="{BB962C8B-B14F-4D97-AF65-F5344CB8AC3E}">
        <p14:creationId xmlns:p14="http://schemas.microsoft.com/office/powerpoint/2010/main" val="3934677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Melissa</a:t>
            </a:r>
          </a:p>
        </p:txBody>
      </p:sp>
      <p:sp>
        <p:nvSpPr>
          <p:cNvPr id="4" name="Slide Number Placeholder 3"/>
          <p:cNvSpPr>
            <a:spLocks noGrp="1"/>
          </p:cNvSpPr>
          <p:nvPr>
            <p:ph type="sldNum" sz="quarter" idx="5"/>
          </p:nvPr>
        </p:nvSpPr>
        <p:spPr/>
        <p:txBody>
          <a:bodyPr/>
          <a:lstStyle/>
          <a:p>
            <a:fld id="{C527269C-B604-403F-86E3-718CBC3B8B9C}" type="slidenum">
              <a:rPr lang="en-GB" smtClean="0"/>
              <a:t>34</a:t>
            </a:fld>
            <a:endParaRPr lang="en-GB"/>
          </a:p>
        </p:txBody>
      </p:sp>
    </p:spTree>
    <p:extLst>
      <p:ext uri="{BB962C8B-B14F-4D97-AF65-F5344CB8AC3E}">
        <p14:creationId xmlns:p14="http://schemas.microsoft.com/office/powerpoint/2010/main" val="41881258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35</a:t>
            </a:fld>
            <a:endParaRPr lang="en-GB"/>
          </a:p>
        </p:txBody>
      </p:sp>
    </p:spTree>
    <p:extLst>
      <p:ext uri="{BB962C8B-B14F-4D97-AF65-F5344CB8AC3E}">
        <p14:creationId xmlns:p14="http://schemas.microsoft.com/office/powerpoint/2010/main" val="9461720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Amy</a:t>
            </a:r>
          </a:p>
        </p:txBody>
      </p:sp>
      <p:sp>
        <p:nvSpPr>
          <p:cNvPr id="4" name="Slide Number Placeholder 3"/>
          <p:cNvSpPr>
            <a:spLocks noGrp="1"/>
          </p:cNvSpPr>
          <p:nvPr>
            <p:ph type="sldNum" sz="quarter" idx="5"/>
          </p:nvPr>
        </p:nvSpPr>
        <p:spPr/>
        <p:txBody>
          <a:bodyPr/>
          <a:lstStyle/>
          <a:p>
            <a:fld id="{C527269C-B604-403F-86E3-718CBC3B8B9C}" type="slidenum">
              <a:rPr lang="en-GB" smtClean="0"/>
              <a:t>36</a:t>
            </a:fld>
            <a:endParaRPr lang="en-GB"/>
          </a:p>
        </p:txBody>
      </p:sp>
    </p:spTree>
    <p:extLst>
      <p:ext uri="{BB962C8B-B14F-4D97-AF65-F5344CB8AC3E}">
        <p14:creationId xmlns:p14="http://schemas.microsoft.com/office/powerpoint/2010/main" val="28527922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Melissa</a:t>
            </a:r>
          </a:p>
        </p:txBody>
      </p:sp>
      <p:sp>
        <p:nvSpPr>
          <p:cNvPr id="4" name="Slide Number Placeholder 3"/>
          <p:cNvSpPr>
            <a:spLocks noGrp="1"/>
          </p:cNvSpPr>
          <p:nvPr>
            <p:ph type="sldNum" sz="quarter" idx="5"/>
          </p:nvPr>
        </p:nvSpPr>
        <p:spPr/>
        <p:txBody>
          <a:bodyPr/>
          <a:lstStyle/>
          <a:p>
            <a:fld id="{C527269C-B604-403F-86E3-718CBC3B8B9C}" type="slidenum">
              <a:rPr lang="en-GB" smtClean="0"/>
              <a:t>37</a:t>
            </a:fld>
            <a:endParaRPr lang="en-GB"/>
          </a:p>
        </p:txBody>
      </p:sp>
    </p:spTree>
    <p:extLst>
      <p:ext uri="{BB962C8B-B14F-4D97-AF65-F5344CB8AC3E}">
        <p14:creationId xmlns:p14="http://schemas.microsoft.com/office/powerpoint/2010/main" val="334338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Jess</a:t>
            </a:r>
          </a:p>
        </p:txBody>
      </p:sp>
      <p:sp>
        <p:nvSpPr>
          <p:cNvPr id="4" name="Slide Number Placeholder 3"/>
          <p:cNvSpPr>
            <a:spLocks noGrp="1"/>
          </p:cNvSpPr>
          <p:nvPr>
            <p:ph type="sldNum" sz="quarter" idx="5"/>
          </p:nvPr>
        </p:nvSpPr>
        <p:spPr/>
        <p:txBody>
          <a:bodyPr/>
          <a:lstStyle/>
          <a:p>
            <a:fld id="{C527269C-B604-403F-86E3-718CBC3B8B9C}" type="slidenum">
              <a:rPr lang="en-GB" smtClean="0"/>
              <a:t>38</a:t>
            </a:fld>
            <a:endParaRPr lang="en-GB"/>
          </a:p>
        </p:txBody>
      </p:sp>
    </p:spTree>
    <p:extLst>
      <p:ext uri="{BB962C8B-B14F-4D97-AF65-F5344CB8AC3E}">
        <p14:creationId xmlns:p14="http://schemas.microsoft.com/office/powerpoint/2010/main" val="3202289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271141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pic>
        <p:nvPicPr>
          <p:cNvPr id="7" name="Picture 6" descr="A close-up of a logo&#10;&#10;Description automatically generated">
            <a:extLst>
              <a:ext uri="{FF2B5EF4-FFF2-40B4-BE49-F238E27FC236}">
                <a16:creationId xmlns:a16="http://schemas.microsoft.com/office/drawing/2014/main" id="{FCFCD508-E4BA-B908-9174-1749D4E85D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28528" y="5639674"/>
            <a:ext cx="2682472" cy="899238"/>
          </a:xfrm>
          <a:prstGeom prst="rect">
            <a:avLst/>
          </a:prstGeom>
        </p:spPr>
      </p:pic>
    </p:spTree>
    <p:extLst>
      <p:ext uri="{BB962C8B-B14F-4D97-AF65-F5344CB8AC3E}">
        <p14:creationId xmlns:p14="http://schemas.microsoft.com/office/powerpoint/2010/main" val="2189533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352441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73A0F8-D15E-4039-A699-0F45E9A9E678}" type="datetimeFigureOut">
              <a:rPr lang="en-GB" smtClean="0"/>
              <a:t>23/09/2025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893776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73A0F8-D15E-4039-A699-0F45E9A9E678}" type="datetimeFigureOut">
              <a:rPr lang="en-GB" smtClean="0"/>
              <a:t>23/09/2025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40889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73A0F8-D15E-4039-A699-0F45E9A9E678}" type="datetimeFigureOut">
              <a:rPr lang="en-GB" smtClean="0"/>
              <a:t>23/09/2025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249010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73A0F8-D15E-4039-A699-0F45E9A9E678}" type="datetimeFigureOut">
              <a:rPr lang="en-GB" smtClean="0"/>
              <a:t>23/09/2025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762681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73A0F8-D15E-4039-A699-0F45E9A9E678}" type="datetimeFigureOut">
              <a:rPr lang="en-GB" smtClean="0"/>
              <a:t>23/09/2025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92424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73A0F8-D15E-4039-A699-0F45E9A9E678}" type="datetimeFigureOut">
              <a:rPr lang="en-GB" smtClean="0"/>
              <a:t>23/09/2025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17911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001615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2828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80195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633886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6311272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6512558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498639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A73A0F8-D15E-4039-A699-0F45E9A9E678}" type="datetimeFigureOut">
              <a:rPr lang="en-GB" smtClean="0"/>
              <a:t>23/09/2025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2F241604-2A2B-4FE5-9092-0768BCB3F4C5}" type="slidenum">
              <a:rPr lang="en-GB" smtClean="0"/>
              <a:t>‹#›</a:t>
            </a:fld>
            <a:endParaRPr lang="en-GB"/>
          </a:p>
        </p:txBody>
      </p:sp>
    </p:spTree>
    <p:extLst>
      <p:ext uri="{BB962C8B-B14F-4D97-AF65-F5344CB8AC3E}">
        <p14:creationId xmlns:p14="http://schemas.microsoft.com/office/powerpoint/2010/main" val="3602481931"/>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gif"/><Relationship Id="rId4" Type="http://schemas.openxmlformats.org/officeDocument/2006/relationships/image" Target="../media/image24.jpeg"/><Relationship Id="rId9"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2.jpeg"/></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wantageprimaryacademy.org.uk/curriculum/"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Image preview">
            <a:extLst>
              <a:ext uri="{FF2B5EF4-FFF2-40B4-BE49-F238E27FC236}">
                <a16:creationId xmlns:a16="http://schemas.microsoft.com/office/drawing/2014/main" id="{B16F790E-6743-C069-E1A8-D41100E3FF98}"/>
              </a:ext>
            </a:extLst>
          </p:cNvPr>
          <p:cNvPicPr>
            <a:picLocks noChangeAspect="1" noChangeArrowheads="1"/>
          </p:cNvPicPr>
          <p:nvPr/>
        </p:nvPicPr>
        <p:blipFill rotWithShape="1">
          <a:blip r:embed="rId3">
            <a:alphaModFix amt="45000"/>
            <a:extLst>
              <a:ext uri="{28A0092B-C50C-407E-A947-70E740481C1C}">
                <a14:useLocalDpi xmlns:a14="http://schemas.microsoft.com/office/drawing/2010/main" val="0"/>
              </a:ext>
            </a:extLst>
          </a:blip>
          <a:srcRect r="25"/>
          <a:stretch/>
        </p:blipFill>
        <p:spPr bwMode="auto">
          <a:xfrm>
            <a:off x="20" y="-1"/>
            <a:ext cx="12188932"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6265" y="158276"/>
            <a:ext cx="7164674" cy="5571066"/>
          </a:xfrm>
          <a:prstGeom prst="rect">
            <a:avLst/>
          </a:prstGeom>
        </p:spPr>
        <p:txBody>
          <a:bodyPr vert="horz" lIns="91440" tIns="45720" rIns="91440" bIns="45720" rtlCol="0" anchor="ctr">
            <a:normAutofit/>
          </a:bodyPr>
          <a:lstStyle/>
          <a:p>
            <a:pPr algn="r" defTabSz="914400">
              <a:lnSpc>
                <a:spcPct val="80000"/>
              </a:lnSpc>
              <a:spcBef>
                <a:spcPct val="0"/>
              </a:spcBef>
              <a:spcAft>
                <a:spcPts val="600"/>
              </a:spcAft>
            </a:pPr>
            <a:r>
              <a:rPr lang="en-US" sz="7200" kern="1200" cap="all" spc="200" baseline="0" dirty="0">
                <a:latin typeface="+mj-lt"/>
                <a:ea typeface="+mj-ea"/>
                <a:cs typeface="+mj-cs"/>
              </a:rPr>
              <a:t>Welcome to KS1’s Curriculum and Information</a:t>
            </a:r>
          </a:p>
          <a:p>
            <a:pPr algn="r" defTabSz="914400">
              <a:lnSpc>
                <a:spcPct val="80000"/>
              </a:lnSpc>
              <a:spcBef>
                <a:spcPct val="0"/>
              </a:spcBef>
              <a:spcAft>
                <a:spcPts val="600"/>
              </a:spcAft>
            </a:pPr>
            <a:r>
              <a:rPr lang="en-US" sz="7200" kern="1200" cap="all" spc="200" baseline="0" dirty="0">
                <a:latin typeface="+mj-lt"/>
                <a:ea typeface="+mj-ea"/>
                <a:cs typeface="+mj-cs"/>
              </a:rPr>
              <a:t>2025</a:t>
            </a:r>
          </a:p>
        </p:txBody>
      </p:sp>
    </p:spTree>
    <p:extLst>
      <p:ext uri="{BB962C8B-B14F-4D97-AF65-F5344CB8AC3E}">
        <p14:creationId xmlns:p14="http://schemas.microsoft.com/office/powerpoint/2010/main" val="324578578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50148" y="332816"/>
            <a:ext cx="10491663" cy="6186309"/>
          </a:xfrm>
          <a:prstGeom prst="rect">
            <a:avLst/>
          </a:prstGeom>
          <a:noFill/>
        </p:spPr>
        <p:txBody>
          <a:bodyPr wrap="square" rtlCol="0">
            <a:spAutoFit/>
          </a:bodyPr>
          <a:lstStyle/>
          <a:p>
            <a:r>
              <a:rPr lang="en-GB" sz="3600" u="sng" dirty="0">
                <a:latin typeface="Sassoon Infant Std" panose="020B0503020103030203" pitchFamily="34" charset="0"/>
              </a:rPr>
              <a:t>What we will cover:</a:t>
            </a:r>
          </a:p>
          <a:p>
            <a:pPr marL="571500" indent="-571500">
              <a:buFont typeface="Arial" panose="020B0604020202020204" pitchFamily="34" charset="0"/>
              <a:buChar char="•"/>
            </a:pPr>
            <a:r>
              <a:rPr lang="en-GB" sz="3600" dirty="0">
                <a:latin typeface="Sassoon Infant Std" panose="020B0503020103030203" pitchFamily="34" charset="0"/>
              </a:rPr>
              <a:t>Overview of Year 1 and Year 2</a:t>
            </a:r>
          </a:p>
          <a:p>
            <a:pPr marL="571500" indent="-571500">
              <a:buFont typeface="Arial" panose="020B0604020202020204" pitchFamily="34" charset="0"/>
              <a:buChar char="•"/>
            </a:pPr>
            <a:r>
              <a:rPr lang="en-GB" sz="3600" dirty="0">
                <a:latin typeface="Sassoon Infant Std" panose="020B0503020103030203" pitchFamily="34" charset="0"/>
              </a:rPr>
              <a:t>Expectations</a:t>
            </a:r>
          </a:p>
          <a:p>
            <a:pPr marL="571500" indent="-571500">
              <a:buFont typeface="Arial" panose="020B0604020202020204" pitchFamily="34" charset="0"/>
              <a:buChar char="•"/>
            </a:pPr>
            <a:r>
              <a:rPr lang="en-GB" sz="3600" dirty="0">
                <a:latin typeface="Sassoon Infant Std" panose="020B0503020103030203" pitchFamily="34" charset="0"/>
              </a:rPr>
              <a:t>Routines of a typical day</a:t>
            </a:r>
          </a:p>
          <a:p>
            <a:pPr marL="571500" indent="-571500">
              <a:buFont typeface="Arial" panose="020B0604020202020204" pitchFamily="34" charset="0"/>
              <a:buChar char="•"/>
            </a:pPr>
            <a:r>
              <a:rPr lang="en-GB" sz="3600" dirty="0">
                <a:latin typeface="Sassoon Infant Std" panose="020B0503020103030203" pitchFamily="34" charset="0"/>
              </a:rPr>
              <a:t>Topics covered over the year</a:t>
            </a:r>
          </a:p>
          <a:p>
            <a:pPr marL="571500" indent="-571500">
              <a:buFont typeface="Arial" panose="020B0604020202020204" pitchFamily="34" charset="0"/>
              <a:buChar char="•"/>
            </a:pPr>
            <a:r>
              <a:rPr lang="en-GB" sz="3600" dirty="0">
                <a:latin typeface="Sassoon Infant Std" panose="020B0503020103030203" pitchFamily="34" charset="0"/>
              </a:rPr>
              <a:t>Timetable</a:t>
            </a:r>
          </a:p>
          <a:p>
            <a:pPr marL="571500" indent="-571500">
              <a:buFont typeface="Arial" panose="020B0604020202020204" pitchFamily="34" charset="0"/>
              <a:buChar char="•"/>
            </a:pPr>
            <a:r>
              <a:rPr lang="en-GB" sz="3600" dirty="0">
                <a:latin typeface="Sassoon Infant Std" panose="020B0503020103030203" pitchFamily="34" charset="0"/>
              </a:rPr>
              <a:t>Maths and English </a:t>
            </a:r>
          </a:p>
          <a:p>
            <a:pPr marL="571500" indent="-571500">
              <a:buFont typeface="Arial" panose="020B0604020202020204" pitchFamily="34" charset="0"/>
              <a:buChar char="•"/>
            </a:pPr>
            <a:r>
              <a:rPr lang="en-GB" sz="3600" dirty="0">
                <a:latin typeface="Sassoon Infant Std" panose="020B0503020103030203" pitchFamily="34" charset="0"/>
              </a:rPr>
              <a:t>Assessment – how do we know how the pupils are doing? </a:t>
            </a:r>
          </a:p>
          <a:p>
            <a:pPr marL="571500" indent="-571500">
              <a:buFont typeface="Arial" panose="020B0604020202020204" pitchFamily="34" charset="0"/>
              <a:buChar char="•"/>
            </a:pPr>
            <a:r>
              <a:rPr lang="en-GB" sz="3600" dirty="0">
                <a:latin typeface="Sassoon Infant Std" panose="020B0503020103030203" pitchFamily="34" charset="0"/>
              </a:rPr>
              <a:t>How can parents support at home? Homework, reading etc</a:t>
            </a:r>
          </a:p>
        </p:txBody>
      </p:sp>
    </p:spTree>
    <p:extLst>
      <p:ext uri="{BB962C8B-B14F-4D97-AF65-F5344CB8AC3E}">
        <p14:creationId xmlns:p14="http://schemas.microsoft.com/office/powerpoint/2010/main" val="35660603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43938" y="13912"/>
            <a:ext cx="6868803" cy="1107996"/>
          </a:xfrm>
          <a:prstGeom prst="rect">
            <a:avLst/>
          </a:prstGeom>
        </p:spPr>
        <p:txBody>
          <a:bodyPr wrap="none">
            <a:spAutoFit/>
          </a:bodyPr>
          <a:lstStyle/>
          <a:p>
            <a:r>
              <a:rPr lang="en-GB" sz="6600" u="sng" dirty="0">
                <a:latin typeface="Sassoon Infant Std" panose="020B0503020103030203" pitchFamily="34" charset="0"/>
              </a:rPr>
              <a:t>Overview of Year 1</a:t>
            </a:r>
            <a:r>
              <a:rPr lang="en-GB" sz="4000" u="sng" dirty="0">
                <a:latin typeface="Sassoon Infant Std" panose="020B0503020103030203" pitchFamily="34" charset="0"/>
              </a:rPr>
              <a:t>.</a:t>
            </a:r>
          </a:p>
        </p:txBody>
      </p:sp>
      <p:sp>
        <p:nvSpPr>
          <p:cNvPr id="5" name="Rectangle 4"/>
          <p:cNvSpPr/>
          <p:nvPr/>
        </p:nvSpPr>
        <p:spPr>
          <a:xfrm>
            <a:off x="318716" y="2291607"/>
            <a:ext cx="11719249" cy="1754326"/>
          </a:xfrm>
          <a:prstGeom prst="rect">
            <a:avLst/>
          </a:prstGeom>
        </p:spPr>
        <p:txBody>
          <a:bodyPr wrap="square">
            <a:spAutoFit/>
          </a:bodyPr>
          <a:lstStyle/>
          <a:p>
            <a:pPr algn="ctr"/>
            <a:r>
              <a:rPr lang="en-GB" sz="3600" u="sng" dirty="0">
                <a:latin typeface="Sassoon Infant Std" panose="020B0503020103030203" pitchFamily="34" charset="0"/>
              </a:rPr>
              <a:t>Staffing in year 1</a:t>
            </a:r>
          </a:p>
          <a:p>
            <a:r>
              <a:rPr lang="en-GB" sz="3600" dirty="0">
                <a:latin typeface="Sassoon Infant Std" panose="020B0503020103030203" pitchFamily="34" charset="0"/>
              </a:rPr>
              <a:t>Teachers: Mrs Hammond/ Mrs Perez, Miss Walker </a:t>
            </a:r>
          </a:p>
          <a:p>
            <a:r>
              <a:rPr lang="en-GB" sz="3600" dirty="0">
                <a:latin typeface="Sassoon Infant Std" panose="020B0503020103030203" pitchFamily="34" charset="0"/>
              </a:rPr>
              <a:t>Teaching Assistant: Mrs McDade</a:t>
            </a:r>
          </a:p>
        </p:txBody>
      </p:sp>
      <p:sp>
        <p:nvSpPr>
          <p:cNvPr id="8" name="Rectangle 7"/>
          <p:cNvSpPr/>
          <p:nvPr/>
        </p:nvSpPr>
        <p:spPr>
          <a:xfrm>
            <a:off x="318717" y="1183611"/>
            <a:ext cx="11719248" cy="954107"/>
          </a:xfrm>
          <a:prstGeom prst="rect">
            <a:avLst/>
          </a:prstGeom>
        </p:spPr>
        <p:txBody>
          <a:bodyPr wrap="square">
            <a:spAutoFit/>
          </a:bodyPr>
          <a:lstStyle/>
          <a:p>
            <a:r>
              <a:rPr lang="en-GB" sz="2800" dirty="0">
                <a:latin typeface="Sassoon Infant Std" panose="020B0503020103030203" pitchFamily="34" charset="0"/>
              </a:rPr>
              <a:t>In year 1, staff are split into their own specific classes, however we work closely together as a year group and follow the same lessons to ensure consistency.</a:t>
            </a:r>
          </a:p>
        </p:txBody>
      </p:sp>
      <p:pic>
        <p:nvPicPr>
          <p:cNvPr id="3" name="Picture 2" descr="A person smiling for a picture&#10;&#10;Description automatically generated">
            <a:extLst>
              <a:ext uri="{FF2B5EF4-FFF2-40B4-BE49-F238E27FC236}">
                <a16:creationId xmlns:a16="http://schemas.microsoft.com/office/drawing/2014/main" id="{A57F34B5-9774-DEA9-C008-1B2E0217D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0745" y="4201935"/>
            <a:ext cx="1687167" cy="2169215"/>
          </a:xfrm>
          <a:prstGeom prst="rect">
            <a:avLst/>
          </a:prstGeom>
        </p:spPr>
      </p:pic>
      <p:sp>
        <p:nvSpPr>
          <p:cNvPr id="11" name="TextBox 10">
            <a:extLst>
              <a:ext uri="{FF2B5EF4-FFF2-40B4-BE49-F238E27FC236}">
                <a16:creationId xmlns:a16="http://schemas.microsoft.com/office/drawing/2014/main" id="{1F0DECE1-007D-67C4-7F5D-8E1082473DFB}"/>
              </a:ext>
            </a:extLst>
          </p:cNvPr>
          <p:cNvSpPr txBox="1"/>
          <p:nvPr/>
        </p:nvSpPr>
        <p:spPr>
          <a:xfrm>
            <a:off x="3054202" y="3148641"/>
            <a:ext cx="6108404" cy="369332"/>
          </a:xfrm>
          <a:prstGeom prst="rect">
            <a:avLst/>
          </a:prstGeom>
          <a:noFill/>
        </p:spPr>
        <p:txBody>
          <a:bodyPr wrap="square">
            <a:spAutoFit/>
          </a:bodyPr>
          <a:lstStyle/>
          <a:p>
            <a:endParaRPr lang="en-GB" dirty="0"/>
          </a:p>
        </p:txBody>
      </p:sp>
      <p:pic>
        <p:nvPicPr>
          <p:cNvPr id="14" name="Picture 13">
            <a:extLst>
              <a:ext uri="{FF2B5EF4-FFF2-40B4-BE49-F238E27FC236}">
                <a16:creationId xmlns:a16="http://schemas.microsoft.com/office/drawing/2014/main" id="{DAA6BA70-C7A6-A6F5-47A2-9DAFFD819A9B}"/>
              </a:ext>
            </a:extLst>
          </p:cNvPr>
          <p:cNvPicPr>
            <a:picLocks noChangeAspect="1"/>
          </p:cNvPicPr>
          <p:nvPr/>
        </p:nvPicPr>
        <p:blipFill>
          <a:blip r:embed="rId4"/>
          <a:stretch>
            <a:fillRect/>
          </a:stretch>
        </p:blipFill>
        <p:spPr>
          <a:xfrm>
            <a:off x="5270842" y="4127205"/>
            <a:ext cx="1675123" cy="2318673"/>
          </a:xfrm>
          <a:prstGeom prst="rect">
            <a:avLst/>
          </a:prstGeom>
        </p:spPr>
      </p:pic>
      <p:pic>
        <p:nvPicPr>
          <p:cNvPr id="16" name="Picture 15">
            <a:extLst>
              <a:ext uri="{FF2B5EF4-FFF2-40B4-BE49-F238E27FC236}">
                <a16:creationId xmlns:a16="http://schemas.microsoft.com/office/drawing/2014/main" id="{681E3225-A9C0-90E5-A2BE-CD1A2D2A4E46}"/>
              </a:ext>
            </a:extLst>
          </p:cNvPr>
          <p:cNvPicPr>
            <a:picLocks noChangeAspect="1"/>
          </p:cNvPicPr>
          <p:nvPr/>
        </p:nvPicPr>
        <p:blipFill>
          <a:blip r:embed="rId5"/>
          <a:stretch>
            <a:fillRect/>
          </a:stretch>
        </p:blipFill>
        <p:spPr>
          <a:xfrm>
            <a:off x="3479805" y="4127205"/>
            <a:ext cx="1746046" cy="2318673"/>
          </a:xfrm>
          <a:prstGeom prst="rect">
            <a:avLst/>
          </a:prstGeom>
        </p:spPr>
      </p:pic>
      <p:pic>
        <p:nvPicPr>
          <p:cNvPr id="18" name="Picture 17">
            <a:extLst>
              <a:ext uri="{FF2B5EF4-FFF2-40B4-BE49-F238E27FC236}">
                <a16:creationId xmlns:a16="http://schemas.microsoft.com/office/drawing/2014/main" id="{5EE64EC2-5505-B219-8E7C-73C8F7D00752}"/>
              </a:ext>
            </a:extLst>
          </p:cNvPr>
          <p:cNvPicPr>
            <a:picLocks noChangeAspect="1"/>
          </p:cNvPicPr>
          <p:nvPr/>
        </p:nvPicPr>
        <p:blipFill>
          <a:blip r:embed="rId6"/>
          <a:stretch>
            <a:fillRect/>
          </a:stretch>
        </p:blipFill>
        <p:spPr>
          <a:xfrm>
            <a:off x="6990956" y="4127205"/>
            <a:ext cx="1675123" cy="2243945"/>
          </a:xfrm>
          <a:prstGeom prst="rect">
            <a:avLst/>
          </a:prstGeom>
        </p:spPr>
      </p:pic>
    </p:spTree>
    <p:extLst>
      <p:ext uri="{BB962C8B-B14F-4D97-AF65-F5344CB8AC3E}">
        <p14:creationId xmlns:p14="http://schemas.microsoft.com/office/powerpoint/2010/main" val="3795819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07772" y="13912"/>
            <a:ext cx="6868803" cy="1107996"/>
          </a:xfrm>
          <a:prstGeom prst="rect">
            <a:avLst/>
          </a:prstGeom>
        </p:spPr>
        <p:txBody>
          <a:bodyPr wrap="none">
            <a:spAutoFit/>
          </a:bodyPr>
          <a:lstStyle/>
          <a:p>
            <a:r>
              <a:rPr lang="en-GB" sz="6600" u="sng" dirty="0">
                <a:latin typeface="Sassoon Infant Std" panose="020B0503020103030203" pitchFamily="34" charset="0"/>
              </a:rPr>
              <a:t>Overview of Year 2</a:t>
            </a:r>
            <a:r>
              <a:rPr lang="en-GB" sz="4000" u="sng" dirty="0">
                <a:latin typeface="Sassoon Infant Std" panose="020B0503020103030203" pitchFamily="34" charset="0"/>
              </a:rPr>
              <a:t>.</a:t>
            </a:r>
          </a:p>
        </p:txBody>
      </p:sp>
      <p:sp>
        <p:nvSpPr>
          <p:cNvPr id="5" name="Rectangle 4"/>
          <p:cNvSpPr/>
          <p:nvPr/>
        </p:nvSpPr>
        <p:spPr>
          <a:xfrm>
            <a:off x="351453" y="1520616"/>
            <a:ext cx="11719249" cy="1754326"/>
          </a:xfrm>
          <a:prstGeom prst="rect">
            <a:avLst/>
          </a:prstGeom>
        </p:spPr>
        <p:txBody>
          <a:bodyPr wrap="square">
            <a:spAutoFit/>
          </a:bodyPr>
          <a:lstStyle/>
          <a:p>
            <a:pPr algn="ctr"/>
            <a:r>
              <a:rPr lang="en-GB" sz="3600" u="sng" dirty="0">
                <a:latin typeface="Sassoon Infant Std" panose="020B0503020103030203" pitchFamily="34" charset="0"/>
              </a:rPr>
              <a:t>Staffing in year 2</a:t>
            </a:r>
          </a:p>
          <a:p>
            <a:r>
              <a:rPr lang="en-GB" sz="3600" dirty="0">
                <a:latin typeface="Sassoon Infant Std" panose="020B0503020103030203" pitchFamily="34" charset="0"/>
              </a:rPr>
              <a:t>Teachers: Miss Greenaway and Miss Oliver </a:t>
            </a:r>
          </a:p>
          <a:p>
            <a:r>
              <a:rPr lang="en-GB" sz="3600" dirty="0">
                <a:latin typeface="Sassoon Infant Std" panose="020B0503020103030203" pitchFamily="34" charset="0"/>
              </a:rPr>
              <a:t>Teaching Assistants: Miss Wall </a:t>
            </a:r>
          </a:p>
        </p:txBody>
      </p:sp>
      <p:pic>
        <p:nvPicPr>
          <p:cNvPr id="3" name="Picture 2">
            <a:extLst>
              <a:ext uri="{FF2B5EF4-FFF2-40B4-BE49-F238E27FC236}">
                <a16:creationId xmlns:a16="http://schemas.microsoft.com/office/drawing/2014/main" id="{4DFAF077-F89D-4593-85FD-C415407D35F0}"/>
              </a:ext>
            </a:extLst>
          </p:cNvPr>
          <p:cNvPicPr>
            <a:picLocks noChangeAspect="1"/>
          </p:cNvPicPr>
          <p:nvPr/>
        </p:nvPicPr>
        <p:blipFill>
          <a:blip r:embed="rId3"/>
          <a:stretch>
            <a:fillRect/>
          </a:stretch>
        </p:blipFill>
        <p:spPr>
          <a:xfrm>
            <a:off x="1649227" y="3504327"/>
            <a:ext cx="2061536" cy="2552003"/>
          </a:xfrm>
          <a:prstGeom prst="rect">
            <a:avLst/>
          </a:prstGeom>
        </p:spPr>
      </p:pic>
      <p:pic>
        <p:nvPicPr>
          <p:cNvPr id="7" name="Picture 6">
            <a:extLst>
              <a:ext uri="{FF2B5EF4-FFF2-40B4-BE49-F238E27FC236}">
                <a16:creationId xmlns:a16="http://schemas.microsoft.com/office/drawing/2014/main" id="{ACE795BD-674F-4134-4D07-DA026254DDA0}"/>
              </a:ext>
            </a:extLst>
          </p:cNvPr>
          <p:cNvPicPr>
            <a:picLocks noChangeAspect="1"/>
          </p:cNvPicPr>
          <p:nvPr/>
        </p:nvPicPr>
        <p:blipFill>
          <a:blip r:embed="rId4"/>
          <a:stretch>
            <a:fillRect/>
          </a:stretch>
        </p:blipFill>
        <p:spPr>
          <a:xfrm>
            <a:off x="4034465" y="3583057"/>
            <a:ext cx="2061536" cy="2473273"/>
          </a:xfrm>
          <a:prstGeom prst="rect">
            <a:avLst/>
          </a:prstGeom>
        </p:spPr>
      </p:pic>
      <p:pic>
        <p:nvPicPr>
          <p:cNvPr id="12" name="Picture 11">
            <a:extLst>
              <a:ext uri="{FF2B5EF4-FFF2-40B4-BE49-F238E27FC236}">
                <a16:creationId xmlns:a16="http://schemas.microsoft.com/office/drawing/2014/main" id="{739A63E2-640B-2207-C18B-59CB735A6CB6}"/>
              </a:ext>
            </a:extLst>
          </p:cNvPr>
          <p:cNvPicPr>
            <a:picLocks noChangeAspect="1"/>
          </p:cNvPicPr>
          <p:nvPr/>
        </p:nvPicPr>
        <p:blipFill>
          <a:blip r:embed="rId5"/>
          <a:stretch>
            <a:fillRect/>
          </a:stretch>
        </p:blipFill>
        <p:spPr>
          <a:xfrm>
            <a:off x="6419703" y="3543691"/>
            <a:ext cx="2061536" cy="2473271"/>
          </a:xfrm>
          <a:prstGeom prst="rect">
            <a:avLst/>
          </a:prstGeom>
        </p:spPr>
      </p:pic>
    </p:spTree>
    <p:extLst>
      <p:ext uri="{BB962C8B-B14F-4D97-AF65-F5344CB8AC3E}">
        <p14:creationId xmlns:p14="http://schemas.microsoft.com/office/powerpoint/2010/main" val="3235910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5615"/>
            <a:ext cx="7002238" cy="1107996"/>
          </a:xfrm>
          <a:prstGeom prst="rect">
            <a:avLst/>
          </a:prstGeom>
        </p:spPr>
        <p:txBody>
          <a:bodyPr wrap="none">
            <a:spAutoFit/>
          </a:bodyPr>
          <a:lstStyle/>
          <a:p>
            <a:r>
              <a:rPr lang="en-GB" sz="6600" u="sng" dirty="0">
                <a:latin typeface="Sassoon Infant Std" panose="020B0503020103030203" pitchFamily="34" charset="0"/>
              </a:rPr>
              <a:t>Expectations of KS1</a:t>
            </a:r>
            <a:endParaRPr lang="en-GB" sz="4000" u="sng" dirty="0">
              <a:latin typeface="Sassoon Infant Std" panose="020B0503020103030203" pitchFamily="34" charset="0"/>
            </a:endParaRPr>
          </a:p>
        </p:txBody>
      </p:sp>
      <p:sp>
        <p:nvSpPr>
          <p:cNvPr id="5" name="Rectangle 4"/>
          <p:cNvSpPr/>
          <p:nvPr/>
        </p:nvSpPr>
        <p:spPr>
          <a:xfrm>
            <a:off x="0" y="1053143"/>
            <a:ext cx="8953500" cy="1200329"/>
          </a:xfrm>
          <a:prstGeom prst="rect">
            <a:avLst/>
          </a:prstGeom>
        </p:spPr>
        <p:txBody>
          <a:bodyPr wrap="square">
            <a:spAutoFit/>
          </a:bodyPr>
          <a:lstStyle/>
          <a:p>
            <a:pPr marL="571500" indent="-571500">
              <a:buFont typeface="Arial" panose="020B0604020202020204" pitchFamily="34" charset="0"/>
              <a:buChar char="•"/>
            </a:pPr>
            <a:endParaRPr lang="en-GB" sz="3600" dirty="0">
              <a:latin typeface="Sassoon Infant Std" panose="020B0503020103030203" pitchFamily="34" charset="0"/>
            </a:endParaRPr>
          </a:p>
          <a:p>
            <a:pPr marL="571500" indent="-571500">
              <a:buFont typeface="Arial" panose="020B0604020202020204" pitchFamily="34" charset="0"/>
              <a:buChar char="•"/>
            </a:pPr>
            <a:endParaRPr lang="en-GB" sz="3600" dirty="0">
              <a:latin typeface="Sassoon Infant Std" panose="020B0503020103030203" pitchFamily="34" charset="0"/>
            </a:endParaRPr>
          </a:p>
        </p:txBody>
      </p:sp>
      <p:sp>
        <p:nvSpPr>
          <p:cNvPr id="2" name="TextBox 1">
            <a:extLst>
              <a:ext uri="{FF2B5EF4-FFF2-40B4-BE49-F238E27FC236}">
                <a16:creationId xmlns:a16="http://schemas.microsoft.com/office/drawing/2014/main" id="{6DB6453A-AB4F-69E1-FBC5-83D03DABD8B9}"/>
              </a:ext>
            </a:extLst>
          </p:cNvPr>
          <p:cNvSpPr txBox="1"/>
          <p:nvPr/>
        </p:nvSpPr>
        <p:spPr>
          <a:xfrm>
            <a:off x="401216" y="1530220"/>
            <a:ext cx="9498564" cy="4031873"/>
          </a:xfrm>
          <a:prstGeom prst="rect">
            <a:avLst/>
          </a:prstGeom>
          <a:noFill/>
        </p:spPr>
        <p:txBody>
          <a:bodyPr wrap="square" rtlCol="0">
            <a:spAutoFit/>
          </a:bodyPr>
          <a:lstStyle/>
          <a:p>
            <a:pPr marL="285750" indent="-285750">
              <a:buFont typeface="Arial" panose="020B0604020202020204" pitchFamily="34" charset="0"/>
              <a:buChar char="•"/>
            </a:pPr>
            <a:r>
              <a:rPr lang="en-US" sz="3200" dirty="0">
                <a:latin typeface="Sassoon Infant Std" panose="020B0503020103030203" pitchFamily="34" charset="0"/>
              </a:rPr>
              <a:t>Motivated to learn</a:t>
            </a:r>
          </a:p>
          <a:p>
            <a:pPr marL="285750" indent="-285750">
              <a:buFont typeface="Arial" panose="020B0604020202020204" pitchFamily="34" charset="0"/>
              <a:buChar char="•"/>
            </a:pPr>
            <a:r>
              <a:rPr lang="en-US" sz="3200" dirty="0">
                <a:latin typeface="Sassoon Infant Std" panose="020B0503020103030203" pitchFamily="34" charset="0"/>
              </a:rPr>
              <a:t>Engaged with their learning</a:t>
            </a:r>
          </a:p>
          <a:p>
            <a:pPr marL="285750" indent="-285750">
              <a:buFont typeface="Arial" panose="020B0604020202020204" pitchFamily="34" charset="0"/>
              <a:buChar char="•"/>
            </a:pPr>
            <a:r>
              <a:rPr lang="en-US" sz="3200" dirty="0">
                <a:latin typeface="Sassoon Infant Std" panose="020B0503020103030203" pitchFamily="34" charset="0"/>
              </a:rPr>
              <a:t>Showing kindness</a:t>
            </a:r>
          </a:p>
          <a:p>
            <a:pPr marL="285750" indent="-285750">
              <a:buFont typeface="Arial" panose="020B0604020202020204" pitchFamily="34" charset="0"/>
              <a:buChar char="•"/>
            </a:pPr>
            <a:r>
              <a:rPr lang="en-US" sz="3200" dirty="0">
                <a:latin typeface="Sassoon Infant Std" panose="020B0503020103030203" pitchFamily="34" charset="0"/>
              </a:rPr>
              <a:t>Everyone is respectful and listens to one another</a:t>
            </a:r>
          </a:p>
          <a:p>
            <a:pPr marL="285750" indent="-285750">
              <a:buFont typeface="Arial" panose="020B0604020202020204" pitchFamily="34" charset="0"/>
              <a:buChar char="•"/>
            </a:pPr>
            <a:r>
              <a:rPr lang="en-US" sz="3200" dirty="0">
                <a:latin typeface="Sassoon Infant Std" panose="020B0503020103030203" pitchFamily="34" charset="0"/>
              </a:rPr>
              <a:t>Everyone is mindful of other peoples’ opinion</a:t>
            </a:r>
          </a:p>
          <a:p>
            <a:pPr marL="285750" indent="-285750">
              <a:buFont typeface="Arial" panose="020B0604020202020204" pitchFamily="34" charset="0"/>
              <a:buChar char="•"/>
            </a:pPr>
            <a:r>
              <a:rPr lang="en-US" sz="3200" dirty="0">
                <a:latin typeface="Sassoon Infant Std" panose="020B0503020103030203" pitchFamily="34" charset="0"/>
              </a:rPr>
              <a:t>Children adhere and respect their own Class Charter</a:t>
            </a:r>
          </a:p>
          <a:p>
            <a:pPr marL="285750" indent="-285750">
              <a:buFont typeface="Arial" panose="020B0604020202020204" pitchFamily="34" charset="0"/>
              <a:buChar char="•"/>
            </a:pPr>
            <a:r>
              <a:rPr lang="en-US" sz="3200" dirty="0">
                <a:latin typeface="Sassoon Infant Std" panose="020B0503020103030203" pitchFamily="34" charset="0"/>
              </a:rPr>
              <a:t>Know and take pride in our school values – Inspiring, Challenging, Nurturing and Empowering.</a:t>
            </a:r>
          </a:p>
        </p:txBody>
      </p:sp>
    </p:spTree>
    <p:extLst>
      <p:ext uri="{BB962C8B-B14F-4D97-AF65-F5344CB8AC3E}">
        <p14:creationId xmlns:p14="http://schemas.microsoft.com/office/powerpoint/2010/main" val="4020957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412" y="200691"/>
            <a:ext cx="4321629" cy="1028215"/>
          </a:xfrm>
        </p:spPr>
        <p:txBody>
          <a:bodyPr>
            <a:normAutofit/>
          </a:bodyPr>
          <a:lstStyle/>
          <a:p>
            <a:r>
              <a:rPr lang="en-GB" u="sng" dirty="0">
                <a:latin typeface="Sassoon Infant Std" panose="020B0503020103030203" pitchFamily="34" charset="0"/>
              </a:rPr>
              <a:t>A day in Year 1</a:t>
            </a:r>
          </a:p>
        </p:txBody>
      </p:sp>
      <p:sp>
        <p:nvSpPr>
          <p:cNvPr id="5" name="TextBox 4">
            <a:extLst>
              <a:ext uri="{FF2B5EF4-FFF2-40B4-BE49-F238E27FC236}">
                <a16:creationId xmlns:a16="http://schemas.microsoft.com/office/drawing/2014/main" id="{8B9DA57B-ECC4-BC4D-7438-E319BE4A1E45}"/>
              </a:ext>
            </a:extLst>
          </p:cNvPr>
          <p:cNvSpPr txBox="1"/>
          <p:nvPr/>
        </p:nvSpPr>
        <p:spPr>
          <a:xfrm>
            <a:off x="241040" y="1017037"/>
            <a:ext cx="2931368" cy="5940088"/>
          </a:xfrm>
          <a:prstGeom prst="rect">
            <a:avLst/>
          </a:prstGeom>
          <a:noFill/>
        </p:spPr>
        <p:txBody>
          <a:bodyPr wrap="square" rtlCol="0">
            <a:spAutoFit/>
          </a:bodyPr>
          <a:lstStyle/>
          <a:p>
            <a:r>
              <a:rPr lang="en-US" sz="2000" u="sng" dirty="0">
                <a:latin typeface="Sassoon Infant Std" panose="020B0503020103030203" pitchFamily="34" charset="0"/>
              </a:rPr>
              <a:t>Routines of the day:</a:t>
            </a:r>
          </a:p>
          <a:p>
            <a:pPr marL="285750" indent="-285750">
              <a:buFont typeface="Arial" panose="020B0604020202020204" pitchFamily="34" charset="0"/>
              <a:buChar char="•"/>
            </a:pPr>
            <a:r>
              <a:rPr lang="en-US" sz="2000" dirty="0">
                <a:latin typeface="Sassoon Infant Std" panose="020B0503020103030203" pitchFamily="34" charset="0"/>
              </a:rPr>
              <a:t>Yoga to start the day</a:t>
            </a:r>
          </a:p>
          <a:p>
            <a:pPr marL="285750" indent="-285750">
              <a:buFont typeface="Arial" panose="020B0604020202020204" pitchFamily="34" charset="0"/>
              <a:buChar char="•"/>
            </a:pPr>
            <a:r>
              <a:rPr lang="en-US" sz="2000" dirty="0">
                <a:latin typeface="Sassoon Infant Std" panose="020B0503020103030203" pitchFamily="34" charset="0"/>
              </a:rPr>
              <a:t>Phonics</a:t>
            </a:r>
          </a:p>
          <a:p>
            <a:pPr marL="285750" indent="-285750">
              <a:buFont typeface="Arial" panose="020B0604020202020204" pitchFamily="34" charset="0"/>
              <a:buChar char="•"/>
            </a:pPr>
            <a:r>
              <a:rPr lang="en-US" sz="2000" dirty="0">
                <a:latin typeface="Sassoon Infant Std" panose="020B0503020103030203" pitchFamily="34" charset="0"/>
              </a:rPr>
              <a:t>English</a:t>
            </a:r>
          </a:p>
          <a:p>
            <a:pPr marL="285750" indent="-285750">
              <a:buFont typeface="Arial" panose="020B0604020202020204" pitchFamily="34" charset="0"/>
              <a:buChar char="•"/>
            </a:pPr>
            <a:r>
              <a:rPr lang="en-US" sz="2000" dirty="0">
                <a:latin typeface="Sassoon Infant Std" panose="020B0503020103030203" pitchFamily="34" charset="0"/>
              </a:rPr>
              <a:t>Breaktime</a:t>
            </a:r>
          </a:p>
          <a:p>
            <a:pPr marL="285750" indent="-285750">
              <a:buFont typeface="Arial" panose="020B0604020202020204" pitchFamily="34" charset="0"/>
              <a:buChar char="•"/>
            </a:pPr>
            <a:r>
              <a:rPr lang="en-US" sz="2000" dirty="0" err="1">
                <a:latin typeface="Sassoon Infant Std" panose="020B0503020103030203" pitchFamily="34" charset="0"/>
              </a:rPr>
              <a:t>Maths</a:t>
            </a:r>
            <a:endParaRPr lang="en-US" sz="2000" dirty="0">
              <a:latin typeface="Sassoon Infant Std" panose="020B0503020103030203" pitchFamily="34" charset="0"/>
            </a:endParaRPr>
          </a:p>
          <a:p>
            <a:pPr marL="285750" indent="-285750">
              <a:buFont typeface="Arial" panose="020B0604020202020204" pitchFamily="34" charset="0"/>
              <a:buChar char="•"/>
            </a:pPr>
            <a:r>
              <a:rPr lang="en-US" sz="2000" dirty="0">
                <a:latin typeface="Sassoon Infant Std" panose="020B0503020103030203" pitchFamily="34" charset="0"/>
              </a:rPr>
              <a:t>Assembly</a:t>
            </a:r>
          </a:p>
          <a:p>
            <a:pPr marL="285750" indent="-285750">
              <a:buFont typeface="Arial" panose="020B0604020202020204" pitchFamily="34" charset="0"/>
              <a:buChar char="•"/>
            </a:pPr>
            <a:r>
              <a:rPr lang="en-US" sz="2000" dirty="0">
                <a:latin typeface="Sassoon Infant Std" panose="020B0503020103030203" pitchFamily="34" charset="0"/>
              </a:rPr>
              <a:t>Lunchtime</a:t>
            </a:r>
          </a:p>
          <a:p>
            <a:pPr marL="285750" indent="-285750">
              <a:buFont typeface="Arial" panose="020B0604020202020204" pitchFamily="34" charset="0"/>
              <a:buChar char="•"/>
            </a:pPr>
            <a:r>
              <a:rPr lang="en-US" sz="2000" dirty="0">
                <a:latin typeface="Sassoon Infant Std" panose="020B0503020103030203" pitchFamily="34" charset="0"/>
              </a:rPr>
              <a:t>Guided Reading</a:t>
            </a:r>
          </a:p>
          <a:p>
            <a:pPr marL="285750" indent="-285750">
              <a:buFont typeface="Arial" panose="020B0604020202020204" pitchFamily="34" charset="0"/>
              <a:buChar char="•"/>
            </a:pPr>
            <a:r>
              <a:rPr lang="en-US" sz="2000" dirty="0">
                <a:latin typeface="Sassoon Infant Std" panose="020B0503020103030203" pitchFamily="34" charset="0"/>
              </a:rPr>
              <a:t>Topic</a:t>
            </a:r>
            <a:endParaRPr lang="en-US" sz="2000" u="sng" dirty="0">
              <a:latin typeface="Sassoon Infant Std" panose="020B0503020103030203" pitchFamily="34" charset="0"/>
            </a:endParaRPr>
          </a:p>
          <a:p>
            <a:r>
              <a:rPr lang="en-US" sz="2000" u="sng" dirty="0">
                <a:solidFill>
                  <a:srgbClr val="FF0000"/>
                </a:solidFill>
                <a:latin typeface="Sassoon Infant Std" panose="020B0503020103030203" pitchFamily="34" charset="0"/>
              </a:rPr>
              <a:t>Key information:</a:t>
            </a:r>
          </a:p>
          <a:p>
            <a:pPr marL="285750" indent="-285750">
              <a:buFont typeface="Arial" panose="020B0604020202020204" pitchFamily="34" charset="0"/>
              <a:buChar char="•"/>
            </a:pPr>
            <a:r>
              <a:rPr lang="en-US" sz="2000" dirty="0">
                <a:solidFill>
                  <a:srgbClr val="FF0000"/>
                </a:solidFill>
                <a:latin typeface="Sassoon Infant Std" panose="020B0503020103030203" pitchFamily="34" charset="0"/>
              </a:rPr>
              <a:t>Books will be changed weekly – usually on a Monday or Tuesday.</a:t>
            </a:r>
          </a:p>
          <a:p>
            <a:pPr marL="285750" indent="-285750">
              <a:buFont typeface="Arial" panose="020B0604020202020204" pitchFamily="34" charset="0"/>
              <a:buChar char="•"/>
            </a:pPr>
            <a:r>
              <a:rPr lang="en-US" sz="2000" dirty="0">
                <a:solidFill>
                  <a:srgbClr val="FF0000"/>
                </a:solidFill>
                <a:latin typeface="Sassoon Infant Std" panose="020B0503020103030203" pitchFamily="34" charset="0"/>
              </a:rPr>
              <a:t>Homework will go out on a Monday via homework books and be handed in on Monday.</a:t>
            </a:r>
            <a:endParaRPr lang="en-US" dirty="0">
              <a:solidFill>
                <a:srgbClr val="FF0000"/>
              </a:solidFill>
              <a:latin typeface="Sassoon Infant Std" panose="020B0503020103030203" pitchFamily="34" charset="0"/>
            </a:endParaRPr>
          </a:p>
        </p:txBody>
      </p:sp>
      <p:pic>
        <p:nvPicPr>
          <p:cNvPr id="4" name="Picture 3">
            <a:extLst>
              <a:ext uri="{FF2B5EF4-FFF2-40B4-BE49-F238E27FC236}">
                <a16:creationId xmlns:a16="http://schemas.microsoft.com/office/drawing/2014/main" id="{57A324E3-640B-E997-1DED-A3C43EB99966}"/>
              </a:ext>
            </a:extLst>
          </p:cNvPr>
          <p:cNvPicPr>
            <a:picLocks noChangeAspect="1"/>
          </p:cNvPicPr>
          <p:nvPr/>
        </p:nvPicPr>
        <p:blipFill>
          <a:blip r:embed="rId3"/>
          <a:stretch>
            <a:fillRect/>
          </a:stretch>
        </p:blipFill>
        <p:spPr>
          <a:xfrm>
            <a:off x="3521734" y="378594"/>
            <a:ext cx="7826418" cy="5273497"/>
          </a:xfrm>
          <a:prstGeom prst="rect">
            <a:avLst/>
          </a:prstGeom>
        </p:spPr>
      </p:pic>
    </p:spTree>
    <p:extLst>
      <p:ext uri="{BB962C8B-B14F-4D97-AF65-F5344CB8AC3E}">
        <p14:creationId xmlns:p14="http://schemas.microsoft.com/office/powerpoint/2010/main" val="4094733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5510" y="41761"/>
            <a:ext cx="5380979" cy="905685"/>
          </a:xfrm>
        </p:spPr>
        <p:txBody>
          <a:bodyPr>
            <a:normAutofit/>
          </a:bodyPr>
          <a:lstStyle/>
          <a:p>
            <a:r>
              <a:rPr lang="en-GB" sz="4000" u="sng" dirty="0">
                <a:latin typeface="Sassoon Infant Std" panose="020B0503020103030203" pitchFamily="34" charset="0"/>
              </a:rPr>
              <a:t>Topics covered in Year 1</a:t>
            </a:r>
          </a:p>
        </p:txBody>
      </p:sp>
      <p:graphicFrame>
        <p:nvGraphicFramePr>
          <p:cNvPr id="6" name="Table 6">
            <a:extLst>
              <a:ext uri="{FF2B5EF4-FFF2-40B4-BE49-F238E27FC236}">
                <a16:creationId xmlns:a16="http://schemas.microsoft.com/office/drawing/2014/main" id="{155728EE-4B9E-6572-50E9-86144536193B}"/>
              </a:ext>
            </a:extLst>
          </p:cNvPr>
          <p:cNvGraphicFramePr>
            <a:graphicFrameLocks noGrp="1"/>
          </p:cNvGraphicFramePr>
          <p:nvPr>
            <p:extLst>
              <p:ext uri="{D42A27DB-BD31-4B8C-83A1-F6EECF244321}">
                <p14:modId xmlns:p14="http://schemas.microsoft.com/office/powerpoint/2010/main" val="3313555582"/>
              </p:ext>
            </p:extLst>
          </p:nvPr>
        </p:nvGraphicFramePr>
        <p:xfrm>
          <a:off x="744278" y="749410"/>
          <a:ext cx="9664995" cy="5640109"/>
        </p:xfrm>
        <a:graphic>
          <a:graphicData uri="http://schemas.openxmlformats.org/drawingml/2006/table">
            <a:tbl>
              <a:tblPr firstRow="1" bandRow="1">
                <a:tableStyleId>{5C22544A-7EE6-4342-B048-85BDC9FD1C3A}</a:tableStyleId>
              </a:tblPr>
              <a:tblGrid>
                <a:gridCol w="3307529">
                  <a:extLst>
                    <a:ext uri="{9D8B030D-6E8A-4147-A177-3AD203B41FA5}">
                      <a16:colId xmlns:a16="http://schemas.microsoft.com/office/drawing/2014/main" val="2438179602"/>
                    </a:ext>
                  </a:extLst>
                </a:gridCol>
                <a:gridCol w="2730988">
                  <a:extLst>
                    <a:ext uri="{9D8B030D-6E8A-4147-A177-3AD203B41FA5}">
                      <a16:colId xmlns:a16="http://schemas.microsoft.com/office/drawing/2014/main" val="4044424098"/>
                    </a:ext>
                  </a:extLst>
                </a:gridCol>
                <a:gridCol w="3626478">
                  <a:extLst>
                    <a:ext uri="{9D8B030D-6E8A-4147-A177-3AD203B41FA5}">
                      <a16:colId xmlns:a16="http://schemas.microsoft.com/office/drawing/2014/main" val="3005646016"/>
                    </a:ext>
                  </a:extLst>
                </a:gridCol>
              </a:tblGrid>
              <a:tr h="0">
                <a:tc>
                  <a:txBody>
                    <a:bodyPr/>
                    <a:lstStyle/>
                    <a:p>
                      <a:pPr algn="ctr"/>
                      <a:r>
                        <a:rPr lang="en-US" u="sng" dirty="0">
                          <a:solidFill>
                            <a:schemeClr val="tx1"/>
                          </a:solidFill>
                          <a:latin typeface="Sassoon Infant Std" panose="020B0503020103030203" pitchFamily="34" charset="0"/>
                        </a:rPr>
                        <a:t>Autumn Term </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Spring Term</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Summer Term 5 and 6</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97948"/>
                  </a:ext>
                </a:extLst>
              </a:tr>
              <a:tr h="1860589">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8012275"/>
                  </a:ext>
                </a:extLst>
              </a:tr>
              <a:tr h="2123925">
                <a:tc>
                  <a:txBody>
                    <a:bodyPr/>
                    <a:lstStyle/>
                    <a:p>
                      <a:pPr algn="l"/>
                      <a:r>
                        <a:rPr lang="en-GB" sz="1400" b="1" u="sng" dirty="0">
                          <a:effectLst/>
                          <a:latin typeface="Sassoon Infant Std" panose="020B0503020103030203" pitchFamily="34" charset="0"/>
                          <a:ea typeface="Noto Sans Symbols"/>
                          <a:cs typeface="Noto Sans Symbols"/>
                        </a:rPr>
                        <a:t>Childhood:</a:t>
                      </a:r>
                      <a:r>
                        <a:rPr lang="en-US" sz="1400" b="0" i="0" kern="1200" dirty="0">
                          <a:solidFill>
                            <a:schemeClr val="dk1"/>
                          </a:solidFill>
                          <a:effectLst/>
                          <a:latin typeface="Sassoon Infant Std" panose="020B0503020103030203" pitchFamily="34" charset="0"/>
                          <a:ea typeface="+mn-ea"/>
                          <a:cs typeface="+mn-cs"/>
                        </a:rPr>
                        <a:t>This project teaches children about everyday life and families today, including comparisons with childhood in the 1950s, using artefacts and a range of different sources</a:t>
                      </a:r>
                      <a:r>
                        <a:rPr lang="en-US" sz="1400" b="0" i="0" kern="1200" dirty="0">
                          <a:solidFill>
                            <a:schemeClr val="dk1"/>
                          </a:solidFill>
                          <a:effectLst/>
                          <a:latin typeface="+mn-lt"/>
                          <a:ea typeface="+mn-ea"/>
                          <a:cs typeface="+mn-cs"/>
                        </a:rPr>
                        <a:t>.</a:t>
                      </a:r>
                    </a:p>
                    <a:p>
                      <a:pPr algn="l"/>
                      <a:r>
                        <a:rPr lang="en-US" sz="1400" b="1" i="0" u="sng" kern="1200" dirty="0">
                          <a:solidFill>
                            <a:schemeClr val="dk1"/>
                          </a:solidFill>
                          <a:effectLst/>
                          <a:latin typeface="Sassoon Infant Std" panose="020B0503020103030203" pitchFamily="34" charset="0"/>
                          <a:ea typeface="+mn-ea"/>
                          <a:cs typeface="+mn-cs"/>
                        </a:rPr>
                        <a:t>Our wonderful world: </a:t>
                      </a:r>
                      <a:r>
                        <a:rPr lang="en-US" sz="1400" b="0" i="0" kern="1200" dirty="0">
                          <a:solidFill>
                            <a:schemeClr val="dk1"/>
                          </a:solidFill>
                          <a:effectLst/>
                          <a:latin typeface="Sassoon Infant Std" panose="020B0503020103030203" pitchFamily="34" charset="0"/>
                          <a:ea typeface="+mn-ea"/>
                          <a:cs typeface="+mn-cs"/>
                        </a:rPr>
                        <a:t>This essential skills and knowledge project teaches children about physical and human features, maps, cardinal compass points, and positional and directional language. They learn about the equator, hemispheres and continents and are introduced to the countries, capital cities and settlements of the United Kingdom. The children carry out simple fieldwork to find out about local physical and human features.</a:t>
                      </a:r>
                      <a:endParaRPr lang="en-GB" sz="16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400" b="1" i="0" u="sng" kern="1200" dirty="0">
                          <a:solidFill>
                            <a:schemeClr val="dk1"/>
                          </a:solidFill>
                          <a:effectLst/>
                          <a:latin typeface="Sassoon Infant Std" panose="020B0503020103030203" pitchFamily="34" charset="0"/>
                          <a:ea typeface="+mn-ea"/>
                          <a:cs typeface="+mn-cs"/>
                        </a:rPr>
                        <a:t>Bright lights, big city! </a:t>
                      </a:r>
                      <a:r>
                        <a:rPr lang="en-US" sz="1400" b="0" i="0" kern="1200" dirty="0">
                          <a:solidFill>
                            <a:schemeClr val="dk1"/>
                          </a:solidFill>
                          <a:effectLst/>
                          <a:latin typeface="Sassoon Infant Std" panose="020B0503020103030203" pitchFamily="34" charset="0"/>
                          <a:ea typeface="+mn-ea"/>
                          <a:cs typeface="+mn-cs"/>
                        </a:rPr>
                        <a:t>This project teaches children about the physical and human characteristics of the United Kingdom, including a detailed exploration of the characteristics and features of the capital city, London.</a:t>
                      </a:r>
                      <a:endParaRPr lang="en-GB" sz="14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400" b="1" i="0" u="sng" kern="1200" dirty="0">
                          <a:solidFill>
                            <a:schemeClr val="dk1"/>
                          </a:solidFill>
                          <a:effectLst/>
                          <a:latin typeface="Sassoon Infant Std" panose="020B0503020103030203" pitchFamily="34" charset="0"/>
                          <a:ea typeface="+mn-ea"/>
                          <a:cs typeface="+mn-cs"/>
                        </a:rPr>
                        <a:t>School days: </a:t>
                      </a:r>
                      <a:r>
                        <a:rPr lang="en-US" sz="1400" b="0" i="0" kern="1200" dirty="0">
                          <a:solidFill>
                            <a:schemeClr val="dk1"/>
                          </a:solidFill>
                          <a:effectLst/>
                          <a:latin typeface="Sassoon Infant Std" panose="020B0503020103030203" pitchFamily="34" charset="0"/>
                          <a:ea typeface="+mn-ea"/>
                          <a:cs typeface="+mn-cs"/>
                        </a:rPr>
                        <a:t>This project teaches children about their own school and locality, both today and in the past. They compare schooling in the Victorian era to their experiences today.</a:t>
                      </a:r>
                      <a:endParaRPr lang="en-GB" sz="14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3220043"/>
                  </a:ext>
                </a:extLst>
              </a:tr>
            </a:tbl>
          </a:graphicData>
        </a:graphic>
      </p:graphicFrame>
      <p:pic>
        <p:nvPicPr>
          <p:cNvPr id="5" name="Picture 4">
            <a:extLst>
              <a:ext uri="{FF2B5EF4-FFF2-40B4-BE49-F238E27FC236}">
                <a16:creationId xmlns:a16="http://schemas.microsoft.com/office/drawing/2014/main" id="{4F496D47-C204-D1A0-1F51-990FED3A499B}"/>
              </a:ext>
            </a:extLst>
          </p:cNvPr>
          <p:cNvPicPr>
            <a:picLocks noChangeAspect="1"/>
          </p:cNvPicPr>
          <p:nvPr/>
        </p:nvPicPr>
        <p:blipFill>
          <a:blip r:embed="rId3"/>
          <a:stretch>
            <a:fillRect/>
          </a:stretch>
        </p:blipFill>
        <p:spPr>
          <a:xfrm>
            <a:off x="827832" y="1115339"/>
            <a:ext cx="2054460" cy="1276987"/>
          </a:xfrm>
          <a:prstGeom prst="rect">
            <a:avLst/>
          </a:prstGeom>
        </p:spPr>
      </p:pic>
      <p:pic>
        <p:nvPicPr>
          <p:cNvPr id="8" name="Picture 7">
            <a:extLst>
              <a:ext uri="{FF2B5EF4-FFF2-40B4-BE49-F238E27FC236}">
                <a16:creationId xmlns:a16="http://schemas.microsoft.com/office/drawing/2014/main" id="{28F44380-608B-CBBA-0DEC-2D56D40392ED}"/>
              </a:ext>
            </a:extLst>
          </p:cNvPr>
          <p:cNvPicPr>
            <a:picLocks noChangeAspect="1"/>
          </p:cNvPicPr>
          <p:nvPr/>
        </p:nvPicPr>
        <p:blipFill>
          <a:blip r:embed="rId4"/>
          <a:stretch>
            <a:fillRect/>
          </a:stretch>
        </p:blipFill>
        <p:spPr>
          <a:xfrm>
            <a:off x="2636874" y="1604831"/>
            <a:ext cx="1415201" cy="1361653"/>
          </a:xfrm>
          <a:prstGeom prst="rect">
            <a:avLst/>
          </a:prstGeom>
        </p:spPr>
      </p:pic>
      <p:pic>
        <p:nvPicPr>
          <p:cNvPr id="11" name="Picture 10">
            <a:extLst>
              <a:ext uri="{FF2B5EF4-FFF2-40B4-BE49-F238E27FC236}">
                <a16:creationId xmlns:a16="http://schemas.microsoft.com/office/drawing/2014/main" id="{9815A830-8C01-B499-6D6D-59949A8B31E0}"/>
              </a:ext>
            </a:extLst>
          </p:cNvPr>
          <p:cNvPicPr>
            <a:picLocks noChangeAspect="1"/>
          </p:cNvPicPr>
          <p:nvPr/>
        </p:nvPicPr>
        <p:blipFill>
          <a:blip r:embed="rId5"/>
          <a:stretch>
            <a:fillRect/>
          </a:stretch>
        </p:blipFill>
        <p:spPr>
          <a:xfrm>
            <a:off x="4098149" y="1354409"/>
            <a:ext cx="2637889" cy="1361653"/>
          </a:xfrm>
          <a:prstGeom prst="rect">
            <a:avLst/>
          </a:prstGeom>
        </p:spPr>
      </p:pic>
      <p:pic>
        <p:nvPicPr>
          <p:cNvPr id="13" name="Picture 12">
            <a:extLst>
              <a:ext uri="{FF2B5EF4-FFF2-40B4-BE49-F238E27FC236}">
                <a16:creationId xmlns:a16="http://schemas.microsoft.com/office/drawing/2014/main" id="{8405C815-91D3-E6F4-75F7-1425EE0B5B96}"/>
              </a:ext>
            </a:extLst>
          </p:cNvPr>
          <p:cNvPicPr>
            <a:picLocks noChangeAspect="1"/>
          </p:cNvPicPr>
          <p:nvPr/>
        </p:nvPicPr>
        <p:blipFill>
          <a:blip r:embed="rId6"/>
          <a:stretch>
            <a:fillRect/>
          </a:stretch>
        </p:blipFill>
        <p:spPr>
          <a:xfrm>
            <a:off x="7175518" y="1161425"/>
            <a:ext cx="2773014" cy="1750225"/>
          </a:xfrm>
          <a:prstGeom prst="rect">
            <a:avLst/>
          </a:prstGeom>
        </p:spPr>
      </p:pic>
    </p:spTree>
    <p:extLst>
      <p:ext uri="{BB962C8B-B14F-4D97-AF65-F5344CB8AC3E}">
        <p14:creationId xmlns:p14="http://schemas.microsoft.com/office/powerpoint/2010/main" val="1461828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0358"/>
            <a:ext cx="4321629" cy="1028215"/>
          </a:xfrm>
        </p:spPr>
        <p:txBody>
          <a:bodyPr>
            <a:normAutofit/>
          </a:bodyPr>
          <a:lstStyle/>
          <a:p>
            <a:r>
              <a:rPr lang="en-GB" sz="4000" u="sng" dirty="0">
                <a:latin typeface="Sassoon Infant Std" panose="020B0503020103030203" pitchFamily="34" charset="0"/>
              </a:rPr>
              <a:t>A day in Year 2</a:t>
            </a:r>
          </a:p>
        </p:txBody>
      </p:sp>
      <p:sp>
        <p:nvSpPr>
          <p:cNvPr id="5" name="TextBox 4">
            <a:extLst>
              <a:ext uri="{FF2B5EF4-FFF2-40B4-BE49-F238E27FC236}">
                <a16:creationId xmlns:a16="http://schemas.microsoft.com/office/drawing/2014/main" id="{8B9DA57B-ECC4-BC4D-7438-E319BE4A1E45}"/>
              </a:ext>
            </a:extLst>
          </p:cNvPr>
          <p:cNvSpPr txBox="1"/>
          <p:nvPr/>
        </p:nvSpPr>
        <p:spPr>
          <a:xfrm>
            <a:off x="111634" y="671691"/>
            <a:ext cx="3314033" cy="64633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Routines of the 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prstClr val="black"/>
                </a:solidFill>
                <a:latin typeface="Sassoon Infant Std" panose="020B0503020103030203" pitchFamily="34" charset="0"/>
              </a:rPr>
              <a:t>Early morning work</a:t>
            </a:r>
            <a:endParaRPr kumimoji="0" lang="en-US" b="0" i="0" u="none" strike="noStrike" kern="1200" cap="none" spc="0" normalizeH="0" baseline="0" noProof="0" dirty="0">
              <a:ln>
                <a:noFill/>
              </a:ln>
              <a:solidFill>
                <a:srgbClr val="FF0000"/>
              </a:solidFill>
              <a:effectLst/>
              <a:uLnTx/>
              <a:uFillTx/>
              <a:latin typeface="Sassoon Infant Std" panose="020B050302010303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Phonics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English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Breaktime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err="1">
                <a:ln>
                  <a:noFill/>
                </a:ln>
                <a:solidFill>
                  <a:prstClr val="black"/>
                </a:solidFill>
                <a:effectLst/>
                <a:uLnTx/>
                <a:uFillTx/>
                <a:latin typeface="Sassoon Infant Std" panose="020B0503020103030203" pitchFamily="34" charset="0"/>
                <a:ea typeface="+mn-ea"/>
                <a:cs typeface="+mn-cs"/>
              </a:rPr>
              <a:t>Maths</a:t>
            </a:r>
            <a:endPar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Assembly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Lunchtime</a:t>
            </a:r>
          </a:p>
          <a:p>
            <a:pPr marL="285750" indent="-285750" defTabSz="914400">
              <a:buFont typeface="Arial" panose="020B0604020202020204" pitchFamily="34" charset="0"/>
              <a:buChar char="•"/>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Fluency to start the afternoon: </a:t>
            </a:r>
            <a:r>
              <a:rPr kumimoji="0" lang="en-US" b="0" i="0" u="none" strike="noStrike" kern="1200" cap="none" spc="0" normalizeH="0" baseline="0" noProof="0" dirty="0">
                <a:ln>
                  <a:noFill/>
                </a:ln>
                <a:solidFill>
                  <a:srgbClr val="FF0000"/>
                </a:solidFill>
                <a:effectLst/>
                <a:uLnTx/>
                <a:uFillTx/>
                <a:latin typeface="Sassoon Infant Std" panose="020B0503020103030203" pitchFamily="34" charset="0"/>
                <a:ea typeface="+mn-ea"/>
                <a:cs typeface="+mn-cs"/>
              </a:rPr>
              <a:t>grammar, Maths, Zones of Regulation, handwriting </a:t>
            </a:r>
            <a:r>
              <a:rPr lang="en-US" dirty="0">
                <a:solidFill>
                  <a:srgbClr val="FF0000"/>
                </a:solidFill>
                <a:latin typeface="Sassoon Infant Std" panose="020B0503020103030203" pitchFamily="34" charset="0"/>
              </a:rPr>
              <a:t>or choosing the correct spelling.</a:t>
            </a:r>
            <a:endPar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Guided 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Topic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prstClr val="black"/>
              </a:solidFill>
              <a:latin typeface="Sassoon Infant Std" panose="020B0503020103030203" pitchFamily="34" charset="0"/>
            </a:endParaRPr>
          </a:p>
          <a:p>
            <a:r>
              <a:rPr lang="en-US" u="sng" dirty="0">
                <a:solidFill>
                  <a:srgbClr val="FF0000"/>
                </a:solidFill>
                <a:latin typeface="Sassoon Infant Std" panose="020B0503020103030203" pitchFamily="34" charset="0"/>
              </a:rPr>
              <a:t>Key information:</a:t>
            </a:r>
          </a:p>
          <a:p>
            <a:pPr marL="285750" indent="-285750">
              <a:buFont typeface="Arial" panose="020B0604020202020204" pitchFamily="34" charset="0"/>
              <a:buChar char="•"/>
            </a:pPr>
            <a:r>
              <a:rPr lang="en-US" dirty="0">
                <a:solidFill>
                  <a:srgbClr val="FF0000"/>
                </a:solidFill>
                <a:latin typeface="Sassoon Infant Std" panose="020B0503020103030203" pitchFamily="34" charset="0"/>
              </a:rPr>
              <a:t>Books will be changed weekly on a Monday or Tuesday.</a:t>
            </a:r>
          </a:p>
          <a:p>
            <a:pPr marL="285750" indent="-285750">
              <a:buFont typeface="Arial" panose="020B0604020202020204" pitchFamily="34" charset="0"/>
              <a:buChar char="•"/>
            </a:pPr>
            <a:r>
              <a:rPr lang="en-US" dirty="0">
                <a:solidFill>
                  <a:srgbClr val="FF0000"/>
                </a:solidFill>
                <a:latin typeface="Sassoon Infant Std" panose="020B0503020103030203" pitchFamily="34" charset="0"/>
              </a:rPr>
              <a:t>Homework will go out on a Monday via homework books and be handed in on Monday.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endParaRPr>
          </a:p>
        </p:txBody>
      </p:sp>
      <p:pic>
        <p:nvPicPr>
          <p:cNvPr id="4" name="Picture 3">
            <a:extLst>
              <a:ext uri="{FF2B5EF4-FFF2-40B4-BE49-F238E27FC236}">
                <a16:creationId xmlns:a16="http://schemas.microsoft.com/office/drawing/2014/main" id="{EC3299C3-1486-5B5D-7E9A-2DDFE6F4DF24}"/>
              </a:ext>
            </a:extLst>
          </p:cNvPr>
          <p:cNvPicPr>
            <a:picLocks noChangeAspect="1"/>
          </p:cNvPicPr>
          <p:nvPr/>
        </p:nvPicPr>
        <p:blipFill>
          <a:blip r:embed="rId3"/>
          <a:stretch>
            <a:fillRect/>
          </a:stretch>
        </p:blipFill>
        <p:spPr>
          <a:xfrm>
            <a:off x="3214214" y="671691"/>
            <a:ext cx="7788315" cy="5182049"/>
          </a:xfrm>
          <a:prstGeom prst="rect">
            <a:avLst/>
          </a:prstGeom>
        </p:spPr>
      </p:pic>
    </p:spTree>
    <p:extLst>
      <p:ext uri="{BB962C8B-B14F-4D97-AF65-F5344CB8AC3E}">
        <p14:creationId xmlns:p14="http://schemas.microsoft.com/office/powerpoint/2010/main" val="2751079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4963" y="0"/>
            <a:ext cx="5380979" cy="905685"/>
          </a:xfrm>
        </p:spPr>
        <p:txBody>
          <a:bodyPr>
            <a:normAutofit/>
          </a:bodyPr>
          <a:lstStyle/>
          <a:p>
            <a:r>
              <a:rPr lang="en-GB" sz="4000" u="sng" dirty="0">
                <a:latin typeface="Sassoon Infant Std" panose="020B0503020103030203" pitchFamily="34" charset="0"/>
              </a:rPr>
              <a:t>Topics covered in Year 2</a:t>
            </a:r>
          </a:p>
        </p:txBody>
      </p:sp>
      <p:graphicFrame>
        <p:nvGraphicFramePr>
          <p:cNvPr id="6" name="Table 6">
            <a:extLst>
              <a:ext uri="{FF2B5EF4-FFF2-40B4-BE49-F238E27FC236}">
                <a16:creationId xmlns:a16="http://schemas.microsoft.com/office/drawing/2014/main" id="{155728EE-4B9E-6572-50E9-86144536193B}"/>
              </a:ext>
            </a:extLst>
          </p:cNvPr>
          <p:cNvGraphicFramePr>
            <a:graphicFrameLocks noGrp="1"/>
          </p:cNvGraphicFramePr>
          <p:nvPr>
            <p:extLst>
              <p:ext uri="{D42A27DB-BD31-4B8C-83A1-F6EECF244321}">
                <p14:modId xmlns:p14="http://schemas.microsoft.com/office/powerpoint/2010/main" val="3501727836"/>
              </p:ext>
            </p:extLst>
          </p:nvPr>
        </p:nvGraphicFramePr>
        <p:xfrm>
          <a:off x="527939" y="758494"/>
          <a:ext cx="10077061" cy="5341011"/>
        </p:xfrm>
        <a:graphic>
          <a:graphicData uri="http://schemas.openxmlformats.org/drawingml/2006/table">
            <a:tbl>
              <a:tblPr firstRow="1" bandRow="1">
                <a:tableStyleId>{5C22544A-7EE6-4342-B048-85BDC9FD1C3A}</a:tableStyleId>
              </a:tblPr>
              <a:tblGrid>
                <a:gridCol w="3085957">
                  <a:extLst>
                    <a:ext uri="{9D8B030D-6E8A-4147-A177-3AD203B41FA5}">
                      <a16:colId xmlns:a16="http://schemas.microsoft.com/office/drawing/2014/main" val="2438179602"/>
                    </a:ext>
                  </a:extLst>
                </a:gridCol>
                <a:gridCol w="3482794">
                  <a:extLst>
                    <a:ext uri="{9D8B030D-6E8A-4147-A177-3AD203B41FA5}">
                      <a16:colId xmlns:a16="http://schemas.microsoft.com/office/drawing/2014/main" val="4044424098"/>
                    </a:ext>
                  </a:extLst>
                </a:gridCol>
                <a:gridCol w="3508310">
                  <a:extLst>
                    <a:ext uri="{9D8B030D-6E8A-4147-A177-3AD203B41FA5}">
                      <a16:colId xmlns:a16="http://schemas.microsoft.com/office/drawing/2014/main" val="3005646016"/>
                    </a:ext>
                  </a:extLst>
                </a:gridCol>
              </a:tblGrid>
              <a:tr h="0">
                <a:tc>
                  <a:txBody>
                    <a:bodyPr/>
                    <a:lstStyle/>
                    <a:p>
                      <a:pPr algn="ctr"/>
                      <a:r>
                        <a:rPr lang="en-US" u="sng" dirty="0">
                          <a:solidFill>
                            <a:schemeClr val="tx1"/>
                          </a:solidFill>
                          <a:latin typeface="Sassoon Infant Std" panose="020B0503020103030203" pitchFamily="34" charset="0"/>
                        </a:rPr>
                        <a:t>Autumn Term </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Spring Term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Summer Term </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97948"/>
                  </a:ext>
                </a:extLst>
              </a:tr>
              <a:tr h="2847182">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8012275"/>
                  </a:ext>
                </a:extLst>
              </a:tr>
              <a:tr h="2128069">
                <a:tc>
                  <a:txBody>
                    <a:bodyPr/>
                    <a:lstStyle/>
                    <a:p>
                      <a:pPr fontAlgn="base"/>
                      <a:r>
                        <a:rPr lang="en-US" sz="1400" b="1" i="0" kern="1200" dirty="0">
                          <a:solidFill>
                            <a:schemeClr val="dk1"/>
                          </a:solidFill>
                          <a:effectLst/>
                          <a:latin typeface="Sassoon Infant Std" panose="020B0503020103030203" pitchFamily="34" charset="0"/>
                          <a:ea typeface="+mn-ea"/>
                          <a:cs typeface="+mn-cs"/>
                        </a:rPr>
                        <a:t>Movers and shakers</a:t>
                      </a:r>
                      <a:endParaRPr lang="en-US" sz="1400" b="0" i="0" kern="1200" dirty="0">
                        <a:solidFill>
                          <a:schemeClr val="dk1"/>
                        </a:solidFill>
                        <a:effectLst/>
                        <a:latin typeface="Sassoon Infant Std" panose="020B0503020103030203" pitchFamily="34" charset="0"/>
                        <a:ea typeface="+mn-ea"/>
                        <a:cs typeface="+mn-cs"/>
                      </a:endParaRPr>
                    </a:p>
                    <a:p>
                      <a:pPr fontAlgn="base"/>
                      <a:r>
                        <a:rPr lang="en-US" sz="1400" b="0" i="0" kern="1200" dirty="0">
                          <a:solidFill>
                            <a:schemeClr val="dk1"/>
                          </a:solidFill>
                          <a:effectLst/>
                          <a:latin typeface="Sassoon Infant Std" panose="020B0503020103030203" pitchFamily="34" charset="0"/>
                          <a:ea typeface="+mn-ea"/>
                          <a:cs typeface="+mn-cs"/>
                        </a:rPr>
                        <a:t>This project teaches children about historically significant people who have had a major impact on the world. They will learn to use timelines, stories and historical sources to find out about the people featured and use historical models to explore their significance.</a:t>
                      </a:r>
                    </a:p>
                    <a:p>
                      <a:endParaRPr lang="en-GB" sz="1600" kern="1200" dirty="0">
                        <a:solidFill>
                          <a:schemeClr val="dk1"/>
                        </a:solidFill>
                        <a:effectLst/>
                        <a:latin typeface="Sassoon Infant Std" panose="020B0503020103030203" pitchFamily="34" charset="0"/>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fontAlgn="base"/>
                      <a:r>
                        <a:rPr lang="en-US" sz="1400" b="1" i="0" kern="1200" dirty="0">
                          <a:solidFill>
                            <a:schemeClr val="dk1"/>
                          </a:solidFill>
                          <a:effectLst/>
                          <a:latin typeface="Sassoon Infant Std" panose="020B0503020103030203" pitchFamily="34" charset="0"/>
                          <a:ea typeface="+mn-ea"/>
                          <a:cs typeface="+mn-cs"/>
                        </a:rPr>
                        <a:t>Magnificent Monarchs</a:t>
                      </a:r>
                      <a:endParaRPr lang="en-US" sz="1400" b="0" i="0" kern="1200" dirty="0">
                        <a:solidFill>
                          <a:schemeClr val="dk1"/>
                        </a:solidFill>
                        <a:effectLst/>
                        <a:latin typeface="Sassoon Infant Std" panose="020B0503020103030203" pitchFamily="34" charset="0"/>
                        <a:ea typeface="+mn-ea"/>
                        <a:cs typeface="+mn-cs"/>
                      </a:endParaRPr>
                    </a:p>
                    <a:p>
                      <a:pPr fontAlgn="base"/>
                      <a:r>
                        <a:rPr lang="en-US" sz="1400" b="0" i="0" kern="1200" dirty="0">
                          <a:solidFill>
                            <a:schemeClr val="dk1"/>
                          </a:solidFill>
                          <a:effectLst/>
                          <a:latin typeface="Sassoon Infant Std" panose="020B0503020103030203" pitchFamily="34" charset="0"/>
                          <a:ea typeface="+mn-ea"/>
                          <a:cs typeface="+mn-cs"/>
                        </a:rPr>
                        <a:t>This project teaches children about the English and British monarchy from AD 871 to the present day. Using timelines, information about royal palaces, portraits and other historical sources, they build up an understanding of the monarchs and then research six of the most significant sovereigns</a:t>
                      </a:r>
                    </a:p>
                    <a:p>
                      <a:endParaRPr lang="en-GB" sz="14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fontAlgn="base"/>
                      <a:r>
                        <a:rPr lang="en-US" sz="1400" b="1" i="0" kern="1200" dirty="0">
                          <a:solidFill>
                            <a:schemeClr val="dk1"/>
                          </a:solidFill>
                          <a:effectLst/>
                          <a:latin typeface="Sassoon Infant Std" panose="020B0503020103030203" pitchFamily="34" charset="0"/>
                          <a:ea typeface="+mn-ea"/>
                          <a:cs typeface="+mn-cs"/>
                        </a:rPr>
                        <a:t>Coastlines</a:t>
                      </a:r>
                      <a:endParaRPr lang="en-US" sz="1400" b="0" i="0" kern="1200" dirty="0">
                        <a:solidFill>
                          <a:schemeClr val="dk1"/>
                        </a:solidFill>
                        <a:effectLst/>
                        <a:latin typeface="Sassoon Infant Std" panose="020B0503020103030203" pitchFamily="34" charset="0"/>
                        <a:ea typeface="+mn-ea"/>
                        <a:cs typeface="+mn-cs"/>
                      </a:endParaRPr>
                    </a:p>
                    <a:p>
                      <a:pPr fontAlgn="base"/>
                      <a:r>
                        <a:rPr lang="en-US" sz="1400" b="0" i="0" kern="1200" dirty="0">
                          <a:solidFill>
                            <a:schemeClr val="dk1"/>
                          </a:solidFill>
                          <a:effectLst/>
                          <a:latin typeface="Sassoon Infant Std" panose="020B0503020103030203" pitchFamily="34" charset="0"/>
                          <a:ea typeface="+mn-ea"/>
                          <a:cs typeface="+mn-cs"/>
                        </a:rPr>
                        <a:t>This project teaches children about the physical and human features of coastal regions across the United Kingdom, including a detailed exploration of the coastal town of Whitby, in Yorkshire.</a:t>
                      </a:r>
                    </a:p>
                    <a:p>
                      <a:endParaRPr lang="en-GB" sz="16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3220043"/>
                  </a:ext>
                </a:extLst>
              </a:tr>
            </a:tbl>
          </a:graphicData>
        </a:graphic>
      </p:graphicFrame>
      <p:pic>
        <p:nvPicPr>
          <p:cNvPr id="4" name="Picture 3">
            <a:extLst>
              <a:ext uri="{FF2B5EF4-FFF2-40B4-BE49-F238E27FC236}">
                <a16:creationId xmlns:a16="http://schemas.microsoft.com/office/drawing/2014/main" id="{7476FA91-4AFA-E6A2-AA7A-975EA8966A7A}"/>
              </a:ext>
            </a:extLst>
          </p:cNvPr>
          <p:cNvPicPr>
            <a:picLocks noChangeAspect="1"/>
          </p:cNvPicPr>
          <p:nvPr/>
        </p:nvPicPr>
        <p:blipFill>
          <a:blip r:embed="rId3"/>
          <a:stretch>
            <a:fillRect/>
          </a:stretch>
        </p:blipFill>
        <p:spPr>
          <a:xfrm>
            <a:off x="7242291" y="1475320"/>
            <a:ext cx="3240918" cy="2075954"/>
          </a:xfrm>
          <a:prstGeom prst="rect">
            <a:avLst/>
          </a:prstGeom>
        </p:spPr>
      </p:pic>
      <p:sp>
        <p:nvSpPr>
          <p:cNvPr id="5" name="AutoShape 2">
            <a:extLst>
              <a:ext uri="{FF2B5EF4-FFF2-40B4-BE49-F238E27FC236}">
                <a16:creationId xmlns:a16="http://schemas.microsoft.com/office/drawing/2014/main" id="{A2E3297E-0E62-16D7-73F3-C71A4721545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Rosa Parks: The Brave Act That Changed History Forever - Historyen">
            <a:extLst>
              <a:ext uri="{FF2B5EF4-FFF2-40B4-BE49-F238E27FC236}">
                <a16:creationId xmlns:a16="http://schemas.microsoft.com/office/drawing/2014/main" id="{482A4105-3B19-BEDE-1380-FB856691421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3632" y="1211279"/>
            <a:ext cx="1470509" cy="18402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米アポロ計画の宇宙服に貢献した女性用下着デザイナーの物語が映画化 : 映画ニュース - 映画.com">
            <a:extLst>
              <a:ext uri="{FF2B5EF4-FFF2-40B4-BE49-F238E27FC236}">
                <a16:creationId xmlns:a16="http://schemas.microsoft.com/office/drawing/2014/main" id="{163F5771-7445-2149-D949-DFF68DF9C5F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36992" y="1848293"/>
            <a:ext cx="1556966" cy="207595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 Clerk of Oxford: Alfred the Great, and Wantage Parish Church - or not">
            <a:extLst>
              <a:ext uri="{FF2B5EF4-FFF2-40B4-BE49-F238E27FC236}">
                <a16:creationId xmlns:a16="http://schemas.microsoft.com/office/drawing/2014/main" id="{04222081-39B2-F745-972B-D54887A1216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26223" y="1211279"/>
            <a:ext cx="1708578" cy="227810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enry VIII | Biography, Wives, Religion, Death, &amp; Facts | Britannica">
            <a:extLst>
              <a:ext uri="{FF2B5EF4-FFF2-40B4-BE49-F238E27FC236}">
                <a16:creationId xmlns:a16="http://schemas.microsoft.com/office/drawing/2014/main" id="{6CB9F3CB-45E2-9DAC-A906-5E00D65BA77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48905" y="1568486"/>
            <a:ext cx="1561121" cy="2260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191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480060" y="1053468"/>
            <a:ext cx="8848997" cy="1100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80060" y="29952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88349" y="299528"/>
            <a:ext cx="11228461" cy="707886"/>
          </a:xfrm>
          <a:prstGeom prst="rect">
            <a:avLst/>
          </a:prstGeom>
          <a:noFill/>
        </p:spPr>
        <p:txBody>
          <a:bodyPr wrap="square" rtlCol="0">
            <a:spAutoFit/>
          </a:bodyPr>
          <a:lstStyle/>
          <a:p>
            <a:r>
              <a:rPr lang="en-GB" sz="4000" b="1" u="sng" dirty="0">
                <a:latin typeface="Sassoon Infant Std" panose="020B0503020103030203" pitchFamily="34" charset="0"/>
              </a:rPr>
              <a:t>Maths at WPA</a:t>
            </a:r>
            <a:endParaRPr lang="en-GB" sz="4000" u="sng" dirty="0">
              <a:latin typeface="Sassoon Infant Std" panose="020B0503020103030203" pitchFamily="34" charset="0"/>
            </a:endParaRPr>
          </a:p>
        </p:txBody>
      </p:sp>
      <p:pic>
        <p:nvPicPr>
          <p:cNvPr id="2" name="Picture 1">
            <a:extLst>
              <a:ext uri="{FF2B5EF4-FFF2-40B4-BE49-F238E27FC236}">
                <a16:creationId xmlns:a16="http://schemas.microsoft.com/office/drawing/2014/main" id="{9C6863B2-7E34-04F3-A72E-C8633DBDF289}"/>
              </a:ext>
            </a:extLst>
          </p:cNvPr>
          <p:cNvPicPr>
            <a:picLocks noChangeAspect="1"/>
          </p:cNvPicPr>
          <p:nvPr/>
        </p:nvPicPr>
        <p:blipFill rotWithShape="1">
          <a:blip r:embed="rId3"/>
          <a:srcRect r="78606"/>
          <a:stretch/>
        </p:blipFill>
        <p:spPr>
          <a:xfrm>
            <a:off x="10800080" y="0"/>
            <a:ext cx="1391920" cy="1414351"/>
          </a:xfrm>
          <a:prstGeom prst="rect">
            <a:avLst/>
          </a:prstGeom>
        </p:spPr>
      </p:pic>
      <p:sp>
        <p:nvSpPr>
          <p:cNvPr id="8" name="TextBox 7">
            <a:extLst>
              <a:ext uri="{FF2B5EF4-FFF2-40B4-BE49-F238E27FC236}">
                <a16:creationId xmlns:a16="http://schemas.microsoft.com/office/drawing/2014/main" id="{48184093-04D3-36F8-8D27-F1D5105F1CB0}"/>
              </a:ext>
            </a:extLst>
          </p:cNvPr>
          <p:cNvSpPr txBox="1"/>
          <p:nvPr/>
        </p:nvSpPr>
        <p:spPr>
          <a:xfrm>
            <a:off x="260455" y="1384160"/>
            <a:ext cx="9288205" cy="1569660"/>
          </a:xfrm>
          <a:prstGeom prst="rect">
            <a:avLst/>
          </a:prstGeom>
          <a:noFill/>
        </p:spPr>
        <p:txBody>
          <a:bodyPr wrap="square">
            <a:spAutoFit/>
          </a:bodyPr>
          <a:lstStyle/>
          <a:p>
            <a:r>
              <a:rPr lang="en-GB" sz="2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At Wantage Primary Academy, we teach Maths through a CPA approach (concrete, pictorial, abstract). The Concrete Pictorial Abstract (CPA) approach is a system of learning that uses physical and visual aids to build a child’s understanding of abstract topics. </a:t>
            </a:r>
            <a:endParaRPr lang="en-GB" sz="2800" dirty="0">
              <a:effectLst/>
              <a:latin typeface="Calibri" panose="020F0502020204030204" pitchFamily="34" charset="0"/>
              <a:ea typeface="Calibri" panose="020F0502020204030204" pitchFamily="34" charset="0"/>
            </a:endParaRPr>
          </a:p>
        </p:txBody>
      </p:sp>
      <p:pic>
        <p:nvPicPr>
          <p:cNvPr id="4098" name="Picture 2" descr="Maths (Concrete, Pictorial and Abstract (CPA) Model) - Stony Dean School  Amersham">
            <a:extLst>
              <a:ext uri="{FF2B5EF4-FFF2-40B4-BE49-F238E27FC236}">
                <a16:creationId xmlns:a16="http://schemas.microsoft.com/office/drawing/2014/main" id="{50309065-6D5B-878E-7615-BD19EC7BF9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1" y="3273508"/>
            <a:ext cx="9172798" cy="214777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9405F411-6EB7-FDFD-A674-188747E88098}"/>
              </a:ext>
            </a:extLst>
          </p:cNvPr>
          <p:cNvSpPr txBox="1"/>
          <p:nvPr/>
        </p:nvSpPr>
        <p:spPr>
          <a:xfrm>
            <a:off x="694821" y="5680069"/>
            <a:ext cx="8210310" cy="400110"/>
          </a:xfrm>
          <a:prstGeom prst="rect">
            <a:avLst/>
          </a:prstGeom>
          <a:noFill/>
        </p:spPr>
        <p:txBody>
          <a:bodyPr wrap="square">
            <a:spAutoFit/>
          </a:bodyPr>
          <a:lstStyle/>
          <a:p>
            <a:r>
              <a:rPr lang="en-GB" sz="2000" b="1" dirty="0">
                <a:solidFill>
                  <a:srgbClr val="0070C0"/>
                </a:solidFill>
                <a:latin typeface="Sassoon Infant Std" panose="020B0503020103030203" pitchFamily="34" charset="0"/>
                <a:ea typeface="Sassoon Infant Std" panose="020B0503020103030203" pitchFamily="34" charset="0"/>
                <a:cs typeface="Sassoon Infant Std" panose="020B0503020103030203" pitchFamily="34" charset="0"/>
              </a:rPr>
              <a:t>B</a:t>
            </a:r>
            <a:r>
              <a:rPr lang="en-GB" sz="2000" b="1" dirty="0">
                <a:solidFill>
                  <a:srgbClr val="0070C0"/>
                </a:solidFill>
                <a:effectLst/>
                <a:latin typeface="Sassoon Infant Std" panose="020B0503020103030203" pitchFamily="34" charset="0"/>
                <a:ea typeface="Sassoon Infant Std" panose="020B0503020103030203" pitchFamily="34" charset="0"/>
                <a:cs typeface="Sassoon Infant Std" panose="020B0503020103030203" pitchFamily="34" charset="0"/>
              </a:rPr>
              <a:t>etter understand the relationship between numbers and the real world</a:t>
            </a:r>
            <a:endParaRPr lang="en-GB" sz="2000" b="1" dirty="0">
              <a:solidFill>
                <a:srgbClr val="0070C0"/>
              </a:solidFill>
            </a:endParaRPr>
          </a:p>
        </p:txBody>
      </p:sp>
    </p:spTree>
    <p:extLst>
      <p:ext uri="{BB962C8B-B14F-4D97-AF65-F5344CB8AC3E}">
        <p14:creationId xmlns:p14="http://schemas.microsoft.com/office/powerpoint/2010/main" val="1525338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259139" y="1301262"/>
            <a:ext cx="9240461" cy="3933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9139" y="33398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59139" y="549700"/>
            <a:ext cx="10467476" cy="646331"/>
          </a:xfrm>
          <a:prstGeom prst="rect">
            <a:avLst/>
          </a:prstGeom>
          <a:noFill/>
        </p:spPr>
        <p:txBody>
          <a:bodyPr wrap="square" rtlCol="0">
            <a:spAutoFit/>
          </a:bodyPr>
          <a:lstStyle/>
          <a:p>
            <a:pPr lvl="0">
              <a:defRPr/>
            </a:pPr>
            <a:r>
              <a:rPr lang="en-GB" sz="3600" dirty="0">
                <a:effectLst/>
                <a:latin typeface="Sassoon Infant Std" panose="020B0503020103030203" pitchFamily="34" charset="0"/>
              </a:rPr>
              <a:t>Teaching in a concrete, visual then abstract way</a:t>
            </a:r>
            <a:endParaRPr lang="en-GB" sz="2800" i="1" kern="0" dirty="0">
              <a:solidFill>
                <a:prstClr val="black"/>
              </a:solidFill>
              <a:latin typeface="Sassoon Infant Std" panose="020B0503020103030203" pitchFamily="34" charset="0"/>
            </a:endParaRPr>
          </a:p>
        </p:txBody>
      </p:sp>
      <p:pic>
        <p:nvPicPr>
          <p:cNvPr id="8" name="Picture 7">
            <a:extLst>
              <a:ext uri="{FF2B5EF4-FFF2-40B4-BE49-F238E27FC236}">
                <a16:creationId xmlns:a16="http://schemas.microsoft.com/office/drawing/2014/main" id="{F53E39E6-8082-C081-DF42-E9952A9CB5BF}"/>
              </a:ext>
            </a:extLst>
          </p:cNvPr>
          <p:cNvPicPr>
            <a:picLocks noChangeAspect="1"/>
          </p:cNvPicPr>
          <p:nvPr/>
        </p:nvPicPr>
        <p:blipFill>
          <a:blip r:embed="rId3"/>
          <a:stretch>
            <a:fillRect/>
          </a:stretch>
        </p:blipFill>
        <p:spPr>
          <a:xfrm>
            <a:off x="10886303" y="1"/>
            <a:ext cx="1305697" cy="1536668"/>
          </a:xfrm>
          <a:prstGeom prst="rect">
            <a:avLst/>
          </a:prstGeom>
        </p:spPr>
      </p:pic>
      <p:sp>
        <p:nvSpPr>
          <p:cNvPr id="2" name="Rectangle 1">
            <a:extLst>
              <a:ext uri="{FF2B5EF4-FFF2-40B4-BE49-F238E27FC236}">
                <a16:creationId xmlns:a16="http://schemas.microsoft.com/office/drawing/2014/main" id="{93C7149F-EC78-B012-FFF7-91AC0D26FC68}"/>
              </a:ext>
            </a:extLst>
          </p:cNvPr>
          <p:cNvSpPr/>
          <p:nvPr/>
        </p:nvSpPr>
        <p:spPr>
          <a:xfrm>
            <a:off x="395536" y="1268760"/>
            <a:ext cx="4104456" cy="5078313"/>
          </a:xfrm>
          <a:prstGeom prst="rect">
            <a:avLst/>
          </a:prstGeom>
        </p:spPr>
        <p:txBody>
          <a:bodyPr wrap="square">
            <a:spAutoFit/>
          </a:bodyPr>
          <a:lstStyle/>
          <a:p>
            <a:endParaRPr lang="en-GB" b="1" dirty="0">
              <a:latin typeface="Sassoon Infant Std" panose="020B0503020103030203" pitchFamily="34" charset="0"/>
            </a:endParaRPr>
          </a:p>
          <a:p>
            <a:r>
              <a:rPr lang="en-GB" b="1" dirty="0">
                <a:latin typeface="Sassoon Infant Std" panose="020B0503020103030203" pitchFamily="34" charset="0"/>
              </a:rPr>
              <a:t>Concrete </a:t>
            </a:r>
            <a:r>
              <a:rPr lang="en-GB" dirty="0">
                <a:latin typeface="Sassoon Infant Std" panose="020B0503020103030203" pitchFamily="34" charset="0"/>
              </a:rPr>
              <a:t>is the “doing” stage to bring concepts to life for children.</a:t>
            </a:r>
          </a:p>
          <a:p>
            <a:r>
              <a:rPr lang="en-GB" dirty="0">
                <a:latin typeface="Sassoon Infant Std" panose="020B0503020103030203" pitchFamily="34" charset="0"/>
              </a:rPr>
              <a:t>(demonstrated through available resources in the classroom and, where appropriate, pictures in books)</a:t>
            </a:r>
          </a:p>
          <a:p>
            <a:endParaRPr lang="en-GB" dirty="0">
              <a:latin typeface="Sassoon Infant Std" panose="020B0503020103030203" pitchFamily="34" charset="0"/>
            </a:endParaRPr>
          </a:p>
          <a:p>
            <a:endParaRPr lang="en-GB" dirty="0">
              <a:latin typeface="Sassoon Infant Std" panose="020B0503020103030203" pitchFamily="34" charset="0"/>
            </a:endParaRPr>
          </a:p>
          <a:p>
            <a:r>
              <a:rPr lang="en-GB" b="1" dirty="0">
                <a:latin typeface="Sassoon Infant Std" panose="020B0503020103030203" pitchFamily="34" charset="0"/>
              </a:rPr>
              <a:t>Pictorial</a:t>
            </a:r>
            <a:r>
              <a:rPr lang="en-GB" dirty="0">
                <a:latin typeface="Sassoon Infant Std" panose="020B0503020103030203" pitchFamily="34" charset="0"/>
              </a:rPr>
              <a:t> is the “seeing stage” where children may draw/look at pictures, diagrams or models which represent the problem. </a:t>
            </a:r>
          </a:p>
          <a:p>
            <a:endParaRPr lang="en-GB" dirty="0">
              <a:latin typeface="Sassoon Infant Std" panose="020B0503020103030203" pitchFamily="34" charset="0"/>
            </a:endParaRPr>
          </a:p>
          <a:p>
            <a:endParaRPr lang="en-GB" dirty="0">
              <a:latin typeface="Sassoon Infant Std" panose="020B0503020103030203" pitchFamily="34" charset="0"/>
            </a:endParaRPr>
          </a:p>
          <a:p>
            <a:r>
              <a:rPr lang="en-GB" b="1" dirty="0">
                <a:latin typeface="Sassoon Infant Std" panose="020B0503020103030203" pitchFamily="34" charset="0"/>
              </a:rPr>
              <a:t>Abstract</a:t>
            </a:r>
            <a:r>
              <a:rPr lang="en-GB" dirty="0">
                <a:latin typeface="Sassoon Infant Std" panose="020B0503020103030203" pitchFamily="34" charset="0"/>
              </a:rPr>
              <a:t> is the “symbolic” stage, where children are able to use numbers and mathematical symbols to solve calculations. </a:t>
            </a:r>
          </a:p>
        </p:txBody>
      </p:sp>
      <p:pic>
        <p:nvPicPr>
          <p:cNvPr id="3" name="Picture 4" descr="https://static.rapidonline.com/catalogueimages/Module/M517025P01WL.jpg">
            <a:extLst>
              <a:ext uri="{FF2B5EF4-FFF2-40B4-BE49-F238E27FC236}">
                <a16:creationId xmlns:a16="http://schemas.microsoft.com/office/drawing/2014/main" id="{34ECD2D7-A3DB-0E4B-0F52-914387BEB54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69121" y="1284364"/>
            <a:ext cx="2000620" cy="200062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2" descr="N:\My Pictures\numberline-jumps-2b.gif">
            <a:extLst>
              <a:ext uri="{FF2B5EF4-FFF2-40B4-BE49-F238E27FC236}">
                <a16:creationId xmlns:a16="http://schemas.microsoft.com/office/drawing/2014/main" id="{E579BF2A-6330-BFA6-23D8-1D63E32CED75}"/>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47874"/>
          <a:stretch/>
        </p:blipFill>
        <p:spPr bwMode="auto">
          <a:xfrm>
            <a:off x="4365509" y="3717032"/>
            <a:ext cx="2402228" cy="8712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Image result for place value h t u">
            <a:extLst>
              <a:ext uri="{FF2B5EF4-FFF2-40B4-BE49-F238E27FC236}">
                <a16:creationId xmlns:a16="http://schemas.microsoft.com/office/drawing/2014/main" id="{CEA9010B-388B-1CA9-9FBC-717B0728512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20001"/>
          <a:stretch/>
        </p:blipFill>
        <p:spPr bwMode="auto">
          <a:xfrm>
            <a:off x="6919810" y="3450856"/>
            <a:ext cx="2376264" cy="14257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Related image">
            <a:extLst>
              <a:ext uri="{FF2B5EF4-FFF2-40B4-BE49-F238E27FC236}">
                <a16:creationId xmlns:a16="http://schemas.microsoft.com/office/drawing/2014/main" id="{EEA8D47F-0BD3-8B09-474A-E4821F4102A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0032" y="4755562"/>
            <a:ext cx="1156191" cy="201076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5">
            <a:extLst>
              <a:ext uri="{FF2B5EF4-FFF2-40B4-BE49-F238E27FC236}">
                <a16:creationId xmlns:a16="http://schemas.microsoft.com/office/drawing/2014/main" id="{A84C827F-7826-2B36-540C-EBF2AD34C8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38870" y="1574005"/>
            <a:ext cx="2532682" cy="1336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6">
            <a:extLst>
              <a:ext uri="{FF2B5EF4-FFF2-40B4-BE49-F238E27FC236}">
                <a16:creationId xmlns:a16="http://schemas.microsoft.com/office/drawing/2014/main" id="{B8B69711-C5EC-4E07-24BF-BE4F7234BF1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67737" y="5483133"/>
            <a:ext cx="2039502" cy="82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Down Arrow 2">
            <a:extLst>
              <a:ext uri="{FF2B5EF4-FFF2-40B4-BE49-F238E27FC236}">
                <a16:creationId xmlns:a16="http://schemas.microsoft.com/office/drawing/2014/main" id="{3CCDFA5D-BB9A-28CB-3713-FCA326BFE07E}"/>
              </a:ext>
            </a:extLst>
          </p:cNvPr>
          <p:cNvSpPr/>
          <p:nvPr/>
        </p:nvSpPr>
        <p:spPr>
          <a:xfrm>
            <a:off x="107504" y="1996439"/>
            <a:ext cx="288032" cy="460851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7238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838200" y="214788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4400" dirty="0">
              <a:latin typeface="Sassoon Infant Std" panose="020B0503020103030203" pitchFamily="34" charset="0"/>
            </a:endParaRPr>
          </a:p>
        </p:txBody>
      </p:sp>
      <p:sp>
        <p:nvSpPr>
          <p:cNvPr id="2" name="TextBox 1">
            <a:extLst>
              <a:ext uri="{FF2B5EF4-FFF2-40B4-BE49-F238E27FC236}">
                <a16:creationId xmlns:a16="http://schemas.microsoft.com/office/drawing/2014/main" id="{330C216A-99EA-3F3F-ADE8-BF46C170E07C}"/>
              </a:ext>
            </a:extLst>
          </p:cNvPr>
          <p:cNvSpPr txBox="1"/>
          <p:nvPr/>
        </p:nvSpPr>
        <p:spPr>
          <a:xfrm>
            <a:off x="3498979" y="205274"/>
            <a:ext cx="4805265" cy="646331"/>
          </a:xfrm>
          <a:prstGeom prst="rect">
            <a:avLst/>
          </a:prstGeom>
          <a:noFill/>
        </p:spPr>
        <p:txBody>
          <a:bodyPr wrap="square" rtlCol="0">
            <a:spAutoFit/>
          </a:bodyPr>
          <a:lstStyle/>
          <a:p>
            <a:r>
              <a:rPr lang="en-US" sz="3600" u="sng" dirty="0">
                <a:latin typeface="Sassoon Infant Std" panose="020B0503020103030203" pitchFamily="34" charset="0"/>
              </a:rPr>
              <a:t>The WPA way in </a:t>
            </a:r>
            <a:r>
              <a:rPr lang="en-US" sz="3600" u="sng" dirty="0" err="1">
                <a:latin typeface="Sassoon Infant Std" panose="020B0503020103030203" pitchFamily="34" charset="0"/>
              </a:rPr>
              <a:t>Maths</a:t>
            </a:r>
            <a:endParaRPr lang="en-GB" sz="3600" u="sng" dirty="0">
              <a:latin typeface="Sassoon Infant Std" panose="020B0503020103030203" pitchFamily="34" charset="0"/>
            </a:endParaRPr>
          </a:p>
        </p:txBody>
      </p:sp>
      <p:pic>
        <p:nvPicPr>
          <p:cNvPr id="7" name="Picture 6">
            <a:extLst>
              <a:ext uri="{FF2B5EF4-FFF2-40B4-BE49-F238E27FC236}">
                <a16:creationId xmlns:a16="http://schemas.microsoft.com/office/drawing/2014/main" id="{E39F9B49-80B3-3C7D-9BCC-D0C1FF3C17E1}"/>
              </a:ext>
            </a:extLst>
          </p:cNvPr>
          <p:cNvPicPr>
            <a:picLocks noChangeAspect="1"/>
          </p:cNvPicPr>
          <p:nvPr/>
        </p:nvPicPr>
        <p:blipFill>
          <a:blip r:embed="rId3"/>
          <a:stretch>
            <a:fillRect/>
          </a:stretch>
        </p:blipFill>
        <p:spPr>
          <a:xfrm>
            <a:off x="-1" y="727629"/>
            <a:ext cx="10515599" cy="6130371"/>
          </a:xfrm>
          <a:prstGeom prst="rect">
            <a:avLst/>
          </a:prstGeom>
        </p:spPr>
      </p:pic>
    </p:spTree>
    <p:extLst>
      <p:ext uri="{BB962C8B-B14F-4D97-AF65-F5344CB8AC3E}">
        <p14:creationId xmlns:p14="http://schemas.microsoft.com/office/powerpoint/2010/main" val="2867980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259139" y="1301262"/>
            <a:ext cx="9240461" cy="3933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9139" y="33398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F53E39E6-8082-C081-DF42-E9952A9CB5BF}"/>
              </a:ext>
            </a:extLst>
          </p:cNvPr>
          <p:cNvPicPr>
            <a:picLocks noChangeAspect="1"/>
          </p:cNvPicPr>
          <p:nvPr/>
        </p:nvPicPr>
        <p:blipFill>
          <a:blip r:embed="rId3"/>
          <a:stretch>
            <a:fillRect/>
          </a:stretch>
        </p:blipFill>
        <p:spPr>
          <a:xfrm>
            <a:off x="10886303" y="1"/>
            <a:ext cx="1305697" cy="1536668"/>
          </a:xfrm>
          <a:prstGeom prst="rect">
            <a:avLst/>
          </a:prstGeom>
        </p:spPr>
      </p:pic>
      <p:sp>
        <p:nvSpPr>
          <p:cNvPr id="9" name="TextBox 8">
            <a:extLst>
              <a:ext uri="{FF2B5EF4-FFF2-40B4-BE49-F238E27FC236}">
                <a16:creationId xmlns:a16="http://schemas.microsoft.com/office/drawing/2014/main" id="{FFCADACA-20C7-206D-DA4D-1334E9088B7F}"/>
              </a:ext>
            </a:extLst>
          </p:cNvPr>
          <p:cNvSpPr txBox="1"/>
          <p:nvPr/>
        </p:nvSpPr>
        <p:spPr>
          <a:xfrm>
            <a:off x="259139" y="549700"/>
            <a:ext cx="9498239" cy="646331"/>
          </a:xfrm>
          <a:prstGeom prst="rect">
            <a:avLst/>
          </a:prstGeom>
          <a:noFill/>
        </p:spPr>
        <p:txBody>
          <a:bodyPr wrap="square" rtlCol="0">
            <a:spAutoFit/>
          </a:bodyPr>
          <a:lstStyle/>
          <a:p>
            <a:pPr lvl="0">
              <a:defRPr/>
            </a:pPr>
            <a:r>
              <a:rPr lang="en-GB" sz="3600" b="1" u="sng" kern="0" dirty="0">
                <a:solidFill>
                  <a:prstClr val="black"/>
                </a:solidFill>
                <a:latin typeface="Sassoon Infant Std" panose="020B0503020103030203" pitchFamily="34" charset="0"/>
              </a:rPr>
              <a:t>Place Value using base 10/dienes</a:t>
            </a:r>
            <a:endParaRPr lang="en-GB" sz="2800" i="1" kern="0" dirty="0">
              <a:solidFill>
                <a:prstClr val="black"/>
              </a:solidFill>
              <a:latin typeface="Sassoon Infant Std" panose="020B0503020103030203" pitchFamily="34" charset="0"/>
            </a:endParaRPr>
          </a:p>
        </p:txBody>
      </p:sp>
      <p:pic>
        <p:nvPicPr>
          <p:cNvPr id="15" name="Picture 14">
            <a:extLst>
              <a:ext uri="{FF2B5EF4-FFF2-40B4-BE49-F238E27FC236}">
                <a16:creationId xmlns:a16="http://schemas.microsoft.com/office/drawing/2014/main" id="{0BA81FC7-B9C8-C61F-2C41-711059DFD30F}"/>
              </a:ext>
            </a:extLst>
          </p:cNvPr>
          <p:cNvPicPr>
            <a:picLocks noChangeAspect="1"/>
          </p:cNvPicPr>
          <p:nvPr/>
        </p:nvPicPr>
        <p:blipFill>
          <a:blip r:embed="rId4"/>
          <a:stretch>
            <a:fillRect/>
          </a:stretch>
        </p:blipFill>
        <p:spPr>
          <a:xfrm>
            <a:off x="259139" y="1497330"/>
            <a:ext cx="4465261" cy="2724114"/>
          </a:xfrm>
          <a:prstGeom prst="rect">
            <a:avLst/>
          </a:prstGeom>
        </p:spPr>
      </p:pic>
      <p:pic>
        <p:nvPicPr>
          <p:cNvPr id="17" name="Picture 16">
            <a:extLst>
              <a:ext uri="{FF2B5EF4-FFF2-40B4-BE49-F238E27FC236}">
                <a16:creationId xmlns:a16="http://schemas.microsoft.com/office/drawing/2014/main" id="{6421F36F-B732-CBA9-9A53-BCCFB802AD18}"/>
              </a:ext>
            </a:extLst>
          </p:cNvPr>
          <p:cNvPicPr>
            <a:picLocks noChangeAspect="1"/>
          </p:cNvPicPr>
          <p:nvPr/>
        </p:nvPicPr>
        <p:blipFill>
          <a:blip r:embed="rId5"/>
          <a:stretch>
            <a:fillRect/>
          </a:stretch>
        </p:blipFill>
        <p:spPr>
          <a:xfrm>
            <a:off x="5170077" y="1497330"/>
            <a:ext cx="4329524" cy="2627191"/>
          </a:xfrm>
          <a:prstGeom prst="rect">
            <a:avLst/>
          </a:prstGeom>
        </p:spPr>
      </p:pic>
      <p:pic>
        <p:nvPicPr>
          <p:cNvPr id="19" name="Picture 18">
            <a:extLst>
              <a:ext uri="{FF2B5EF4-FFF2-40B4-BE49-F238E27FC236}">
                <a16:creationId xmlns:a16="http://schemas.microsoft.com/office/drawing/2014/main" id="{B7385A2A-89DE-0881-2443-BD5259EA600D}"/>
              </a:ext>
            </a:extLst>
          </p:cNvPr>
          <p:cNvPicPr>
            <a:picLocks noChangeAspect="1"/>
          </p:cNvPicPr>
          <p:nvPr/>
        </p:nvPicPr>
        <p:blipFill>
          <a:blip r:embed="rId6"/>
          <a:stretch>
            <a:fillRect/>
          </a:stretch>
        </p:blipFill>
        <p:spPr>
          <a:xfrm>
            <a:off x="259139" y="4221444"/>
            <a:ext cx="4465261" cy="2712684"/>
          </a:xfrm>
          <a:prstGeom prst="rect">
            <a:avLst/>
          </a:prstGeom>
        </p:spPr>
      </p:pic>
      <p:pic>
        <p:nvPicPr>
          <p:cNvPr id="21" name="Picture 20">
            <a:extLst>
              <a:ext uri="{FF2B5EF4-FFF2-40B4-BE49-F238E27FC236}">
                <a16:creationId xmlns:a16="http://schemas.microsoft.com/office/drawing/2014/main" id="{B3BDEFA2-5882-0E64-D51C-AF6181D354D1}"/>
              </a:ext>
            </a:extLst>
          </p:cNvPr>
          <p:cNvPicPr>
            <a:picLocks noChangeAspect="1"/>
          </p:cNvPicPr>
          <p:nvPr/>
        </p:nvPicPr>
        <p:blipFill>
          <a:blip r:embed="rId7"/>
          <a:stretch>
            <a:fillRect/>
          </a:stretch>
        </p:blipFill>
        <p:spPr>
          <a:xfrm>
            <a:off x="5170076" y="4223929"/>
            <a:ext cx="4329523" cy="2634071"/>
          </a:xfrm>
          <a:prstGeom prst="rect">
            <a:avLst/>
          </a:prstGeom>
        </p:spPr>
      </p:pic>
    </p:spTree>
    <p:extLst>
      <p:ext uri="{BB962C8B-B14F-4D97-AF65-F5344CB8AC3E}">
        <p14:creationId xmlns:p14="http://schemas.microsoft.com/office/powerpoint/2010/main" val="207712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259139" y="1301262"/>
            <a:ext cx="9240461" cy="3933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9139" y="33398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59139" y="333988"/>
            <a:ext cx="9498239" cy="1384995"/>
          </a:xfrm>
          <a:prstGeom prst="rect">
            <a:avLst/>
          </a:prstGeom>
          <a:noFill/>
        </p:spPr>
        <p:txBody>
          <a:bodyPr wrap="square" rtlCol="0">
            <a:spAutoFit/>
          </a:bodyPr>
          <a:lstStyle/>
          <a:p>
            <a:pPr>
              <a:defRPr/>
            </a:pPr>
            <a:r>
              <a:rPr lang="en-GB" sz="2800" b="1" u="sng" kern="0" dirty="0">
                <a:solidFill>
                  <a:prstClr val="black"/>
                </a:solidFill>
                <a:latin typeface="Sassoon Infant Std" panose="020B0503020103030203" pitchFamily="34" charset="0"/>
              </a:rPr>
              <a:t>Place Value - </a:t>
            </a:r>
            <a:r>
              <a:rPr lang="en-GB" sz="2800" b="1" u="sng" dirty="0">
                <a:latin typeface="Sassoon Infant Std" panose="020B0503020103030203" pitchFamily="34" charset="0"/>
                <a:ea typeface="Yu Gothic UI" panose="020B0500000000000000" pitchFamily="34" charset="-128"/>
              </a:rPr>
              <a:t>Complete the representation tables using equipment to help you. </a:t>
            </a:r>
          </a:p>
          <a:p>
            <a:pPr lvl="0">
              <a:defRPr/>
            </a:pPr>
            <a:endParaRPr lang="en-GB" sz="2800" i="1" kern="0" dirty="0">
              <a:solidFill>
                <a:prstClr val="black"/>
              </a:solidFill>
              <a:latin typeface="Sassoon Infant Std" panose="020B0503020103030203" pitchFamily="34" charset="0"/>
            </a:endParaRPr>
          </a:p>
        </p:txBody>
      </p:sp>
      <p:pic>
        <p:nvPicPr>
          <p:cNvPr id="8" name="Picture 7">
            <a:extLst>
              <a:ext uri="{FF2B5EF4-FFF2-40B4-BE49-F238E27FC236}">
                <a16:creationId xmlns:a16="http://schemas.microsoft.com/office/drawing/2014/main" id="{F53E39E6-8082-C081-DF42-E9952A9CB5BF}"/>
              </a:ext>
            </a:extLst>
          </p:cNvPr>
          <p:cNvPicPr>
            <a:picLocks noChangeAspect="1"/>
          </p:cNvPicPr>
          <p:nvPr/>
        </p:nvPicPr>
        <p:blipFill>
          <a:blip r:embed="rId3"/>
          <a:stretch>
            <a:fillRect/>
          </a:stretch>
        </p:blipFill>
        <p:spPr>
          <a:xfrm>
            <a:off x="10886303" y="1"/>
            <a:ext cx="1305697" cy="1536668"/>
          </a:xfrm>
          <a:prstGeom prst="rect">
            <a:avLst/>
          </a:prstGeom>
        </p:spPr>
      </p:pic>
      <p:pic>
        <p:nvPicPr>
          <p:cNvPr id="6" name="Picture 5">
            <a:extLst>
              <a:ext uri="{FF2B5EF4-FFF2-40B4-BE49-F238E27FC236}">
                <a16:creationId xmlns:a16="http://schemas.microsoft.com/office/drawing/2014/main" id="{E0EEE380-2AFA-BDEE-C569-FC6ED81EE259}"/>
              </a:ext>
            </a:extLst>
          </p:cNvPr>
          <p:cNvPicPr>
            <a:picLocks noChangeAspect="1"/>
          </p:cNvPicPr>
          <p:nvPr/>
        </p:nvPicPr>
        <p:blipFill>
          <a:blip r:embed="rId4"/>
          <a:stretch>
            <a:fillRect/>
          </a:stretch>
        </p:blipFill>
        <p:spPr>
          <a:xfrm>
            <a:off x="0" y="1810941"/>
            <a:ext cx="10850136" cy="4374416"/>
          </a:xfrm>
          <a:prstGeom prst="rect">
            <a:avLst/>
          </a:prstGeom>
        </p:spPr>
      </p:pic>
    </p:spTree>
    <p:extLst>
      <p:ext uri="{BB962C8B-B14F-4D97-AF65-F5344CB8AC3E}">
        <p14:creationId xmlns:p14="http://schemas.microsoft.com/office/powerpoint/2010/main" val="330588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02019" y="343861"/>
            <a:ext cx="10566400" cy="87947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u="sng" dirty="0">
                <a:latin typeface="Sassoon Infant Std" panose="020B0503020103030203" pitchFamily="34" charset="0"/>
              </a:rPr>
              <a:t>Maths in Year 1- coverage.</a:t>
            </a:r>
          </a:p>
        </p:txBody>
      </p:sp>
      <p:pic>
        <p:nvPicPr>
          <p:cNvPr id="6" name="Picture 5">
            <a:extLst>
              <a:ext uri="{FF2B5EF4-FFF2-40B4-BE49-F238E27FC236}">
                <a16:creationId xmlns:a16="http://schemas.microsoft.com/office/drawing/2014/main" id="{7839F36C-A7E4-3028-DB06-45750B17B04F}"/>
              </a:ext>
            </a:extLst>
          </p:cNvPr>
          <p:cNvPicPr>
            <a:picLocks noChangeAspect="1"/>
          </p:cNvPicPr>
          <p:nvPr/>
        </p:nvPicPr>
        <p:blipFill>
          <a:blip r:embed="rId3"/>
          <a:stretch>
            <a:fillRect/>
          </a:stretch>
        </p:blipFill>
        <p:spPr>
          <a:xfrm>
            <a:off x="202018" y="1223336"/>
            <a:ext cx="8367823" cy="5222128"/>
          </a:xfrm>
          <a:prstGeom prst="rect">
            <a:avLst/>
          </a:prstGeom>
        </p:spPr>
      </p:pic>
    </p:spTree>
    <p:extLst>
      <p:ext uri="{BB962C8B-B14F-4D97-AF65-F5344CB8AC3E}">
        <p14:creationId xmlns:p14="http://schemas.microsoft.com/office/powerpoint/2010/main" val="3315650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0121" y="151262"/>
            <a:ext cx="10566400" cy="87947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u="sng" dirty="0">
                <a:latin typeface="Sassoon Infant Std" panose="020B0503020103030203" pitchFamily="34" charset="0"/>
              </a:rPr>
              <a:t>Maths in Year 2 - coverage.</a:t>
            </a:r>
          </a:p>
        </p:txBody>
      </p:sp>
      <p:pic>
        <p:nvPicPr>
          <p:cNvPr id="4" name="Picture 3">
            <a:extLst>
              <a:ext uri="{FF2B5EF4-FFF2-40B4-BE49-F238E27FC236}">
                <a16:creationId xmlns:a16="http://schemas.microsoft.com/office/drawing/2014/main" id="{27AF783D-213F-2A6D-3E3E-F6EFAA5D06C2}"/>
              </a:ext>
            </a:extLst>
          </p:cNvPr>
          <p:cNvPicPr>
            <a:picLocks noChangeAspect="1"/>
          </p:cNvPicPr>
          <p:nvPr/>
        </p:nvPicPr>
        <p:blipFill>
          <a:blip r:embed="rId3"/>
          <a:stretch>
            <a:fillRect/>
          </a:stretch>
        </p:blipFill>
        <p:spPr>
          <a:xfrm>
            <a:off x="573931" y="1030737"/>
            <a:ext cx="8718925" cy="5746241"/>
          </a:xfrm>
          <a:prstGeom prst="rect">
            <a:avLst/>
          </a:prstGeom>
        </p:spPr>
      </p:pic>
    </p:spTree>
    <p:extLst>
      <p:ext uri="{BB962C8B-B14F-4D97-AF65-F5344CB8AC3E}">
        <p14:creationId xmlns:p14="http://schemas.microsoft.com/office/powerpoint/2010/main" val="1076404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9" y="365125"/>
            <a:ext cx="11808822" cy="1325563"/>
          </a:xfrm>
        </p:spPr>
        <p:txBody>
          <a:bodyPr>
            <a:noAutofit/>
          </a:bodyPr>
          <a:lstStyle/>
          <a:p>
            <a:r>
              <a:rPr lang="en-GB" sz="4800" u="sng" dirty="0">
                <a:latin typeface="Sassoon Infant Std" panose="020B0503020103030203" pitchFamily="34" charset="0"/>
              </a:rPr>
              <a:t>Maths in Year 1 and 2 – tasks</a:t>
            </a:r>
          </a:p>
        </p:txBody>
      </p:sp>
      <p:sp>
        <p:nvSpPr>
          <p:cNvPr id="4" name="AutoShape 2" descr="Image result for maths clipart"/>
          <p:cNvSpPr>
            <a:spLocks noChangeAspect="1" noChangeArrowheads="1"/>
          </p:cNvSpPr>
          <p:nvPr/>
        </p:nvSpPr>
        <p:spPr bwMode="auto">
          <a:xfrm>
            <a:off x="7886700" y="4109244"/>
            <a:ext cx="16002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DE94E757-3E1F-0EF2-DBA8-C7B5821CAE96}"/>
              </a:ext>
            </a:extLst>
          </p:cNvPr>
          <p:cNvPicPr>
            <a:picLocks noChangeAspect="1"/>
          </p:cNvPicPr>
          <p:nvPr/>
        </p:nvPicPr>
        <p:blipFill>
          <a:blip r:embed="rId3"/>
          <a:stretch>
            <a:fillRect/>
          </a:stretch>
        </p:blipFill>
        <p:spPr>
          <a:xfrm>
            <a:off x="161109" y="1027906"/>
            <a:ext cx="5166808" cy="5814564"/>
          </a:xfrm>
          <a:prstGeom prst="rect">
            <a:avLst/>
          </a:prstGeom>
        </p:spPr>
      </p:pic>
      <p:pic>
        <p:nvPicPr>
          <p:cNvPr id="9" name="Picture 8">
            <a:extLst>
              <a:ext uri="{FF2B5EF4-FFF2-40B4-BE49-F238E27FC236}">
                <a16:creationId xmlns:a16="http://schemas.microsoft.com/office/drawing/2014/main" id="{378C3EF8-DBB1-446A-DDC3-8D0ADBD1A957}"/>
              </a:ext>
            </a:extLst>
          </p:cNvPr>
          <p:cNvPicPr>
            <a:picLocks noChangeAspect="1"/>
          </p:cNvPicPr>
          <p:nvPr/>
        </p:nvPicPr>
        <p:blipFill>
          <a:blip r:embed="rId4"/>
          <a:stretch>
            <a:fillRect/>
          </a:stretch>
        </p:blipFill>
        <p:spPr>
          <a:xfrm>
            <a:off x="5388877" y="1148556"/>
            <a:ext cx="5151566" cy="5624047"/>
          </a:xfrm>
          <a:prstGeom prst="rect">
            <a:avLst/>
          </a:prstGeom>
        </p:spPr>
      </p:pic>
    </p:spTree>
    <p:extLst>
      <p:ext uri="{BB962C8B-B14F-4D97-AF65-F5344CB8AC3E}">
        <p14:creationId xmlns:p14="http://schemas.microsoft.com/office/powerpoint/2010/main" val="28940585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762" y="181680"/>
            <a:ext cx="6352364" cy="272100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a:latin typeface="Sassoon Infant Std" panose="020B0503020103030203" pitchFamily="34" charset="0"/>
              </a:rPr>
              <a:t>Maths in KS1 - outcomes and expectations</a:t>
            </a:r>
          </a:p>
          <a:p>
            <a:endParaRPr lang="en-GB" sz="4000" dirty="0">
              <a:latin typeface="Sassoon Infant Std" panose="020B0503020103030203" pitchFamily="34" charset="0"/>
            </a:endParaRPr>
          </a:p>
          <a:p>
            <a:endParaRPr lang="en-GB" sz="4800" dirty="0">
              <a:latin typeface="Sassoon Infant Std" panose="020B0503020103030203" pitchFamily="34" charset="0"/>
            </a:endParaRPr>
          </a:p>
        </p:txBody>
      </p:sp>
      <p:pic>
        <p:nvPicPr>
          <p:cNvPr id="6" name="Picture 5">
            <a:extLst>
              <a:ext uri="{FF2B5EF4-FFF2-40B4-BE49-F238E27FC236}">
                <a16:creationId xmlns:a16="http://schemas.microsoft.com/office/drawing/2014/main" id="{FC8EB077-E4A2-6883-2DCD-0507EC8C7D98}"/>
              </a:ext>
            </a:extLst>
          </p:cNvPr>
          <p:cNvPicPr>
            <a:picLocks noChangeAspect="1"/>
          </p:cNvPicPr>
          <p:nvPr/>
        </p:nvPicPr>
        <p:blipFill rotWithShape="1">
          <a:blip r:embed="rId3"/>
          <a:srcRect t="29344" b="30705"/>
          <a:stretch/>
        </p:blipFill>
        <p:spPr>
          <a:xfrm>
            <a:off x="-17721" y="2503968"/>
            <a:ext cx="6352363" cy="3041531"/>
          </a:xfrm>
          <a:prstGeom prst="rect">
            <a:avLst/>
          </a:prstGeom>
        </p:spPr>
      </p:pic>
      <p:pic>
        <p:nvPicPr>
          <p:cNvPr id="5" name="Picture 4">
            <a:extLst>
              <a:ext uri="{FF2B5EF4-FFF2-40B4-BE49-F238E27FC236}">
                <a16:creationId xmlns:a16="http://schemas.microsoft.com/office/drawing/2014/main" id="{2820EE9A-8B65-747C-8EF9-682484EAAFAE}"/>
              </a:ext>
            </a:extLst>
          </p:cNvPr>
          <p:cNvPicPr>
            <a:picLocks noChangeAspect="1"/>
          </p:cNvPicPr>
          <p:nvPr/>
        </p:nvPicPr>
        <p:blipFill rotWithShape="1">
          <a:blip r:embed="rId3"/>
          <a:srcRect t="68827"/>
          <a:stretch/>
        </p:blipFill>
        <p:spPr>
          <a:xfrm>
            <a:off x="5247599" y="4263656"/>
            <a:ext cx="6944401" cy="2594344"/>
          </a:xfrm>
          <a:prstGeom prst="rect">
            <a:avLst/>
          </a:prstGeom>
        </p:spPr>
      </p:pic>
      <p:pic>
        <p:nvPicPr>
          <p:cNvPr id="4" name="Picture 3">
            <a:extLst>
              <a:ext uri="{FF2B5EF4-FFF2-40B4-BE49-F238E27FC236}">
                <a16:creationId xmlns:a16="http://schemas.microsoft.com/office/drawing/2014/main" id="{F894D9CE-2306-BC77-F627-250A5AABAFF9}"/>
              </a:ext>
            </a:extLst>
          </p:cNvPr>
          <p:cNvPicPr>
            <a:picLocks noChangeAspect="1"/>
          </p:cNvPicPr>
          <p:nvPr/>
        </p:nvPicPr>
        <p:blipFill rotWithShape="1">
          <a:blip r:embed="rId3"/>
          <a:srcRect b="69784"/>
          <a:stretch/>
        </p:blipFill>
        <p:spPr>
          <a:xfrm>
            <a:off x="4176215" y="0"/>
            <a:ext cx="8015785" cy="2902688"/>
          </a:xfrm>
          <a:prstGeom prst="rect">
            <a:avLst/>
          </a:prstGeom>
        </p:spPr>
      </p:pic>
    </p:spTree>
    <p:extLst>
      <p:ext uri="{BB962C8B-B14F-4D97-AF65-F5344CB8AC3E}">
        <p14:creationId xmlns:p14="http://schemas.microsoft.com/office/powerpoint/2010/main" val="90595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280194" y="2431915"/>
            <a:ext cx="9144000" cy="2387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9900" dirty="0">
                <a:latin typeface="Sassoon Infant Std" panose="020B0503020103030203" pitchFamily="34" charset="0"/>
              </a:rPr>
              <a:t>English</a:t>
            </a:r>
          </a:p>
        </p:txBody>
      </p:sp>
      <p:pic>
        <p:nvPicPr>
          <p:cNvPr id="3" name="Picture 2"/>
          <p:cNvPicPr>
            <a:picLocks noChangeAspect="1"/>
          </p:cNvPicPr>
          <p:nvPr/>
        </p:nvPicPr>
        <p:blipFill>
          <a:blip r:embed="rId3"/>
          <a:stretch>
            <a:fillRect/>
          </a:stretch>
        </p:blipFill>
        <p:spPr>
          <a:xfrm>
            <a:off x="270419" y="-1"/>
            <a:ext cx="2841081" cy="2655661"/>
          </a:xfrm>
          <a:prstGeom prst="rect">
            <a:avLst/>
          </a:prstGeom>
        </p:spPr>
      </p:pic>
      <p:pic>
        <p:nvPicPr>
          <p:cNvPr id="4" name="Picture 3"/>
          <p:cNvPicPr>
            <a:picLocks noChangeAspect="1"/>
          </p:cNvPicPr>
          <p:nvPr/>
        </p:nvPicPr>
        <p:blipFill>
          <a:blip r:embed="rId4"/>
          <a:stretch>
            <a:fillRect/>
          </a:stretch>
        </p:blipFill>
        <p:spPr>
          <a:xfrm>
            <a:off x="8942387" y="89381"/>
            <a:ext cx="2703513" cy="2566279"/>
          </a:xfrm>
          <a:prstGeom prst="rect">
            <a:avLst/>
          </a:prstGeom>
        </p:spPr>
      </p:pic>
      <p:pic>
        <p:nvPicPr>
          <p:cNvPr id="5" name="Picture 4"/>
          <p:cNvPicPr>
            <a:picLocks noChangeAspect="1"/>
          </p:cNvPicPr>
          <p:nvPr/>
        </p:nvPicPr>
        <p:blipFill>
          <a:blip r:embed="rId5"/>
          <a:stretch>
            <a:fillRect/>
          </a:stretch>
        </p:blipFill>
        <p:spPr>
          <a:xfrm>
            <a:off x="234950" y="4686165"/>
            <a:ext cx="2876550" cy="2114550"/>
          </a:xfrm>
          <a:prstGeom prst="rect">
            <a:avLst/>
          </a:prstGeom>
        </p:spPr>
      </p:pic>
      <p:pic>
        <p:nvPicPr>
          <p:cNvPr id="7" name="Picture 6"/>
          <p:cNvPicPr>
            <a:picLocks noChangeAspect="1"/>
          </p:cNvPicPr>
          <p:nvPr/>
        </p:nvPicPr>
        <p:blipFill>
          <a:blip r:embed="rId6"/>
          <a:stretch>
            <a:fillRect/>
          </a:stretch>
        </p:blipFill>
        <p:spPr>
          <a:xfrm>
            <a:off x="8706122" y="4819515"/>
            <a:ext cx="3432444" cy="1860685"/>
          </a:xfrm>
          <a:prstGeom prst="rect">
            <a:avLst/>
          </a:prstGeom>
        </p:spPr>
      </p:pic>
    </p:spTree>
    <p:extLst>
      <p:ext uri="{BB962C8B-B14F-4D97-AF65-F5344CB8AC3E}">
        <p14:creationId xmlns:p14="http://schemas.microsoft.com/office/powerpoint/2010/main" val="2115222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9" y="66595"/>
            <a:ext cx="11808822" cy="1325563"/>
          </a:xfrm>
        </p:spPr>
        <p:txBody>
          <a:bodyPr>
            <a:noAutofit/>
          </a:bodyPr>
          <a:lstStyle/>
          <a:p>
            <a:r>
              <a:rPr lang="en-GB" sz="6000" u="sng" dirty="0">
                <a:latin typeface="Sassoon Infant Std" panose="020B0503020103030203" pitchFamily="34" charset="0"/>
              </a:rPr>
              <a:t>English in KS1 - how is it taught?</a:t>
            </a:r>
          </a:p>
        </p:txBody>
      </p:sp>
      <p:sp>
        <p:nvSpPr>
          <p:cNvPr id="3" name="Content Placeholder 2"/>
          <p:cNvSpPr>
            <a:spLocks noGrp="1"/>
          </p:cNvSpPr>
          <p:nvPr>
            <p:ph idx="1"/>
          </p:nvPr>
        </p:nvSpPr>
        <p:spPr>
          <a:xfrm>
            <a:off x="222069" y="1137216"/>
            <a:ext cx="11323321" cy="5073933"/>
          </a:xfrm>
        </p:spPr>
        <p:txBody>
          <a:bodyPr>
            <a:normAutofit fontScale="70000" lnSpcReduction="20000"/>
          </a:bodyPr>
          <a:lstStyle/>
          <a:p>
            <a:pPr marL="0" indent="0">
              <a:buNone/>
            </a:pPr>
            <a:r>
              <a:rPr lang="en-GB" sz="4400" dirty="0">
                <a:latin typeface="Sassoon Infant Std" panose="020B0503020103030203" pitchFamily="34" charset="0"/>
              </a:rPr>
              <a:t>English includes: Reading, Writing and Speaking &amp; Listening. English lessons take place daily. </a:t>
            </a:r>
          </a:p>
          <a:p>
            <a:pPr marL="0" indent="0">
              <a:buNone/>
            </a:pPr>
            <a:endParaRPr lang="en-GB" sz="4400" dirty="0">
              <a:latin typeface="Sassoon Infant Std" panose="020B0503020103030203" pitchFamily="34" charset="0"/>
            </a:endParaRPr>
          </a:p>
          <a:p>
            <a:r>
              <a:rPr lang="en-US" sz="4400" dirty="0">
                <a:latin typeface="Sassoon Infant Std" panose="020B0503020103030203" pitchFamily="34" charset="0"/>
              </a:rPr>
              <a:t>We usually start with a grammar focus, then a Cold Write, then exposure to the text types. Finally, we write our own and work hard to edit using pink pen. </a:t>
            </a:r>
          </a:p>
          <a:p>
            <a:r>
              <a:rPr lang="en-US" sz="4400" dirty="0">
                <a:latin typeface="Sassoon Infant Std" panose="020B0503020103030203" pitchFamily="34" charset="0"/>
              </a:rPr>
              <a:t>At the end of every unit we will have a hot write</a:t>
            </a:r>
          </a:p>
          <a:p>
            <a:r>
              <a:rPr lang="en-US" sz="4400" dirty="0">
                <a:latin typeface="Sassoon Infant Std" panose="020B0503020103030203" pitchFamily="34" charset="0"/>
              </a:rPr>
              <a:t>Star challenges with increasing challenge, based on the task.</a:t>
            </a:r>
          </a:p>
          <a:p>
            <a:r>
              <a:rPr lang="en-US" sz="4400" dirty="0">
                <a:latin typeface="Sassoon Infant Std" panose="020B0503020103030203" pitchFamily="34" charset="0"/>
              </a:rPr>
              <a:t>Working walls reinforcing our learning, vocabulary and misconceptions</a:t>
            </a:r>
          </a:p>
          <a:p>
            <a:r>
              <a:rPr lang="en-US" sz="4400" dirty="0">
                <a:latin typeface="Sassoon Infant Std" panose="020B0503020103030203" pitchFamily="34" charset="0"/>
              </a:rPr>
              <a:t>In KS1, we focus on writing to entertain and inform</a:t>
            </a:r>
          </a:p>
          <a:p>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endParaRPr lang="en-GB" sz="4400" dirty="0">
              <a:latin typeface="Sassoon Infant Std" panose="020B0503020103030203" pitchFamily="34" charset="0"/>
            </a:endParaRPr>
          </a:p>
        </p:txBody>
      </p:sp>
      <p:sp>
        <p:nvSpPr>
          <p:cNvPr id="4" name="AutoShape 2" descr="Image result for maths clipart"/>
          <p:cNvSpPr>
            <a:spLocks noChangeAspect="1" noChangeArrowheads="1"/>
          </p:cNvSpPr>
          <p:nvPr/>
        </p:nvSpPr>
        <p:spPr bwMode="auto">
          <a:xfrm>
            <a:off x="7886700" y="4109244"/>
            <a:ext cx="16002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199918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5620"/>
            <a:ext cx="4582633" cy="223785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a:latin typeface="Sassoon Infant Std" panose="020B0503020103030203" pitchFamily="34" charset="0"/>
              </a:rPr>
              <a:t>English in KS1 - outcomes and expectations – by the end of Y2</a:t>
            </a:r>
          </a:p>
          <a:p>
            <a:endParaRPr lang="en-GB" sz="4000" dirty="0">
              <a:latin typeface="Sassoon Infant Std" panose="020B0503020103030203" pitchFamily="34" charset="0"/>
            </a:endParaRPr>
          </a:p>
          <a:p>
            <a:endParaRPr lang="en-GB" sz="4000" dirty="0">
              <a:latin typeface="Sassoon Infant Std" panose="020B0503020103030203" pitchFamily="34" charset="0"/>
            </a:endParaRPr>
          </a:p>
        </p:txBody>
      </p:sp>
      <p:pic>
        <p:nvPicPr>
          <p:cNvPr id="6" name="Picture 5">
            <a:extLst>
              <a:ext uri="{FF2B5EF4-FFF2-40B4-BE49-F238E27FC236}">
                <a16:creationId xmlns:a16="http://schemas.microsoft.com/office/drawing/2014/main" id="{8C5D3693-FF8C-021A-57A2-75AF8CF3A72D}"/>
              </a:ext>
            </a:extLst>
          </p:cNvPr>
          <p:cNvPicPr>
            <a:picLocks noChangeAspect="1"/>
          </p:cNvPicPr>
          <p:nvPr/>
        </p:nvPicPr>
        <p:blipFill rotWithShape="1">
          <a:blip r:embed="rId3"/>
          <a:srcRect t="75157"/>
          <a:stretch/>
        </p:blipFill>
        <p:spPr>
          <a:xfrm>
            <a:off x="5870223" y="4750196"/>
            <a:ext cx="6223512" cy="2052084"/>
          </a:xfrm>
          <a:prstGeom prst="rect">
            <a:avLst/>
          </a:prstGeom>
        </p:spPr>
      </p:pic>
      <p:pic>
        <p:nvPicPr>
          <p:cNvPr id="8" name="Picture 7">
            <a:extLst>
              <a:ext uri="{FF2B5EF4-FFF2-40B4-BE49-F238E27FC236}">
                <a16:creationId xmlns:a16="http://schemas.microsoft.com/office/drawing/2014/main" id="{7A44951F-F927-0C48-AA30-6B9A66E0A9C8}"/>
              </a:ext>
            </a:extLst>
          </p:cNvPr>
          <p:cNvPicPr>
            <a:picLocks noChangeAspect="1"/>
          </p:cNvPicPr>
          <p:nvPr/>
        </p:nvPicPr>
        <p:blipFill rotWithShape="1">
          <a:blip r:embed="rId3"/>
          <a:srcRect t="34280" b="23733"/>
          <a:stretch/>
        </p:blipFill>
        <p:spPr>
          <a:xfrm>
            <a:off x="0" y="2504954"/>
            <a:ext cx="5870223" cy="3271284"/>
          </a:xfrm>
          <a:prstGeom prst="rect">
            <a:avLst/>
          </a:prstGeom>
        </p:spPr>
      </p:pic>
      <p:pic>
        <p:nvPicPr>
          <p:cNvPr id="4" name="Picture 3">
            <a:extLst>
              <a:ext uri="{FF2B5EF4-FFF2-40B4-BE49-F238E27FC236}">
                <a16:creationId xmlns:a16="http://schemas.microsoft.com/office/drawing/2014/main" id="{465E2ACE-A89F-8D08-EAD0-441C4C6CD615}"/>
              </a:ext>
            </a:extLst>
          </p:cNvPr>
          <p:cNvPicPr>
            <a:picLocks noChangeAspect="1"/>
          </p:cNvPicPr>
          <p:nvPr/>
        </p:nvPicPr>
        <p:blipFill rotWithShape="1">
          <a:blip r:embed="rId3"/>
          <a:srcRect b="65064"/>
          <a:stretch/>
        </p:blipFill>
        <p:spPr>
          <a:xfrm>
            <a:off x="4752753" y="55720"/>
            <a:ext cx="6730409" cy="3120819"/>
          </a:xfrm>
          <a:prstGeom prst="rect">
            <a:avLst/>
          </a:prstGeom>
        </p:spPr>
      </p:pic>
    </p:spTree>
    <p:extLst>
      <p:ext uri="{BB962C8B-B14F-4D97-AF65-F5344CB8AC3E}">
        <p14:creationId xmlns:p14="http://schemas.microsoft.com/office/powerpoint/2010/main" val="27766785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What is phonics?</a:t>
            </a:r>
          </a:p>
        </p:txBody>
      </p:sp>
      <p:sp>
        <p:nvSpPr>
          <p:cNvPr id="3" name="Content Placeholder 2"/>
          <p:cNvSpPr>
            <a:spLocks noGrp="1"/>
          </p:cNvSpPr>
          <p:nvPr>
            <p:ph idx="1"/>
          </p:nvPr>
        </p:nvSpPr>
        <p:spPr>
          <a:xfrm>
            <a:off x="642258" y="1729877"/>
            <a:ext cx="10515600" cy="4351338"/>
          </a:xfrm>
        </p:spPr>
        <p:txBody>
          <a:bodyPr>
            <a:noAutofit/>
          </a:bodyPr>
          <a:lstStyle/>
          <a:p>
            <a:pPr lvl="0">
              <a:lnSpc>
                <a:spcPct val="70000"/>
              </a:lnSpc>
              <a:buFont typeface="Arial" panose="020B0604020202020204" pitchFamily="34" charset="0"/>
              <a:buChar char="•"/>
            </a:pPr>
            <a:r>
              <a:rPr lang="en-GB" sz="2800" dirty="0">
                <a:latin typeface="Sassoon Infant Std" panose="020B0503020103030203" pitchFamily="34" charset="0"/>
              </a:rPr>
              <a:t>Different schemes schools adopt </a:t>
            </a:r>
          </a:p>
          <a:p>
            <a:pPr lvl="0">
              <a:lnSpc>
                <a:spcPct val="70000"/>
              </a:lnSpc>
              <a:buFont typeface="Arial" panose="020B0604020202020204" pitchFamily="34" charset="0"/>
              <a:buChar char="•"/>
            </a:pPr>
            <a:r>
              <a:rPr lang="en-GB" sz="2800" dirty="0">
                <a:latin typeface="Sassoon Infant Std" panose="020B0503020103030203" pitchFamily="34" charset="0"/>
              </a:rPr>
              <a:t>We use the DFE Letters and Sounds programme  </a:t>
            </a:r>
          </a:p>
          <a:p>
            <a:pPr lvl="0">
              <a:lnSpc>
                <a:spcPct val="70000"/>
              </a:lnSpc>
              <a:buFont typeface="Arial" panose="020B0604020202020204" pitchFamily="34" charset="0"/>
              <a:buChar char="•"/>
            </a:pPr>
            <a:r>
              <a:rPr lang="en-GB" sz="2800" dirty="0">
                <a:latin typeface="Sassoon Infant Std" panose="020B0503020103030203" pitchFamily="34" charset="0"/>
              </a:rPr>
              <a:t>Phased 1 – 5 systematic approach</a:t>
            </a:r>
          </a:p>
          <a:p>
            <a:pPr lvl="0">
              <a:lnSpc>
                <a:spcPct val="70000"/>
              </a:lnSpc>
              <a:buFont typeface="Arial" panose="020B0604020202020204" pitchFamily="34" charset="0"/>
              <a:buChar char="•"/>
            </a:pPr>
            <a:r>
              <a:rPr lang="en-GB" sz="2800" dirty="0">
                <a:latin typeface="Sassoon Infant Std" panose="020B0503020103030203" pitchFamily="34" charset="0"/>
              </a:rPr>
              <a:t>The ability to be able to listen to sounds in words</a:t>
            </a:r>
          </a:p>
          <a:p>
            <a:pPr lvl="0">
              <a:lnSpc>
                <a:spcPct val="70000"/>
              </a:lnSpc>
              <a:buFont typeface="Arial" panose="020B0604020202020204" pitchFamily="34" charset="0"/>
              <a:buChar char="•"/>
            </a:pPr>
            <a:r>
              <a:rPr lang="en-GB" sz="2800" dirty="0">
                <a:latin typeface="Sassoon Infant Std" panose="020B0503020103030203" pitchFamily="34" charset="0"/>
              </a:rPr>
              <a:t>Recognising the spelling for the sounds in words</a:t>
            </a:r>
          </a:p>
          <a:p>
            <a:pPr lvl="0">
              <a:lnSpc>
                <a:spcPct val="70000"/>
              </a:lnSpc>
              <a:buFont typeface="Arial" panose="020B0604020202020204" pitchFamily="34" charset="0"/>
              <a:buChar char="•"/>
            </a:pPr>
            <a:r>
              <a:rPr lang="en-GB" sz="2800" dirty="0">
                <a:latin typeface="Sassoon Infant Std" panose="020B0503020103030203" pitchFamily="34" charset="0"/>
              </a:rPr>
              <a:t>Remembering the spelling for the sounds in words </a:t>
            </a:r>
          </a:p>
          <a:p>
            <a:pPr lvl="0">
              <a:lnSpc>
                <a:spcPct val="70000"/>
              </a:lnSpc>
              <a:buFont typeface="Arial" panose="020B0604020202020204" pitchFamily="34" charset="0"/>
              <a:buChar char="•"/>
            </a:pPr>
            <a:r>
              <a:rPr lang="en-GB" sz="2800" dirty="0">
                <a:latin typeface="Sassoon Infant Std" panose="020B0503020103030203" pitchFamily="34" charset="0"/>
              </a:rPr>
              <a:t>Building words </a:t>
            </a:r>
          </a:p>
          <a:p>
            <a:pPr lvl="0">
              <a:lnSpc>
                <a:spcPct val="70000"/>
              </a:lnSpc>
              <a:buFont typeface="Arial" panose="020B0604020202020204" pitchFamily="34" charset="0"/>
              <a:buChar char="•"/>
            </a:pPr>
            <a:r>
              <a:rPr lang="en-GB" sz="2800" dirty="0">
                <a:latin typeface="Sassoon Infant Std" panose="020B0503020103030203" pitchFamily="34" charset="0"/>
              </a:rPr>
              <a:t>Reading words – flash cards and decodable text</a:t>
            </a:r>
          </a:p>
          <a:p>
            <a:pPr lvl="0">
              <a:lnSpc>
                <a:spcPct val="70000"/>
              </a:lnSpc>
              <a:buFont typeface="Arial" panose="020B0604020202020204" pitchFamily="34" charset="0"/>
              <a:buChar char="•"/>
            </a:pPr>
            <a:r>
              <a:rPr lang="en-GB" sz="2800" dirty="0">
                <a:latin typeface="Sassoon Infant Std" panose="020B0503020103030203" pitchFamily="34" charset="0"/>
              </a:rPr>
              <a:t>Writing words </a:t>
            </a:r>
          </a:p>
        </p:txBody>
      </p:sp>
    </p:spTree>
    <p:extLst>
      <p:ext uri="{BB962C8B-B14F-4D97-AF65-F5344CB8AC3E}">
        <p14:creationId xmlns:p14="http://schemas.microsoft.com/office/powerpoint/2010/main" val="23723572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Key terminology</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b="1" dirty="0">
                <a:latin typeface="Sassoon Infant Std" panose="020B0503020103030203" pitchFamily="34" charset="0"/>
              </a:rPr>
              <a:t>Phoneme-</a:t>
            </a:r>
            <a:r>
              <a:rPr lang="en-GB" sz="2800" dirty="0">
                <a:latin typeface="Sassoon Infant Std" panose="020B0503020103030203" pitchFamily="34" charset="0"/>
              </a:rPr>
              <a:t> this is the sound e.g. c, m, </a:t>
            </a:r>
            <a:r>
              <a:rPr lang="en-GB" sz="2800" dirty="0" err="1">
                <a:latin typeface="Sassoon Infant Std" panose="020B0503020103030203" pitchFamily="34" charset="0"/>
              </a:rPr>
              <a:t>ch</a:t>
            </a:r>
            <a:r>
              <a:rPr lang="en-GB" sz="2800" dirty="0">
                <a:latin typeface="Sassoon Infant Std" panose="020B0503020103030203" pitchFamily="34" charset="0"/>
              </a:rPr>
              <a:t>, </a:t>
            </a:r>
            <a:r>
              <a:rPr lang="en-GB" sz="2800" dirty="0" err="1">
                <a:latin typeface="Sassoon Infant Std" panose="020B0503020103030203" pitchFamily="34" charset="0"/>
              </a:rPr>
              <a:t>ou</a:t>
            </a:r>
            <a:r>
              <a:rPr lang="en-GB" sz="2800" dirty="0">
                <a:latin typeface="Sassoon Infant Std" panose="020B0503020103030203" pitchFamily="34" charset="0"/>
              </a:rPr>
              <a:t>. There are 44 in our English language.</a:t>
            </a:r>
          </a:p>
          <a:p>
            <a:pPr>
              <a:buFont typeface="Arial" panose="020B0604020202020204" pitchFamily="34" charset="0"/>
              <a:buChar char="•"/>
            </a:pP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Grapheme-</a:t>
            </a:r>
            <a:r>
              <a:rPr lang="en-GB" sz="2800" dirty="0">
                <a:latin typeface="Sassoon Infant Std" panose="020B0503020103030203" pitchFamily="34" charset="0"/>
              </a:rPr>
              <a:t> this is a way of writing down a sound. This may consist of one or more letters e.g. </a:t>
            </a:r>
            <a:r>
              <a:rPr lang="en-GB" sz="2800" b="1" dirty="0" err="1">
                <a:latin typeface="Sassoon Infant Std" panose="020B0503020103030203" pitchFamily="34" charset="0"/>
              </a:rPr>
              <a:t>ie</a:t>
            </a:r>
            <a:r>
              <a:rPr lang="en-GB" sz="2800" dirty="0">
                <a:latin typeface="Sassoon Infant Std" panose="020B0503020103030203" pitchFamily="34" charset="0"/>
              </a:rPr>
              <a:t> as in p</a:t>
            </a:r>
            <a:r>
              <a:rPr lang="en-GB" sz="2800" b="1" dirty="0">
                <a:latin typeface="Sassoon Infant Std" panose="020B0503020103030203" pitchFamily="34" charset="0"/>
              </a:rPr>
              <a:t>ie</a:t>
            </a:r>
            <a:r>
              <a:rPr lang="en-GB" sz="2800" dirty="0">
                <a:latin typeface="Sassoon Infant Std" panose="020B0503020103030203" pitchFamily="34" charset="0"/>
              </a:rPr>
              <a:t>, </a:t>
            </a:r>
            <a:r>
              <a:rPr lang="en-GB" sz="2800" b="1" dirty="0" err="1">
                <a:latin typeface="Sassoon Infant Std" panose="020B0503020103030203" pitchFamily="34" charset="0"/>
              </a:rPr>
              <a:t>igh</a:t>
            </a:r>
            <a:r>
              <a:rPr lang="en-GB" sz="2800" dirty="0">
                <a:latin typeface="Sassoon Infant Std" panose="020B0503020103030203" pitchFamily="34" charset="0"/>
              </a:rPr>
              <a:t> as in h</a:t>
            </a:r>
            <a:r>
              <a:rPr lang="en-GB" sz="2800" b="1" dirty="0">
                <a:latin typeface="Sassoon Infant Std" panose="020B0503020103030203" pitchFamily="34" charset="0"/>
              </a:rPr>
              <a:t>igh</a:t>
            </a:r>
            <a:r>
              <a:rPr lang="en-GB" sz="2800" dirty="0">
                <a:latin typeface="Sassoon Infant Std" panose="020B0503020103030203" pitchFamily="34" charset="0"/>
              </a:rPr>
              <a:t>.</a:t>
            </a:r>
          </a:p>
          <a:p>
            <a:pPr>
              <a:buFont typeface="Arial" panose="020B0604020202020204" pitchFamily="34" charset="0"/>
              <a:buChar char="•"/>
            </a:pP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Segment-</a:t>
            </a:r>
            <a:r>
              <a:rPr lang="en-GB" sz="2800" dirty="0">
                <a:latin typeface="Sassoon Infant Std" panose="020B0503020103030203" pitchFamily="34" charset="0"/>
              </a:rPr>
              <a:t> this is when children pull words apart by saying the sounds e.g. c-a-t    m-</a:t>
            </a:r>
            <a:r>
              <a:rPr lang="en-GB" sz="2800" dirty="0" err="1">
                <a:latin typeface="Sassoon Infant Std" panose="020B0503020103030203" pitchFamily="34" charset="0"/>
              </a:rPr>
              <a:t>oo</a:t>
            </a:r>
            <a:r>
              <a:rPr lang="en-GB" sz="2800" dirty="0">
                <a:latin typeface="Sassoon Infant Std" panose="020B0503020103030203" pitchFamily="34" charset="0"/>
              </a:rPr>
              <a:t>-n   f-</a:t>
            </a:r>
            <a:r>
              <a:rPr lang="en-GB" sz="2800" dirty="0" err="1">
                <a:latin typeface="Sassoon Infant Std" panose="020B0503020103030203" pitchFamily="34" charset="0"/>
              </a:rPr>
              <a:t>ar</a:t>
            </a:r>
            <a:r>
              <a:rPr lang="en-GB" sz="2800" dirty="0">
                <a:latin typeface="Sassoon Infant Std" panose="020B0503020103030203" pitchFamily="34" charset="0"/>
              </a:rPr>
              <a:t>-m-er</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2357952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Key terminology</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b="1" dirty="0">
                <a:latin typeface="Sassoon Infant Std" panose="020B0503020103030203" pitchFamily="34" charset="0"/>
              </a:rPr>
              <a:t>Blend-</a:t>
            </a:r>
            <a:r>
              <a:rPr lang="en-GB" sz="2800" dirty="0">
                <a:latin typeface="Sassoon Infant Std" panose="020B0503020103030203" pitchFamily="34" charset="0"/>
              </a:rPr>
              <a:t> this is when sounds are put together to make a word</a:t>
            </a:r>
          </a:p>
          <a:p>
            <a:pPr>
              <a:buFont typeface="Arial" panose="020B0604020202020204" pitchFamily="34" charset="0"/>
              <a:buChar char="•"/>
            </a:pPr>
            <a:r>
              <a:rPr lang="en-GB" sz="2800" b="1" dirty="0">
                <a:latin typeface="Sassoon Infant Std" panose="020B0503020103030203" pitchFamily="34" charset="0"/>
              </a:rPr>
              <a:t>Digraph- </a:t>
            </a:r>
            <a:r>
              <a:rPr lang="en-GB" sz="2800" dirty="0">
                <a:latin typeface="Sassoon Infant Std" panose="020B0503020103030203" pitchFamily="34" charset="0"/>
              </a:rPr>
              <a:t>a grapheme containing two letters that make one sound e.g. </a:t>
            </a:r>
            <a:r>
              <a:rPr lang="en-GB" sz="2800" dirty="0" err="1">
                <a:latin typeface="Sassoon Infant Std" panose="020B0503020103030203" pitchFamily="34" charset="0"/>
              </a:rPr>
              <a:t>sh</a:t>
            </a:r>
            <a:r>
              <a:rPr lang="en-GB" sz="2800" dirty="0">
                <a:latin typeface="Sassoon Infant Std" panose="020B0503020103030203" pitchFamily="34" charset="0"/>
              </a:rPr>
              <a:t>, </a:t>
            </a:r>
            <a:r>
              <a:rPr lang="en-GB" sz="2800" dirty="0" err="1">
                <a:latin typeface="Sassoon Infant Std" panose="020B0503020103030203" pitchFamily="34" charset="0"/>
              </a:rPr>
              <a:t>th</a:t>
            </a:r>
            <a:r>
              <a:rPr lang="en-GB" sz="2800" dirty="0">
                <a:latin typeface="Sassoon Infant Std" panose="020B0503020103030203" pitchFamily="34" charset="0"/>
              </a:rPr>
              <a:t> or vowel digraphs such as </a:t>
            </a:r>
            <a:r>
              <a:rPr lang="en-GB" sz="2800" dirty="0" err="1">
                <a:latin typeface="Sassoon Infant Std" panose="020B0503020103030203" pitchFamily="34" charset="0"/>
              </a:rPr>
              <a:t>oa</a:t>
            </a:r>
            <a:r>
              <a:rPr lang="en-GB" sz="2800" dirty="0">
                <a:latin typeface="Sassoon Infant Std" panose="020B0503020103030203" pitchFamily="34" charset="0"/>
              </a:rPr>
              <a:t>, </a:t>
            </a:r>
            <a:r>
              <a:rPr lang="en-GB" sz="2800" dirty="0" err="1">
                <a:latin typeface="Sassoon Infant Std" panose="020B0503020103030203" pitchFamily="34" charset="0"/>
              </a:rPr>
              <a:t>ee</a:t>
            </a: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Trigraph-</a:t>
            </a:r>
            <a:r>
              <a:rPr lang="en-GB" sz="2800" dirty="0">
                <a:latin typeface="Sassoon Infant Std" panose="020B0503020103030203" pitchFamily="34" charset="0"/>
              </a:rPr>
              <a:t> a grapheme containing three letters that make one sound e.g. </a:t>
            </a:r>
            <a:r>
              <a:rPr lang="en-GB" sz="2800" dirty="0" err="1">
                <a:latin typeface="Sassoon Infant Std" panose="020B0503020103030203" pitchFamily="34" charset="0"/>
              </a:rPr>
              <a:t>igh</a:t>
            </a:r>
            <a:r>
              <a:rPr lang="en-GB" sz="2800" dirty="0">
                <a:latin typeface="Sassoon Infant Std" panose="020B0503020103030203" pitchFamily="34" charset="0"/>
              </a:rPr>
              <a:t>, ear and air</a:t>
            </a:r>
          </a:p>
          <a:p>
            <a:pPr>
              <a:buFont typeface="Arial" panose="020B0604020202020204" pitchFamily="34" charset="0"/>
              <a:buChar char="•"/>
            </a:pPr>
            <a:r>
              <a:rPr lang="en-GB" sz="2800" b="1" dirty="0">
                <a:latin typeface="Sassoon Infant Std" panose="020B0503020103030203" pitchFamily="34" charset="0"/>
              </a:rPr>
              <a:t>Split digraph- </a:t>
            </a:r>
            <a:r>
              <a:rPr lang="en-GB" sz="2800" dirty="0">
                <a:latin typeface="Sassoon Infant Std" panose="020B0503020103030203" pitchFamily="34" charset="0"/>
              </a:rPr>
              <a:t>when a vowel digraph is split by a consonant e.g. </a:t>
            </a:r>
            <a:r>
              <a:rPr lang="en-GB" sz="2800" dirty="0" err="1">
                <a:latin typeface="Sassoon Infant Std" panose="020B0503020103030203" pitchFamily="34" charset="0"/>
              </a:rPr>
              <a:t>a_e</a:t>
            </a:r>
            <a:r>
              <a:rPr lang="en-GB" sz="2800" dirty="0">
                <a:latin typeface="Sassoon Infant Std" panose="020B0503020103030203" pitchFamily="34" charset="0"/>
              </a:rPr>
              <a:t>  la</a:t>
            </a:r>
            <a:r>
              <a:rPr lang="en-GB" sz="2800" u="sng" dirty="0">
                <a:latin typeface="Sassoon Infant Std" panose="020B0503020103030203" pitchFamily="34" charset="0"/>
              </a:rPr>
              <a:t>k</a:t>
            </a:r>
            <a:r>
              <a:rPr lang="en-GB" sz="2800" dirty="0">
                <a:latin typeface="Sassoon Infant Std" panose="020B0503020103030203" pitchFamily="34" charset="0"/>
              </a:rPr>
              <a:t>e   or   </a:t>
            </a:r>
            <a:r>
              <a:rPr lang="en-GB" sz="2800" dirty="0" err="1">
                <a:latin typeface="Sassoon Infant Std" panose="020B0503020103030203" pitchFamily="34" charset="0"/>
              </a:rPr>
              <a:t>i_e</a:t>
            </a:r>
            <a:r>
              <a:rPr lang="en-GB" sz="2800" dirty="0">
                <a:latin typeface="Sassoon Infant Std" panose="020B0503020103030203" pitchFamily="34" charset="0"/>
              </a:rPr>
              <a:t>  bi</a:t>
            </a:r>
            <a:r>
              <a:rPr lang="en-GB" sz="2800" u="sng" dirty="0">
                <a:latin typeface="Sassoon Infant Std" panose="020B0503020103030203" pitchFamily="34" charset="0"/>
              </a:rPr>
              <a:t>k</a:t>
            </a:r>
            <a:r>
              <a:rPr lang="en-GB" sz="2800" dirty="0">
                <a:latin typeface="Sassoon Infant Std" panose="020B0503020103030203" pitchFamily="34" charset="0"/>
              </a:rPr>
              <a:t>e </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371090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Pure sounds</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dirty="0">
                <a:latin typeface="Sassoon Infant Std" panose="020B0503020103030203" pitchFamily="34" charset="0"/>
              </a:rPr>
              <a:t>It is vital that sounds are pronounced in a pure way. For example ‘f’ not ‘</a:t>
            </a:r>
            <a:r>
              <a:rPr lang="en-GB" sz="2800" dirty="0" err="1">
                <a:latin typeface="Sassoon Infant Std" panose="020B0503020103030203" pitchFamily="34" charset="0"/>
              </a:rPr>
              <a:t>fuh</a:t>
            </a:r>
            <a:r>
              <a:rPr lang="en-GB" sz="2800" dirty="0">
                <a:latin typeface="Sassoon Infant Std" panose="020B0503020103030203" pitchFamily="34" charset="0"/>
              </a:rPr>
              <a:t>’ and ‘s’ not ‘</a:t>
            </a:r>
            <a:r>
              <a:rPr lang="en-GB" sz="2800" dirty="0" err="1">
                <a:latin typeface="Sassoon Infant Std" panose="020B0503020103030203" pitchFamily="34" charset="0"/>
              </a:rPr>
              <a:t>suh</a:t>
            </a:r>
            <a:r>
              <a:rPr lang="en-GB" sz="2800" dirty="0">
                <a:latin typeface="Sassoon Infant Std" panose="020B0503020103030203" pitchFamily="34" charset="0"/>
              </a:rPr>
              <a:t>’. The reason for this is so that children can segment and blend correctly and do not add extra sounds when reading.</a:t>
            </a:r>
          </a:p>
          <a:p>
            <a:pPr>
              <a:buFont typeface="Arial" panose="020B0604020202020204" pitchFamily="34" charset="0"/>
              <a:buChar char="•"/>
            </a:pPr>
            <a:r>
              <a:rPr lang="en-GB" sz="2800" dirty="0">
                <a:latin typeface="Sassoon Infant Std" panose="020B0503020103030203" pitchFamily="34" charset="0"/>
              </a:rPr>
              <a:t>e.g.   b-a-t-u instead of b-a-t</a:t>
            </a:r>
            <a:endParaRPr lang="en-GB" sz="2400" dirty="0">
              <a:latin typeface="Sassoon Infant Std" panose="020B0503020103030203" pitchFamily="34" charset="0"/>
            </a:endParaRPr>
          </a:p>
          <a:p>
            <a:pPr marL="0" indent="0">
              <a:buNone/>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27997819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fontScale="90000"/>
          </a:bodyPr>
          <a:lstStyle/>
          <a:p>
            <a:r>
              <a:rPr lang="en-GB" sz="7200" u="sng" dirty="0">
                <a:latin typeface="Sassoon Infant Std" panose="020B0503020103030203" pitchFamily="34" charset="0"/>
              </a:rPr>
              <a:t>SSPF- The will and the thrill</a:t>
            </a:r>
          </a:p>
        </p:txBody>
      </p:sp>
      <p:sp>
        <p:nvSpPr>
          <p:cNvPr id="3" name="Content Placeholder 2"/>
          <p:cNvSpPr>
            <a:spLocks noGrp="1"/>
          </p:cNvSpPr>
          <p:nvPr>
            <p:ph idx="1"/>
          </p:nvPr>
        </p:nvSpPr>
        <p:spPr>
          <a:xfrm>
            <a:off x="642258" y="1729877"/>
            <a:ext cx="10515600" cy="4351338"/>
          </a:xfrm>
        </p:spPr>
        <p:txBody>
          <a:bodyPr>
            <a:noAutofit/>
          </a:bodyPr>
          <a:lstStyle/>
          <a:p>
            <a:pPr marL="285750" lvl="0" indent="-285750">
              <a:lnSpc>
                <a:spcPct val="70000"/>
              </a:lnSpc>
              <a:buFont typeface="Arial" panose="020B0604020202020204" pitchFamily="34" charset="0"/>
              <a:buChar char="•"/>
            </a:pPr>
            <a:r>
              <a:rPr lang="en-GB" sz="2800" dirty="0">
                <a:latin typeface="SassoonPrimaryInfant" pitchFamily="2" charset="0"/>
              </a:rPr>
              <a:t>Can do ethos </a:t>
            </a:r>
          </a:p>
          <a:p>
            <a:pPr marL="285750" lvl="0" indent="-285750">
              <a:lnSpc>
                <a:spcPct val="70000"/>
              </a:lnSpc>
              <a:buFont typeface="Arial" panose="020B0604020202020204" pitchFamily="34" charset="0"/>
              <a:buChar char="•"/>
            </a:pPr>
            <a:r>
              <a:rPr lang="en-GB" sz="2800" dirty="0">
                <a:latin typeface="SassoonPrimaryInfant" pitchFamily="2" charset="0"/>
              </a:rPr>
              <a:t>Books</a:t>
            </a:r>
          </a:p>
          <a:p>
            <a:pPr marL="285750" lvl="0" indent="-285750">
              <a:lnSpc>
                <a:spcPct val="70000"/>
              </a:lnSpc>
              <a:buFont typeface="Arial" panose="020B0604020202020204" pitchFamily="34" charset="0"/>
              <a:buChar char="•"/>
            </a:pPr>
            <a:r>
              <a:rPr lang="en-GB" sz="2800" dirty="0">
                <a:latin typeface="SassoonPrimaryInfant" pitchFamily="2" charset="0"/>
              </a:rPr>
              <a:t>Rhymes</a:t>
            </a:r>
          </a:p>
          <a:p>
            <a:pPr marL="285750" lvl="0" indent="-285750">
              <a:lnSpc>
                <a:spcPct val="70000"/>
              </a:lnSpc>
              <a:buFont typeface="Arial" panose="020B0604020202020204" pitchFamily="34" charset="0"/>
              <a:buChar char="•"/>
            </a:pPr>
            <a:r>
              <a:rPr lang="en-GB" sz="2800" dirty="0">
                <a:latin typeface="SassoonPrimaryInfant" pitchFamily="2" charset="0"/>
              </a:rPr>
              <a:t>Poems</a:t>
            </a:r>
          </a:p>
          <a:p>
            <a:pPr marL="285750" lvl="0" indent="-285750">
              <a:lnSpc>
                <a:spcPct val="70000"/>
              </a:lnSpc>
              <a:buFont typeface="Arial" panose="020B0604020202020204" pitchFamily="34" charset="0"/>
              <a:buChar char="•"/>
            </a:pPr>
            <a:r>
              <a:rPr lang="en-GB" sz="2800" dirty="0">
                <a:latin typeface="SassoonPrimaryInfant" pitchFamily="2" charset="0"/>
              </a:rPr>
              <a:t>Songs </a:t>
            </a:r>
          </a:p>
          <a:p>
            <a:pPr lvl="0">
              <a:lnSpc>
                <a:spcPct val="70000"/>
              </a:lnSpc>
              <a:buFont typeface="Arial" panose="020B0604020202020204" pitchFamily="34" charset="0"/>
              <a:buChar char="•"/>
            </a:pPr>
            <a:r>
              <a:rPr lang="en-GB" sz="2800" dirty="0">
                <a:latin typeface="SassoonPrimaryInfant" pitchFamily="2" charset="0"/>
              </a:rPr>
              <a:t>Clever conversations </a:t>
            </a:r>
          </a:p>
          <a:p>
            <a:pPr lvl="0">
              <a:lnSpc>
                <a:spcPct val="70000"/>
              </a:lnSpc>
              <a:buFont typeface="Arial" panose="020B0604020202020204" pitchFamily="34" charset="0"/>
              <a:buChar char="•"/>
            </a:pPr>
            <a:r>
              <a:rPr lang="en-GB" sz="2800" dirty="0">
                <a:latin typeface="SassoonPrimaryInfant" pitchFamily="2" charset="0"/>
              </a:rPr>
              <a:t>Vocabulary </a:t>
            </a:r>
          </a:p>
          <a:p>
            <a:pPr lvl="0">
              <a:lnSpc>
                <a:spcPct val="70000"/>
              </a:lnSpc>
              <a:buFont typeface="Arial" panose="020B0604020202020204" pitchFamily="34" charset="0"/>
              <a:buChar char="•"/>
            </a:pPr>
            <a:r>
              <a:rPr lang="en-GB" sz="2800" dirty="0">
                <a:latin typeface="SassoonPrimaryInfant" pitchFamily="2" charset="0"/>
              </a:rPr>
              <a:t>Story making and telling</a:t>
            </a:r>
          </a:p>
          <a:p>
            <a:pPr lvl="0">
              <a:lnSpc>
                <a:spcPct val="70000"/>
              </a:lnSpc>
              <a:buFont typeface="Arial" panose="020B0604020202020204" pitchFamily="34" charset="0"/>
              <a:buChar char="•"/>
            </a:pPr>
            <a:r>
              <a:rPr lang="en-GB" sz="2800" dirty="0">
                <a:latin typeface="SassoonPrimaryInfant" pitchFamily="2" charset="0"/>
              </a:rPr>
              <a:t>Bringing books to life </a:t>
            </a:r>
          </a:p>
          <a:p>
            <a:pPr lvl="0">
              <a:lnSpc>
                <a:spcPct val="70000"/>
              </a:lnSpc>
              <a:buFont typeface="Arial" panose="020B0604020202020204" pitchFamily="34" charset="0"/>
              <a:buChar char="•"/>
            </a:pPr>
            <a:r>
              <a:rPr lang="en-GB" sz="2800" dirty="0">
                <a:latin typeface="SassoonPrimaryInfant" pitchFamily="2" charset="0"/>
              </a:rPr>
              <a:t>Love, joy and laughter </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
        <p:nvSpPr>
          <p:cNvPr id="11" name="TextBox 10">
            <a:extLst>
              <a:ext uri="{FF2B5EF4-FFF2-40B4-BE49-F238E27FC236}">
                <a16:creationId xmlns:a16="http://schemas.microsoft.com/office/drawing/2014/main" id="{A3B193F7-ADCF-6D11-9A01-8559443B76E3}"/>
              </a:ext>
            </a:extLst>
          </p:cNvPr>
          <p:cNvSpPr txBox="1"/>
          <p:nvPr/>
        </p:nvSpPr>
        <p:spPr>
          <a:xfrm>
            <a:off x="4758612" y="2782669"/>
            <a:ext cx="6102220" cy="646331"/>
          </a:xfrm>
          <a:prstGeom prst="rect">
            <a:avLst/>
          </a:prstGeom>
          <a:noFill/>
        </p:spPr>
        <p:txBody>
          <a:bodyPr wrap="square">
            <a:spAutoFit/>
          </a:bodyPr>
          <a:lstStyle/>
          <a:p>
            <a:pPr marL="0" indent="0" algn="ctr">
              <a:buNone/>
            </a:pPr>
            <a:r>
              <a:rPr lang="en-GB" sz="1800" b="1" i="0" u="none" strike="noStrike" kern="1200" cap="none" spc="0" baseline="0" dirty="0">
                <a:solidFill>
                  <a:schemeClr val="tx1"/>
                </a:solidFill>
                <a:uFillTx/>
                <a:latin typeface="SassoonPrimaryInfant" pitchFamily="2"/>
                <a:cs typeface="Arial" pitchFamily="34"/>
              </a:rPr>
              <a:t>Systematic Synthetic</a:t>
            </a:r>
          </a:p>
          <a:p>
            <a:pPr marL="0" indent="0" algn="ctr">
              <a:buFont typeface="Arial" pitchFamily="34"/>
              <a:buNone/>
            </a:pPr>
            <a:r>
              <a:rPr lang="en-GB" sz="1800" b="1" dirty="0">
                <a:latin typeface="SassoonPrimaryInfant"/>
              </a:rPr>
              <a:t>Phonics.</a:t>
            </a:r>
            <a:endParaRPr lang="en-GB" sz="1800" dirty="0">
              <a:latin typeface="SassoonPrimaryInfant" pitchFamily="2" charset="0"/>
            </a:endParaRPr>
          </a:p>
        </p:txBody>
      </p:sp>
    </p:spTree>
    <p:extLst>
      <p:ext uri="{BB962C8B-B14F-4D97-AF65-F5344CB8AC3E}">
        <p14:creationId xmlns:p14="http://schemas.microsoft.com/office/powerpoint/2010/main" val="13126564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SSPF- The bigger picture</a:t>
            </a:r>
          </a:p>
        </p:txBody>
      </p:sp>
      <p:grpSp>
        <p:nvGrpSpPr>
          <p:cNvPr id="5" name="Group 4">
            <a:extLst>
              <a:ext uri="{FF2B5EF4-FFF2-40B4-BE49-F238E27FC236}">
                <a16:creationId xmlns:a16="http://schemas.microsoft.com/office/drawing/2014/main" id="{A1C4BECD-793A-8B41-CD28-E70AE7275E74}"/>
              </a:ext>
            </a:extLst>
          </p:cNvPr>
          <p:cNvGrpSpPr/>
          <p:nvPr/>
        </p:nvGrpSpPr>
        <p:grpSpPr>
          <a:xfrm>
            <a:off x="1306318" y="1729877"/>
            <a:ext cx="8418298" cy="4840229"/>
            <a:chOff x="1424664" y="1675690"/>
            <a:chExt cx="8418298" cy="4840229"/>
          </a:xfrm>
        </p:grpSpPr>
        <p:grpSp>
          <p:nvGrpSpPr>
            <p:cNvPr id="6" name="Group 57">
              <a:extLst>
                <a:ext uri="{FF2B5EF4-FFF2-40B4-BE49-F238E27FC236}">
                  <a16:creationId xmlns:a16="http://schemas.microsoft.com/office/drawing/2014/main" id="{E2841AD7-1303-2BDB-8CCE-90878EC90AE2}"/>
                </a:ext>
              </a:extLst>
            </p:cNvPr>
            <p:cNvGrpSpPr/>
            <p:nvPr/>
          </p:nvGrpSpPr>
          <p:grpSpPr>
            <a:xfrm>
              <a:off x="1593389" y="1812429"/>
              <a:ext cx="8249573" cy="4703490"/>
              <a:chOff x="1612242" y="1784149"/>
              <a:chExt cx="8059421" cy="4703490"/>
            </a:xfrm>
          </p:grpSpPr>
          <p:sp>
            <p:nvSpPr>
              <p:cNvPr id="25" name="Isosceles Triangle 28">
                <a:extLst>
                  <a:ext uri="{FF2B5EF4-FFF2-40B4-BE49-F238E27FC236}">
                    <a16:creationId xmlns:a16="http://schemas.microsoft.com/office/drawing/2014/main" id="{2C92E14E-3A43-C429-BF6F-DADEDFE5AE2D}"/>
                  </a:ext>
                </a:extLst>
              </p:cNvPr>
              <p:cNvSpPr/>
              <p:nvPr/>
            </p:nvSpPr>
            <p:spPr>
              <a:xfrm>
                <a:off x="1612242" y="1784149"/>
                <a:ext cx="8059421" cy="4703490"/>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noFill/>
              <a:ln w="76196" cap="flat">
                <a:solidFill>
                  <a:srgbClr val="009999"/>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FFFFFF"/>
                  </a:solidFill>
                  <a:uFillTx/>
                  <a:latin typeface="SassoonPrimaryInfant" pitchFamily="2" charset="0"/>
                </a:endParaRPr>
              </a:p>
            </p:txBody>
          </p:sp>
          <p:cxnSp>
            <p:nvCxnSpPr>
              <p:cNvPr id="26" name="Straight Connector 29">
                <a:extLst>
                  <a:ext uri="{FF2B5EF4-FFF2-40B4-BE49-F238E27FC236}">
                    <a16:creationId xmlns:a16="http://schemas.microsoft.com/office/drawing/2014/main" id="{29E4BDFF-6CFE-EC3E-8EAD-C296B509BB0B}"/>
                  </a:ext>
                </a:extLst>
              </p:cNvPr>
              <p:cNvCxnSpPr/>
              <p:nvPr/>
            </p:nvCxnSpPr>
            <p:spPr>
              <a:xfrm>
                <a:off x="2082500" y="5940161"/>
                <a:ext cx="7100480" cy="0"/>
              </a:xfrm>
              <a:prstGeom prst="straightConnector1">
                <a:avLst/>
              </a:prstGeom>
              <a:noFill/>
              <a:ln w="76196" cap="flat">
                <a:solidFill>
                  <a:srgbClr val="009999"/>
                </a:solidFill>
                <a:prstDash val="solid"/>
                <a:miter/>
              </a:ln>
            </p:spPr>
          </p:cxnSp>
          <p:cxnSp>
            <p:nvCxnSpPr>
              <p:cNvPr id="27" name="Straight Connector 30">
                <a:extLst>
                  <a:ext uri="{FF2B5EF4-FFF2-40B4-BE49-F238E27FC236}">
                    <a16:creationId xmlns:a16="http://schemas.microsoft.com/office/drawing/2014/main" id="{BEB3333F-62C1-9083-34E5-505BF44C4A8D}"/>
                  </a:ext>
                </a:extLst>
              </p:cNvPr>
              <p:cNvCxnSpPr/>
              <p:nvPr/>
            </p:nvCxnSpPr>
            <p:spPr>
              <a:xfrm>
                <a:off x="2634020" y="5326160"/>
                <a:ext cx="6041862" cy="0"/>
              </a:xfrm>
              <a:prstGeom prst="straightConnector1">
                <a:avLst/>
              </a:prstGeom>
              <a:noFill/>
              <a:ln w="76196" cap="flat">
                <a:solidFill>
                  <a:srgbClr val="009999"/>
                </a:solidFill>
                <a:prstDash val="solid"/>
                <a:miter/>
              </a:ln>
            </p:spPr>
          </p:cxnSp>
          <p:cxnSp>
            <p:nvCxnSpPr>
              <p:cNvPr id="28" name="Straight Connector 31">
                <a:extLst>
                  <a:ext uri="{FF2B5EF4-FFF2-40B4-BE49-F238E27FC236}">
                    <a16:creationId xmlns:a16="http://schemas.microsoft.com/office/drawing/2014/main" id="{D0273F49-253A-4A7E-0180-074928CFAE8D}"/>
                  </a:ext>
                </a:extLst>
              </p:cNvPr>
              <p:cNvCxnSpPr/>
              <p:nvPr/>
            </p:nvCxnSpPr>
            <p:spPr>
              <a:xfrm>
                <a:off x="3095618" y="4754377"/>
                <a:ext cx="5101337" cy="0"/>
              </a:xfrm>
              <a:prstGeom prst="straightConnector1">
                <a:avLst/>
              </a:prstGeom>
              <a:noFill/>
              <a:ln w="76196" cap="flat">
                <a:solidFill>
                  <a:srgbClr val="009999"/>
                </a:solidFill>
                <a:prstDash val="solid"/>
                <a:miter/>
              </a:ln>
            </p:spPr>
          </p:cxnSp>
          <p:cxnSp>
            <p:nvCxnSpPr>
              <p:cNvPr id="29" name="Straight Connector 32">
                <a:extLst>
                  <a:ext uri="{FF2B5EF4-FFF2-40B4-BE49-F238E27FC236}">
                    <a16:creationId xmlns:a16="http://schemas.microsoft.com/office/drawing/2014/main" id="{1859CE12-B1C5-AAD0-389A-A1F900A04A7A}"/>
                  </a:ext>
                </a:extLst>
              </p:cNvPr>
              <p:cNvCxnSpPr/>
              <p:nvPr/>
            </p:nvCxnSpPr>
            <p:spPr>
              <a:xfrm>
                <a:off x="3583213" y="4194105"/>
                <a:ext cx="4133728" cy="0"/>
              </a:xfrm>
              <a:prstGeom prst="straightConnector1">
                <a:avLst/>
              </a:prstGeom>
              <a:noFill/>
              <a:ln w="76196" cap="flat">
                <a:solidFill>
                  <a:srgbClr val="009999"/>
                </a:solidFill>
                <a:prstDash val="solid"/>
                <a:miter/>
              </a:ln>
            </p:spPr>
          </p:cxnSp>
          <p:cxnSp>
            <p:nvCxnSpPr>
              <p:cNvPr id="30" name="Straight Connector 33">
                <a:extLst>
                  <a:ext uri="{FF2B5EF4-FFF2-40B4-BE49-F238E27FC236}">
                    <a16:creationId xmlns:a16="http://schemas.microsoft.com/office/drawing/2014/main" id="{8F0C0921-8B94-D33A-7A59-A8BF855CCD89}"/>
                  </a:ext>
                </a:extLst>
              </p:cNvPr>
              <p:cNvCxnSpPr/>
              <p:nvPr/>
            </p:nvCxnSpPr>
            <p:spPr>
              <a:xfrm>
                <a:off x="4144490" y="3548128"/>
                <a:ext cx="3020922" cy="0"/>
              </a:xfrm>
              <a:prstGeom prst="straightConnector1">
                <a:avLst/>
              </a:prstGeom>
              <a:noFill/>
              <a:ln w="76196" cap="flat">
                <a:solidFill>
                  <a:srgbClr val="009999"/>
                </a:solidFill>
                <a:prstDash val="solid"/>
                <a:miter/>
              </a:ln>
            </p:spPr>
          </p:cxnSp>
          <p:cxnSp>
            <p:nvCxnSpPr>
              <p:cNvPr id="31" name="Straight Connector 34">
                <a:extLst>
                  <a:ext uri="{FF2B5EF4-FFF2-40B4-BE49-F238E27FC236}">
                    <a16:creationId xmlns:a16="http://schemas.microsoft.com/office/drawing/2014/main" id="{F351E9E2-079F-FFA7-60F6-F6E9247855B0}"/>
                  </a:ext>
                </a:extLst>
              </p:cNvPr>
              <p:cNvCxnSpPr/>
              <p:nvPr/>
            </p:nvCxnSpPr>
            <p:spPr>
              <a:xfrm>
                <a:off x="4606079" y="2976335"/>
                <a:ext cx="2061990" cy="0"/>
              </a:xfrm>
              <a:prstGeom prst="straightConnector1">
                <a:avLst/>
              </a:prstGeom>
              <a:noFill/>
              <a:ln w="76196" cap="flat">
                <a:solidFill>
                  <a:srgbClr val="009999"/>
                </a:solidFill>
                <a:prstDash val="solid"/>
                <a:miter/>
              </a:ln>
            </p:spPr>
          </p:cxnSp>
        </p:grpSp>
        <p:sp>
          <p:nvSpPr>
            <p:cNvPr id="7" name="TextBox 58">
              <a:extLst>
                <a:ext uri="{FF2B5EF4-FFF2-40B4-BE49-F238E27FC236}">
                  <a16:creationId xmlns:a16="http://schemas.microsoft.com/office/drawing/2014/main" id="{36958A29-4671-3496-B3B0-5633DCABD8A9}"/>
                </a:ext>
              </a:extLst>
            </p:cNvPr>
            <p:cNvSpPr txBox="1"/>
            <p:nvPr/>
          </p:nvSpPr>
          <p:spPr>
            <a:xfrm>
              <a:off x="3807197" y="4923310"/>
              <a:ext cx="4063222" cy="307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General Sound Discrimination Phase 1  </a:t>
              </a:r>
            </a:p>
          </p:txBody>
        </p:sp>
        <p:sp>
          <p:nvSpPr>
            <p:cNvPr id="8" name="TextBox 59">
              <a:extLst>
                <a:ext uri="{FF2B5EF4-FFF2-40B4-BE49-F238E27FC236}">
                  <a16:creationId xmlns:a16="http://schemas.microsoft.com/office/drawing/2014/main" id="{07051F60-CFCF-DA51-5F8C-AF26638F8949}"/>
                </a:ext>
              </a:extLst>
            </p:cNvPr>
            <p:cNvSpPr txBox="1"/>
            <p:nvPr/>
          </p:nvSpPr>
          <p:spPr>
            <a:xfrm>
              <a:off x="3857745" y="4315965"/>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Phonological awareness Phase 1 </a:t>
              </a:r>
            </a:p>
          </p:txBody>
        </p:sp>
        <p:sp>
          <p:nvSpPr>
            <p:cNvPr id="9" name="TextBox 60">
              <a:extLst>
                <a:ext uri="{FF2B5EF4-FFF2-40B4-BE49-F238E27FC236}">
                  <a16:creationId xmlns:a16="http://schemas.microsoft.com/office/drawing/2014/main" id="{BA67D329-31EE-FFCA-E4AF-576FD74FE030}"/>
                </a:ext>
              </a:extLst>
            </p:cNvPr>
            <p:cNvSpPr txBox="1"/>
            <p:nvPr/>
          </p:nvSpPr>
          <p:spPr>
            <a:xfrm>
              <a:off x="3735143" y="3734242"/>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Phase 2 &amp; 3 </a:t>
              </a:r>
            </a:p>
          </p:txBody>
        </p:sp>
        <p:sp>
          <p:nvSpPr>
            <p:cNvPr id="10" name="TextBox 61">
              <a:extLst>
                <a:ext uri="{FF2B5EF4-FFF2-40B4-BE49-F238E27FC236}">
                  <a16:creationId xmlns:a16="http://schemas.microsoft.com/office/drawing/2014/main" id="{0BA5425E-805F-E377-962E-A2652E8FC236}"/>
                </a:ext>
              </a:extLst>
            </p:cNvPr>
            <p:cNvSpPr txBox="1"/>
            <p:nvPr/>
          </p:nvSpPr>
          <p:spPr>
            <a:xfrm>
              <a:off x="3734411" y="3113493"/>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Phase 4 &amp; 5 </a:t>
              </a:r>
            </a:p>
          </p:txBody>
        </p:sp>
        <p:sp>
          <p:nvSpPr>
            <p:cNvPr id="12" name="TextBox 62">
              <a:extLst>
                <a:ext uri="{FF2B5EF4-FFF2-40B4-BE49-F238E27FC236}">
                  <a16:creationId xmlns:a16="http://schemas.microsoft.com/office/drawing/2014/main" id="{CBA7EDC9-23DC-8E90-0AEE-3A40AB8328BB}"/>
                </a:ext>
              </a:extLst>
            </p:cNvPr>
            <p:cNvSpPr txBox="1"/>
            <p:nvPr/>
          </p:nvSpPr>
          <p:spPr>
            <a:xfrm>
              <a:off x="3882919" y="2507620"/>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NC KS1 </a:t>
              </a:r>
            </a:p>
          </p:txBody>
        </p:sp>
        <p:sp>
          <p:nvSpPr>
            <p:cNvPr id="13" name="TextBox 63">
              <a:extLst>
                <a:ext uri="{FF2B5EF4-FFF2-40B4-BE49-F238E27FC236}">
                  <a16:creationId xmlns:a16="http://schemas.microsoft.com/office/drawing/2014/main" id="{35265588-D719-6A7A-2EE7-7C6648990917}"/>
                </a:ext>
              </a:extLst>
            </p:cNvPr>
            <p:cNvSpPr txBox="1"/>
            <p:nvPr/>
          </p:nvSpPr>
          <p:spPr>
            <a:xfrm>
              <a:off x="3522791" y="6046046"/>
              <a:ext cx="3499101" cy="307777"/>
            </a:xfrm>
            <a:prstGeom prst="rect">
              <a:avLst/>
            </a:prstGeom>
            <a:noFill/>
            <a:ln w="9528" cap="flat">
              <a:solidFill>
                <a:srgbClr val="FFFFFF"/>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Language Development </a:t>
              </a:r>
            </a:p>
          </p:txBody>
        </p:sp>
        <p:sp>
          <p:nvSpPr>
            <p:cNvPr id="14" name="TextBox 64">
              <a:extLst>
                <a:ext uri="{FF2B5EF4-FFF2-40B4-BE49-F238E27FC236}">
                  <a16:creationId xmlns:a16="http://schemas.microsoft.com/office/drawing/2014/main" id="{D171C942-1A49-7709-7059-C60A67D4BDFC}"/>
                </a:ext>
              </a:extLst>
            </p:cNvPr>
            <p:cNvSpPr txBox="1"/>
            <p:nvPr/>
          </p:nvSpPr>
          <p:spPr>
            <a:xfrm>
              <a:off x="1424664" y="6058930"/>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Listen </a:t>
              </a:r>
            </a:p>
          </p:txBody>
        </p:sp>
        <p:sp>
          <p:nvSpPr>
            <p:cNvPr id="15" name="TextBox 65">
              <a:extLst>
                <a:ext uri="{FF2B5EF4-FFF2-40B4-BE49-F238E27FC236}">
                  <a16:creationId xmlns:a16="http://schemas.microsoft.com/office/drawing/2014/main" id="{330B893B-1E4C-3C07-305F-47A68B3FF4EB}"/>
                </a:ext>
              </a:extLst>
            </p:cNvPr>
            <p:cNvSpPr txBox="1"/>
            <p:nvPr/>
          </p:nvSpPr>
          <p:spPr>
            <a:xfrm>
              <a:off x="6149716" y="6015149"/>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Understand and Speak </a:t>
              </a:r>
            </a:p>
          </p:txBody>
        </p:sp>
        <p:sp>
          <p:nvSpPr>
            <p:cNvPr id="16" name="TextBox 66">
              <a:extLst>
                <a:ext uri="{FF2B5EF4-FFF2-40B4-BE49-F238E27FC236}">
                  <a16:creationId xmlns:a16="http://schemas.microsoft.com/office/drawing/2014/main" id="{8BEAFB9F-BA7D-0788-296A-73388427755C}"/>
                </a:ext>
              </a:extLst>
            </p:cNvPr>
            <p:cNvSpPr txBox="1"/>
            <p:nvPr/>
          </p:nvSpPr>
          <p:spPr>
            <a:xfrm>
              <a:off x="3387643" y="5492679"/>
              <a:ext cx="424598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Stories, Songs, Rhymes and Non-Fiction  </a:t>
              </a:r>
            </a:p>
          </p:txBody>
        </p:sp>
        <p:grpSp>
          <p:nvGrpSpPr>
            <p:cNvPr id="17" name="Group 94">
              <a:extLst>
                <a:ext uri="{FF2B5EF4-FFF2-40B4-BE49-F238E27FC236}">
                  <a16:creationId xmlns:a16="http://schemas.microsoft.com/office/drawing/2014/main" id="{4E3936B5-18C7-6765-12AE-3E207F438565}"/>
                </a:ext>
              </a:extLst>
            </p:cNvPr>
            <p:cNvGrpSpPr/>
            <p:nvPr/>
          </p:nvGrpSpPr>
          <p:grpSpPr>
            <a:xfrm>
              <a:off x="1598034" y="1675690"/>
              <a:ext cx="2589841" cy="4435846"/>
              <a:chOff x="1616887" y="1647410"/>
              <a:chExt cx="2530145" cy="4435846"/>
            </a:xfrm>
          </p:grpSpPr>
          <p:cxnSp>
            <p:nvCxnSpPr>
              <p:cNvPr id="19" name="Straight Arrow Connector 70">
                <a:extLst>
                  <a:ext uri="{FF2B5EF4-FFF2-40B4-BE49-F238E27FC236}">
                    <a16:creationId xmlns:a16="http://schemas.microsoft.com/office/drawing/2014/main" id="{F04608B8-0BC8-DADF-A559-DA0627925109}"/>
                  </a:ext>
                </a:extLst>
              </p:cNvPr>
              <p:cNvCxnSpPr/>
              <p:nvPr/>
            </p:nvCxnSpPr>
            <p:spPr>
              <a:xfrm flipV="1">
                <a:off x="1616887" y="1668962"/>
                <a:ext cx="0" cy="4414294"/>
              </a:xfrm>
              <a:prstGeom prst="straightConnector1">
                <a:avLst/>
              </a:prstGeom>
              <a:noFill/>
              <a:ln w="28575" cap="flat">
                <a:solidFill>
                  <a:srgbClr val="009999"/>
                </a:solidFill>
                <a:prstDash val="solid"/>
                <a:miter/>
                <a:tailEnd type="arrow"/>
              </a:ln>
            </p:spPr>
          </p:cxnSp>
          <p:cxnSp>
            <p:nvCxnSpPr>
              <p:cNvPr id="20" name="Straight Arrow Connector 71">
                <a:extLst>
                  <a:ext uri="{FF2B5EF4-FFF2-40B4-BE49-F238E27FC236}">
                    <a16:creationId xmlns:a16="http://schemas.microsoft.com/office/drawing/2014/main" id="{288CEFDF-7938-C8FA-EEEE-2DDF9F2E5816}"/>
                  </a:ext>
                </a:extLst>
              </p:cNvPr>
              <p:cNvCxnSpPr/>
              <p:nvPr/>
            </p:nvCxnSpPr>
            <p:spPr>
              <a:xfrm flipV="1">
                <a:off x="2126345" y="1673077"/>
                <a:ext cx="0" cy="3782224"/>
              </a:xfrm>
              <a:prstGeom prst="straightConnector1">
                <a:avLst/>
              </a:prstGeom>
              <a:noFill/>
              <a:ln w="28575" cap="flat">
                <a:solidFill>
                  <a:srgbClr val="009999"/>
                </a:solidFill>
                <a:prstDash val="solid"/>
                <a:miter/>
                <a:tailEnd type="arrow"/>
              </a:ln>
            </p:spPr>
          </p:cxnSp>
          <p:cxnSp>
            <p:nvCxnSpPr>
              <p:cNvPr id="21" name="Straight Arrow Connector 73">
                <a:extLst>
                  <a:ext uri="{FF2B5EF4-FFF2-40B4-BE49-F238E27FC236}">
                    <a16:creationId xmlns:a16="http://schemas.microsoft.com/office/drawing/2014/main" id="{88B801BC-4EC6-23BE-5805-BBE5E2F409B1}"/>
                  </a:ext>
                </a:extLst>
              </p:cNvPr>
              <p:cNvCxnSpPr/>
              <p:nvPr/>
            </p:nvCxnSpPr>
            <p:spPr>
              <a:xfrm flipV="1">
                <a:off x="2658800" y="1649952"/>
                <a:ext cx="29033" cy="3259370"/>
              </a:xfrm>
              <a:prstGeom prst="straightConnector1">
                <a:avLst/>
              </a:prstGeom>
              <a:noFill/>
              <a:ln w="28575" cap="flat">
                <a:solidFill>
                  <a:srgbClr val="009999"/>
                </a:solidFill>
                <a:prstDash val="solid"/>
                <a:miter/>
                <a:tailEnd type="arrow"/>
              </a:ln>
            </p:spPr>
          </p:cxnSp>
          <p:cxnSp>
            <p:nvCxnSpPr>
              <p:cNvPr id="22" name="Straight Arrow Connector 76">
                <a:extLst>
                  <a:ext uri="{FF2B5EF4-FFF2-40B4-BE49-F238E27FC236}">
                    <a16:creationId xmlns:a16="http://schemas.microsoft.com/office/drawing/2014/main" id="{9E8FCAE2-7D84-FE9E-1F1B-5658B678A438}"/>
                  </a:ext>
                </a:extLst>
              </p:cNvPr>
              <p:cNvCxnSpPr/>
              <p:nvPr/>
            </p:nvCxnSpPr>
            <p:spPr>
              <a:xfrm flipV="1">
                <a:off x="3152741" y="1656892"/>
                <a:ext cx="38551" cy="2616400"/>
              </a:xfrm>
              <a:prstGeom prst="straightConnector1">
                <a:avLst/>
              </a:prstGeom>
              <a:noFill/>
              <a:ln w="28575" cap="flat">
                <a:solidFill>
                  <a:srgbClr val="009999"/>
                </a:solidFill>
                <a:prstDash val="solid"/>
                <a:miter/>
                <a:tailEnd type="arrow"/>
              </a:ln>
            </p:spPr>
          </p:cxnSp>
          <p:cxnSp>
            <p:nvCxnSpPr>
              <p:cNvPr id="23" name="Straight Arrow Connector 81">
                <a:extLst>
                  <a:ext uri="{FF2B5EF4-FFF2-40B4-BE49-F238E27FC236}">
                    <a16:creationId xmlns:a16="http://schemas.microsoft.com/office/drawing/2014/main" id="{F9415D6A-C05D-D1C9-7F54-FCA736F7386B}"/>
                  </a:ext>
                </a:extLst>
              </p:cNvPr>
              <p:cNvCxnSpPr/>
              <p:nvPr/>
            </p:nvCxnSpPr>
            <p:spPr>
              <a:xfrm flipV="1">
                <a:off x="3627369" y="1649952"/>
                <a:ext cx="31108" cy="2173383"/>
              </a:xfrm>
              <a:prstGeom prst="straightConnector1">
                <a:avLst/>
              </a:prstGeom>
              <a:noFill/>
              <a:ln w="28575" cap="flat">
                <a:solidFill>
                  <a:srgbClr val="009999"/>
                </a:solidFill>
                <a:prstDash val="solid"/>
                <a:miter/>
                <a:tailEnd type="arrow"/>
              </a:ln>
            </p:spPr>
          </p:cxnSp>
          <p:cxnSp>
            <p:nvCxnSpPr>
              <p:cNvPr id="24" name="Straight Arrow Connector 83">
                <a:extLst>
                  <a:ext uri="{FF2B5EF4-FFF2-40B4-BE49-F238E27FC236}">
                    <a16:creationId xmlns:a16="http://schemas.microsoft.com/office/drawing/2014/main" id="{009CC6F0-A29B-D4EC-FE73-DD178F53E10A}"/>
                  </a:ext>
                </a:extLst>
              </p:cNvPr>
              <p:cNvCxnSpPr/>
              <p:nvPr/>
            </p:nvCxnSpPr>
            <p:spPr>
              <a:xfrm flipV="1">
                <a:off x="4147032" y="1647410"/>
                <a:ext cx="0" cy="1486952"/>
              </a:xfrm>
              <a:prstGeom prst="straightConnector1">
                <a:avLst/>
              </a:prstGeom>
              <a:noFill/>
              <a:ln w="28575" cap="flat">
                <a:solidFill>
                  <a:srgbClr val="009999"/>
                </a:solidFill>
                <a:prstDash val="solid"/>
                <a:miter/>
                <a:tailEnd type="arrow"/>
              </a:ln>
            </p:spPr>
          </p:cxnSp>
        </p:grpSp>
        <p:cxnSp>
          <p:nvCxnSpPr>
            <p:cNvPr id="18" name="Straight Arrow Connector 102">
              <a:extLst>
                <a:ext uri="{FF2B5EF4-FFF2-40B4-BE49-F238E27FC236}">
                  <a16:creationId xmlns:a16="http://schemas.microsoft.com/office/drawing/2014/main" id="{3CA0CDF5-4478-7F79-1E90-50A03C55E99E}"/>
                </a:ext>
              </a:extLst>
            </p:cNvPr>
            <p:cNvCxnSpPr>
              <a:cxnSpLocks/>
            </p:cNvCxnSpPr>
            <p:nvPr/>
          </p:nvCxnSpPr>
          <p:spPr>
            <a:xfrm flipH="1" flipV="1">
              <a:off x="6053759" y="1783106"/>
              <a:ext cx="3775256" cy="4545519"/>
            </a:xfrm>
            <a:prstGeom prst="straightConnector1">
              <a:avLst/>
            </a:prstGeom>
            <a:noFill/>
            <a:ln w="28575" cap="flat">
              <a:solidFill>
                <a:srgbClr val="009999"/>
              </a:solidFill>
              <a:prstDash val="solid"/>
              <a:miter/>
              <a:tailEnd type="arrow"/>
            </a:ln>
          </p:spPr>
        </p:cxnSp>
      </p:grpSp>
    </p:spTree>
    <p:extLst>
      <p:ext uri="{BB962C8B-B14F-4D97-AF65-F5344CB8AC3E}">
        <p14:creationId xmlns:p14="http://schemas.microsoft.com/office/powerpoint/2010/main" val="17079671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502" y="114151"/>
            <a:ext cx="4153262" cy="1148272"/>
          </a:xfrm>
        </p:spPr>
        <p:txBody>
          <a:bodyPr>
            <a:normAutofit/>
          </a:bodyPr>
          <a:lstStyle/>
          <a:p>
            <a:pPr algn="ctr"/>
            <a:r>
              <a:rPr lang="en-GB" sz="4000" u="sng" dirty="0">
                <a:latin typeface="Sassoon Infant Std" panose="020B0503020103030203" pitchFamily="34" charset="0"/>
              </a:rPr>
              <a:t>The basics 3</a:t>
            </a:r>
          </a:p>
        </p:txBody>
      </p:sp>
      <p:pic>
        <p:nvPicPr>
          <p:cNvPr id="32" name="Picture 31">
            <a:extLst>
              <a:ext uri="{FF2B5EF4-FFF2-40B4-BE49-F238E27FC236}">
                <a16:creationId xmlns:a16="http://schemas.microsoft.com/office/drawing/2014/main" id="{6BD1DF34-8D43-6AA6-6CCC-A937E4FF85FC}"/>
              </a:ext>
            </a:extLst>
          </p:cNvPr>
          <p:cNvPicPr>
            <a:picLocks noChangeAspect="1"/>
          </p:cNvPicPr>
          <p:nvPr/>
        </p:nvPicPr>
        <p:blipFill rotWithShape="1">
          <a:blip r:embed="rId3"/>
          <a:srcRect l="11639"/>
          <a:stretch/>
        </p:blipFill>
        <p:spPr>
          <a:xfrm>
            <a:off x="80834" y="1491693"/>
            <a:ext cx="4099397" cy="2757230"/>
          </a:xfrm>
          <a:prstGeom prst="rect">
            <a:avLst/>
          </a:prstGeom>
        </p:spPr>
      </p:pic>
      <p:sp>
        <p:nvSpPr>
          <p:cNvPr id="34" name="TextBox 33">
            <a:extLst>
              <a:ext uri="{FF2B5EF4-FFF2-40B4-BE49-F238E27FC236}">
                <a16:creationId xmlns:a16="http://schemas.microsoft.com/office/drawing/2014/main" id="{CA5A2C01-17EC-E52D-292B-FDFF72B32184}"/>
              </a:ext>
            </a:extLst>
          </p:cNvPr>
          <p:cNvSpPr txBox="1"/>
          <p:nvPr/>
        </p:nvSpPr>
        <p:spPr>
          <a:xfrm>
            <a:off x="-1207200" y="839931"/>
            <a:ext cx="6104658" cy="590931"/>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Listen, Recognise, Build, Read, Write </a:t>
            </a:r>
          </a:p>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i="0" u="none" strike="noStrike" kern="0" cap="none" spc="0" baseline="0" dirty="0">
                <a:solidFill>
                  <a:srgbClr val="0E453C"/>
                </a:solidFill>
                <a:uFillTx/>
                <a:latin typeface="SassoonPrimaryInfant" pitchFamily="2"/>
                <a:cs typeface="Arial" pitchFamily="34"/>
              </a:rPr>
              <a:t>3 sounds only</a:t>
            </a:r>
            <a:endParaRPr lang="en-US" sz="1800" b="1" i="0" u="none" strike="noStrike" kern="1200" cap="none" spc="0" baseline="0" dirty="0">
              <a:solidFill>
                <a:srgbClr val="0E453C"/>
              </a:solidFill>
              <a:uFillTx/>
              <a:latin typeface="SassoonPrimaryInfant" pitchFamily="2"/>
              <a:cs typeface="Arial" pitchFamily="34"/>
            </a:endParaRPr>
          </a:p>
        </p:txBody>
      </p:sp>
      <p:sp>
        <p:nvSpPr>
          <p:cNvPr id="3" name="Title 1">
            <a:extLst>
              <a:ext uri="{FF2B5EF4-FFF2-40B4-BE49-F238E27FC236}">
                <a16:creationId xmlns:a16="http://schemas.microsoft.com/office/drawing/2014/main" id="{97667882-F7F6-13CF-C1A8-7057057D8182}"/>
              </a:ext>
            </a:extLst>
          </p:cNvPr>
          <p:cNvSpPr txBox="1">
            <a:spLocks/>
          </p:cNvSpPr>
          <p:nvPr/>
        </p:nvSpPr>
        <p:spPr>
          <a:xfrm>
            <a:off x="5272007" y="282616"/>
            <a:ext cx="4668247" cy="574736"/>
          </a:xfrm>
          <a:prstGeom prst="rect">
            <a:avLst/>
          </a:prstGeom>
        </p:spPr>
        <p:txBody>
          <a:bodyPr vert="horz" lIns="91440" tIns="45720" rIns="91440" bIns="45720" rtlCol="0" anchor="t">
            <a:normAutofit fontScale="47500" lnSpcReduction="20000"/>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7200" u="sng" dirty="0">
                <a:latin typeface="Sassoon Infant Std" panose="020B0503020103030203" pitchFamily="34" charset="0"/>
              </a:rPr>
              <a:t>The basics 4</a:t>
            </a:r>
          </a:p>
        </p:txBody>
      </p:sp>
      <p:sp>
        <p:nvSpPr>
          <p:cNvPr id="4" name="TextBox 3">
            <a:extLst>
              <a:ext uri="{FF2B5EF4-FFF2-40B4-BE49-F238E27FC236}">
                <a16:creationId xmlns:a16="http://schemas.microsoft.com/office/drawing/2014/main" id="{8A8BEAF9-735C-118F-D7D2-A466394152C0}"/>
              </a:ext>
            </a:extLst>
          </p:cNvPr>
          <p:cNvSpPr txBox="1"/>
          <p:nvPr/>
        </p:nvSpPr>
        <p:spPr>
          <a:xfrm>
            <a:off x="5662034" y="791129"/>
            <a:ext cx="3888192" cy="840230"/>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Listen, Recognise, Build, Read, Write </a:t>
            </a:r>
          </a:p>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b="1" kern="0" dirty="0">
                <a:solidFill>
                  <a:srgbClr val="0E453C"/>
                </a:solidFill>
                <a:latin typeface="SassoonPrimaryInfant" pitchFamily="2"/>
                <a:cs typeface="Arial" pitchFamily="34"/>
              </a:rPr>
              <a:t>4 and more </a:t>
            </a:r>
            <a:r>
              <a:rPr lang="en-US" sz="1800" b="1" i="0" u="none" strike="noStrike" kern="0" cap="none" spc="0" baseline="0" dirty="0">
                <a:solidFill>
                  <a:srgbClr val="0E453C"/>
                </a:solidFill>
                <a:uFillTx/>
                <a:latin typeface="SassoonPrimaryInfant" pitchFamily="2"/>
                <a:cs typeface="Arial" pitchFamily="34"/>
              </a:rPr>
              <a:t>sounds only. No new spellings to remember</a:t>
            </a:r>
            <a:endParaRPr lang="en-US" sz="1800" b="1" i="0" u="none" strike="noStrike" kern="1200" cap="none" spc="0" baseline="0" dirty="0">
              <a:solidFill>
                <a:srgbClr val="0E453C"/>
              </a:solidFill>
              <a:uFillTx/>
              <a:latin typeface="SassoonPrimaryInfant" pitchFamily="2"/>
              <a:cs typeface="Arial" pitchFamily="34"/>
            </a:endParaRPr>
          </a:p>
        </p:txBody>
      </p:sp>
      <p:pic>
        <p:nvPicPr>
          <p:cNvPr id="5" name="Picture 4">
            <a:extLst>
              <a:ext uri="{FF2B5EF4-FFF2-40B4-BE49-F238E27FC236}">
                <a16:creationId xmlns:a16="http://schemas.microsoft.com/office/drawing/2014/main" id="{3C8E3871-7F1B-2BD8-25EF-C2A097E1905D}"/>
              </a:ext>
            </a:extLst>
          </p:cNvPr>
          <p:cNvPicPr>
            <a:picLocks noChangeAspect="1"/>
          </p:cNvPicPr>
          <p:nvPr/>
        </p:nvPicPr>
        <p:blipFill>
          <a:blip r:embed="rId4"/>
          <a:stretch>
            <a:fillRect/>
          </a:stretch>
        </p:blipFill>
        <p:spPr>
          <a:xfrm>
            <a:off x="5662034" y="1727052"/>
            <a:ext cx="4438706" cy="2409013"/>
          </a:xfrm>
          <a:prstGeom prst="rect">
            <a:avLst/>
          </a:prstGeom>
        </p:spPr>
      </p:pic>
    </p:spTree>
    <p:extLst>
      <p:ext uri="{BB962C8B-B14F-4D97-AF65-F5344CB8AC3E}">
        <p14:creationId xmlns:p14="http://schemas.microsoft.com/office/powerpoint/2010/main" val="38049327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pPr algn="ctr"/>
            <a:r>
              <a:rPr lang="en-GB" sz="7200" u="sng" dirty="0">
                <a:latin typeface="Sassoon Infant Std" panose="020B0503020103030203" pitchFamily="34" charset="0"/>
              </a:rPr>
              <a:t>The basics 5</a:t>
            </a:r>
          </a:p>
        </p:txBody>
      </p:sp>
      <p:pic>
        <p:nvPicPr>
          <p:cNvPr id="5" name="Picture 4">
            <a:extLst>
              <a:ext uri="{FF2B5EF4-FFF2-40B4-BE49-F238E27FC236}">
                <a16:creationId xmlns:a16="http://schemas.microsoft.com/office/drawing/2014/main" id="{626D7BFF-CE77-C19D-F9DF-7C7220043FAB}"/>
              </a:ext>
            </a:extLst>
          </p:cNvPr>
          <p:cNvPicPr>
            <a:picLocks noChangeAspect="1"/>
          </p:cNvPicPr>
          <p:nvPr/>
        </p:nvPicPr>
        <p:blipFill>
          <a:blip r:embed="rId3"/>
          <a:stretch>
            <a:fillRect/>
          </a:stretch>
        </p:blipFill>
        <p:spPr>
          <a:xfrm>
            <a:off x="319380" y="2284897"/>
            <a:ext cx="5075360" cy="3627411"/>
          </a:xfrm>
          <a:prstGeom prst="rect">
            <a:avLst/>
          </a:prstGeom>
        </p:spPr>
      </p:pic>
      <p:pic>
        <p:nvPicPr>
          <p:cNvPr id="7" name="Picture 6">
            <a:extLst>
              <a:ext uri="{FF2B5EF4-FFF2-40B4-BE49-F238E27FC236}">
                <a16:creationId xmlns:a16="http://schemas.microsoft.com/office/drawing/2014/main" id="{39FEB399-49B1-0820-A299-4E18B47BC7D6}"/>
              </a:ext>
            </a:extLst>
          </p:cNvPr>
          <p:cNvPicPr>
            <a:picLocks noChangeAspect="1"/>
          </p:cNvPicPr>
          <p:nvPr/>
        </p:nvPicPr>
        <p:blipFill>
          <a:blip r:embed="rId4"/>
          <a:stretch>
            <a:fillRect/>
          </a:stretch>
        </p:blipFill>
        <p:spPr>
          <a:xfrm>
            <a:off x="6096000" y="2066688"/>
            <a:ext cx="5654633" cy="3845620"/>
          </a:xfrm>
          <a:prstGeom prst="rect">
            <a:avLst/>
          </a:prstGeom>
        </p:spPr>
      </p:pic>
      <p:sp>
        <p:nvSpPr>
          <p:cNvPr id="9" name="TextBox 8">
            <a:extLst>
              <a:ext uri="{FF2B5EF4-FFF2-40B4-BE49-F238E27FC236}">
                <a16:creationId xmlns:a16="http://schemas.microsoft.com/office/drawing/2014/main" id="{364B6F0B-8D82-3209-2D26-DE5A6A10D2A6}"/>
              </a:ext>
            </a:extLst>
          </p:cNvPr>
          <p:cNvSpPr txBox="1"/>
          <p:nvPr/>
        </p:nvSpPr>
        <p:spPr>
          <a:xfrm>
            <a:off x="-81656" y="1831410"/>
            <a:ext cx="6104658" cy="341632"/>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b="1" kern="0" dirty="0">
                <a:solidFill>
                  <a:srgbClr val="0E453C"/>
                </a:solidFill>
                <a:latin typeface="SassoonPrimaryInfant" pitchFamily="2"/>
                <a:cs typeface="Arial" pitchFamily="34"/>
              </a:rPr>
              <a:t>Choose to use</a:t>
            </a:r>
            <a:endParaRPr lang="en-US" sz="1800" b="1" kern="0" dirty="0">
              <a:solidFill>
                <a:srgbClr val="0E453C"/>
              </a:solidFill>
              <a:latin typeface="SassoonPrimaryInfant" pitchFamily="2"/>
              <a:cs typeface="Arial" pitchFamily="34"/>
            </a:endParaRPr>
          </a:p>
        </p:txBody>
      </p:sp>
      <p:sp>
        <p:nvSpPr>
          <p:cNvPr id="11" name="TextBox 10">
            <a:extLst>
              <a:ext uri="{FF2B5EF4-FFF2-40B4-BE49-F238E27FC236}">
                <a16:creationId xmlns:a16="http://schemas.microsoft.com/office/drawing/2014/main" id="{5FD82C6B-4780-986C-DDB8-BCEE0FE45C38}"/>
              </a:ext>
            </a:extLst>
          </p:cNvPr>
          <p:cNvSpPr txBox="1"/>
          <p:nvPr/>
        </p:nvSpPr>
        <p:spPr>
          <a:xfrm>
            <a:off x="5606425" y="1804904"/>
            <a:ext cx="6144208" cy="341632"/>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Switch it with Mitch</a:t>
            </a:r>
          </a:p>
        </p:txBody>
      </p:sp>
    </p:spTree>
    <p:extLst>
      <p:ext uri="{BB962C8B-B14F-4D97-AF65-F5344CB8AC3E}">
        <p14:creationId xmlns:p14="http://schemas.microsoft.com/office/powerpoint/2010/main" val="3694915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pPr algn="ctr"/>
            <a:r>
              <a:rPr lang="en-GB" sz="5400" u="sng" dirty="0">
                <a:latin typeface="Sassoon Infant Std" panose="020B0503020103030203" pitchFamily="34" charset="0"/>
              </a:rPr>
              <a:t>Weekly parent phonics newsletters </a:t>
            </a:r>
          </a:p>
        </p:txBody>
      </p:sp>
      <p:pic>
        <p:nvPicPr>
          <p:cNvPr id="5" name="Picture 4">
            <a:extLst>
              <a:ext uri="{FF2B5EF4-FFF2-40B4-BE49-F238E27FC236}">
                <a16:creationId xmlns:a16="http://schemas.microsoft.com/office/drawing/2014/main" id="{F6921553-2374-E7EF-928C-D5C27D2E0E62}"/>
              </a:ext>
            </a:extLst>
          </p:cNvPr>
          <p:cNvPicPr>
            <a:picLocks noChangeAspect="1"/>
          </p:cNvPicPr>
          <p:nvPr/>
        </p:nvPicPr>
        <p:blipFill>
          <a:blip r:embed="rId3"/>
          <a:stretch>
            <a:fillRect/>
          </a:stretch>
        </p:blipFill>
        <p:spPr>
          <a:xfrm>
            <a:off x="4120334" y="1256169"/>
            <a:ext cx="3734124" cy="5044877"/>
          </a:xfrm>
          <a:prstGeom prst="rect">
            <a:avLst/>
          </a:prstGeom>
        </p:spPr>
      </p:pic>
    </p:spTree>
    <p:extLst>
      <p:ext uri="{BB962C8B-B14F-4D97-AF65-F5344CB8AC3E}">
        <p14:creationId xmlns:p14="http://schemas.microsoft.com/office/powerpoint/2010/main" val="38984587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967" y="96416"/>
            <a:ext cx="5047862" cy="1320800"/>
          </a:xfrm>
        </p:spPr>
        <p:txBody>
          <a:bodyPr>
            <a:normAutofit fontScale="90000"/>
          </a:bodyPr>
          <a:lstStyle/>
          <a:p>
            <a:r>
              <a:rPr lang="en-GB" sz="6000" u="sng" dirty="0">
                <a:latin typeface="Sassoon Infant Std" panose="020B0503020103030203" pitchFamily="34" charset="0"/>
              </a:rPr>
              <a:t>Guided Reading</a:t>
            </a:r>
          </a:p>
        </p:txBody>
      </p:sp>
      <p:sp>
        <p:nvSpPr>
          <p:cNvPr id="7" name="TextBox 6">
            <a:extLst>
              <a:ext uri="{FF2B5EF4-FFF2-40B4-BE49-F238E27FC236}">
                <a16:creationId xmlns:a16="http://schemas.microsoft.com/office/drawing/2014/main" id="{2CEE751D-2417-F58D-C301-D4050361E3BF}"/>
              </a:ext>
            </a:extLst>
          </p:cNvPr>
          <p:cNvSpPr txBox="1"/>
          <p:nvPr/>
        </p:nvSpPr>
        <p:spPr>
          <a:xfrm>
            <a:off x="111966" y="1124694"/>
            <a:ext cx="8070980" cy="3785652"/>
          </a:xfrm>
          <a:prstGeom prst="rect">
            <a:avLst/>
          </a:prstGeom>
          <a:noFill/>
        </p:spPr>
        <p:txBody>
          <a:bodyPr wrap="square" rtlCol="0">
            <a:spAutoFit/>
          </a:bodyPr>
          <a:lstStyle/>
          <a:p>
            <a:r>
              <a:rPr lang="en-US" sz="2000" b="0" i="0" dirty="0">
                <a:solidFill>
                  <a:srgbClr val="1B1B1B"/>
                </a:solidFill>
                <a:effectLst/>
                <a:latin typeface="Sassoon Infant Std" panose="020B0503020103030203" pitchFamily="34" charset="0"/>
              </a:rPr>
              <a:t>At the early stages of learning to read, reading</a:t>
            </a:r>
            <a:r>
              <a:rPr lang="en-US" sz="2000" b="1" i="0" dirty="0">
                <a:solidFill>
                  <a:srgbClr val="1B1B1B"/>
                </a:solidFill>
                <a:effectLst/>
                <a:latin typeface="Sassoon Infant Std" panose="020B0503020103030203" pitchFamily="34" charset="0"/>
              </a:rPr>
              <a:t> </a:t>
            </a:r>
            <a:r>
              <a:rPr lang="en-US" sz="2000" b="0" i="0" dirty="0">
                <a:solidFill>
                  <a:srgbClr val="1B1B1B"/>
                </a:solidFill>
                <a:effectLst/>
                <a:latin typeface="Sassoon Infant Std" panose="020B0503020103030203" pitchFamily="34" charset="0"/>
              </a:rPr>
              <a:t>materials are closely matched to learners’ phonics knowledge using the Collins Big Cat books (Lilac – Turquoise). We use Collins Big Cat as a whole-school reading </a:t>
            </a:r>
            <a:r>
              <a:rPr lang="en-US" sz="2000" b="0" i="0" dirty="0" err="1">
                <a:solidFill>
                  <a:srgbClr val="1B1B1B"/>
                </a:solidFill>
                <a:effectLst/>
                <a:latin typeface="Sassoon Infant Std" panose="020B0503020103030203" pitchFamily="34" charset="0"/>
              </a:rPr>
              <a:t>programme</a:t>
            </a:r>
            <a:r>
              <a:rPr lang="en-US" sz="2000" b="0" i="0" dirty="0">
                <a:solidFill>
                  <a:srgbClr val="1B1B1B"/>
                </a:solidFill>
                <a:effectLst/>
                <a:latin typeface="Sassoon Infant Std" panose="020B0503020103030203" pitchFamily="34" charset="0"/>
              </a:rPr>
              <a:t>; the levelled readers systematically increase the level of challenge, vocabulary and stamina as children work up through the bands and have been audited to ensure they link fully with our SSP.  </a:t>
            </a:r>
          </a:p>
          <a:p>
            <a:endParaRPr lang="en-US" sz="2000" dirty="0">
              <a:solidFill>
                <a:srgbClr val="1B1B1B"/>
              </a:solidFill>
              <a:latin typeface="Sassoon Infant Std" panose="020B0503020103030203" pitchFamily="34" charset="0"/>
            </a:endParaRPr>
          </a:p>
          <a:p>
            <a:r>
              <a:rPr lang="en-US" sz="2000" b="0" i="0" dirty="0">
                <a:solidFill>
                  <a:srgbClr val="1B1B1B"/>
                </a:solidFill>
                <a:effectLst/>
                <a:latin typeface="Sassoon Infant Std" panose="020B0503020103030203" pitchFamily="34" charset="0"/>
              </a:rPr>
              <a:t>Daily Guided Reading sessions take place throughout the school</a:t>
            </a:r>
          </a:p>
          <a:p>
            <a:pPr algn="just" fontAlgn="t"/>
            <a:endParaRPr lang="en-US" sz="2000" dirty="0">
              <a:solidFill>
                <a:srgbClr val="1B1B1B"/>
              </a:solidFill>
              <a:latin typeface="Sassoon Infant Std" panose="020B0503020103030203" pitchFamily="34" charset="0"/>
            </a:endParaRPr>
          </a:p>
          <a:p>
            <a:pPr algn="just" fontAlgn="t"/>
            <a:r>
              <a:rPr lang="en-US" sz="2000" b="0" i="0" dirty="0">
                <a:solidFill>
                  <a:srgbClr val="1B1B1B"/>
                </a:solidFill>
                <a:effectLst/>
                <a:latin typeface="Sassoon Infant Std" panose="020B0503020103030203" pitchFamily="34" charset="0"/>
              </a:rPr>
              <a:t>From the Spring Term of Year 1, all children will move onto whole class Guided Reading using Badger Guided Reading texts. During guided reading, we ensure our pupils are exposed to rich and varied text.</a:t>
            </a:r>
          </a:p>
        </p:txBody>
      </p:sp>
      <p:pic>
        <p:nvPicPr>
          <p:cNvPr id="9" name="Picture 8">
            <a:extLst>
              <a:ext uri="{FF2B5EF4-FFF2-40B4-BE49-F238E27FC236}">
                <a16:creationId xmlns:a16="http://schemas.microsoft.com/office/drawing/2014/main" id="{CB88137F-822C-AC2F-72F6-89D8096CFD9E}"/>
              </a:ext>
            </a:extLst>
          </p:cNvPr>
          <p:cNvPicPr>
            <a:picLocks noChangeAspect="1"/>
          </p:cNvPicPr>
          <p:nvPr/>
        </p:nvPicPr>
        <p:blipFill>
          <a:blip r:embed="rId3"/>
          <a:stretch>
            <a:fillRect/>
          </a:stretch>
        </p:blipFill>
        <p:spPr>
          <a:xfrm>
            <a:off x="111966" y="5446998"/>
            <a:ext cx="8966720" cy="1308029"/>
          </a:xfrm>
          <a:prstGeom prst="rect">
            <a:avLst/>
          </a:prstGeom>
        </p:spPr>
      </p:pic>
      <p:pic>
        <p:nvPicPr>
          <p:cNvPr id="3074" name="Picture 2" descr="Guided Reading: How to Organize the Chaos | EdSurge News">
            <a:extLst>
              <a:ext uri="{FF2B5EF4-FFF2-40B4-BE49-F238E27FC236}">
                <a16:creationId xmlns:a16="http://schemas.microsoft.com/office/drawing/2014/main" id="{8E28976D-5436-DF8F-6724-221CE7C9C1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8410" y="102973"/>
            <a:ext cx="4287648" cy="1735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66911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967" y="96416"/>
            <a:ext cx="7490312" cy="1320800"/>
          </a:xfrm>
        </p:spPr>
        <p:txBody>
          <a:bodyPr>
            <a:normAutofit/>
          </a:bodyPr>
          <a:lstStyle/>
          <a:p>
            <a:r>
              <a:rPr lang="en-GB" u="sng" dirty="0">
                <a:latin typeface="Sassoon Infant Std" panose="020B0503020103030203" pitchFamily="34" charset="0"/>
              </a:rPr>
              <a:t>Reading end of Year 2</a:t>
            </a:r>
          </a:p>
        </p:txBody>
      </p:sp>
      <p:pic>
        <p:nvPicPr>
          <p:cNvPr id="10" name="Picture 9">
            <a:extLst>
              <a:ext uri="{FF2B5EF4-FFF2-40B4-BE49-F238E27FC236}">
                <a16:creationId xmlns:a16="http://schemas.microsoft.com/office/drawing/2014/main" id="{DD83E174-0163-39C1-1956-8297FF8D4207}"/>
              </a:ext>
            </a:extLst>
          </p:cNvPr>
          <p:cNvPicPr>
            <a:picLocks noChangeAspect="1"/>
          </p:cNvPicPr>
          <p:nvPr/>
        </p:nvPicPr>
        <p:blipFill rotWithShape="1">
          <a:blip r:embed="rId3"/>
          <a:srcRect t="35974" b="25432"/>
          <a:stretch/>
        </p:blipFill>
        <p:spPr>
          <a:xfrm>
            <a:off x="2" y="1352154"/>
            <a:ext cx="8952612" cy="4048850"/>
          </a:xfrm>
          <a:prstGeom prst="rect">
            <a:avLst/>
          </a:prstGeom>
        </p:spPr>
      </p:pic>
      <p:pic>
        <p:nvPicPr>
          <p:cNvPr id="3" name="Picture 2">
            <a:extLst>
              <a:ext uri="{FF2B5EF4-FFF2-40B4-BE49-F238E27FC236}">
                <a16:creationId xmlns:a16="http://schemas.microsoft.com/office/drawing/2014/main" id="{F9B9086D-8049-6D9F-89F5-0D343A68BA9F}"/>
              </a:ext>
            </a:extLst>
          </p:cNvPr>
          <p:cNvPicPr>
            <a:picLocks noChangeAspect="1"/>
          </p:cNvPicPr>
          <p:nvPr/>
        </p:nvPicPr>
        <p:blipFill rotWithShape="1">
          <a:blip r:embed="rId3"/>
          <a:srcRect b="62982"/>
          <a:stretch/>
        </p:blipFill>
        <p:spPr>
          <a:xfrm>
            <a:off x="4691585" y="-1"/>
            <a:ext cx="7500415" cy="3253564"/>
          </a:xfrm>
          <a:prstGeom prst="rect">
            <a:avLst/>
          </a:prstGeom>
        </p:spPr>
      </p:pic>
      <p:pic>
        <p:nvPicPr>
          <p:cNvPr id="5" name="Picture 4">
            <a:extLst>
              <a:ext uri="{FF2B5EF4-FFF2-40B4-BE49-F238E27FC236}">
                <a16:creationId xmlns:a16="http://schemas.microsoft.com/office/drawing/2014/main" id="{AE443FD2-5575-D7E4-0EFD-D30E8B461FF4}"/>
              </a:ext>
            </a:extLst>
          </p:cNvPr>
          <p:cNvPicPr>
            <a:picLocks noChangeAspect="1"/>
          </p:cNvPicPr>
          <p:nvPr/>
        </p:nvPicPr>
        <p:blipFill rotWithShape="1">
          <a:blip r:embed="rId3"/>
          <a:srcRect t="74118"/>
          <a:stretch/>
        </p:blipFill>
        <p:spPr>
          <a:xfrm>
            <a:off x="5106749" y="4739674"/>
            <a:ext cx="7085252" cy="2148873"/>
          </a:xfrm>
          <a:prstGeom prst="rect">
            <a:avLst/>
          </a:prstGeom>
        </p:spPr>
      </p:pic>
    </p:spTree>
    <p:extLst>
      <p:ext uri="{BB962C8B-B14F-4D97-AF65-F5344CB8AC3E}">
        <p14:creationId xmlns:p14="http://schemas.microsoft.com/office/powerpoint/2010/main" val="24505172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81" y="0"/>
            <a:ext cx="3300769" cy="1140912"/>
          </a:xfrm>
        </p:spPr>
        <p:txBody>
          <a:bodyPr>
            <a:normAutofit fontScale="90000"/>
          </a:bodyPr>
          <a:lstStyle/>
          <a:p>
            <a:r>
              <a:rPr lang="en-GB" sz="7200" u="sng" dirty="0">
                <a:latin typeface="Sassoon Infant Std" panose="020B0503020103030203" pitchFamily="34" charset="0"/>
              </a:rPr>
              <a:t>Spellings</a:t>
            </a:r>
          </a:p>
        </p:txBody>
      </p:sp>
      <p:sp>
        <p:nvSpPr>
          <p:cNvPr id="8" name="TextBox 7">
            <a:extLst>
              <a:ext uri="{FF2B5EF4-FFF2-40B4-BE49-F238E27FC236}">
                <a16:creationId xmlns:a16="http://schemas.microsoft.com/office/drawing/2014/main" id="{33F22EDB-1933-89B1-E55A-1A41D69970C8}"/>
              </a:ext>
            </a:extLst>
          </p:cNvPr>
          <p:cNvSpPr txBox="1"/>
          <p:nvPr/>
        </p:nvSpPr>
        <p:spPr>
          <a:xfrm>
            <a:off x="62205" y="1000953"/>
            <a:ext cx="8456644" cy="5170646"/>
          </a:xfrm>
          <a:prstGeom prst="rect">
            <a:avLst/>
          </a:prstGeom>
          <a:noFill/>
        </p:spPr>
        <p:txBody>
          <a:bodyPr wrap="square">
            <a:spAutoFit/>
          </a:bodyPr>
          <a:lstStyle/>
          <a:p>
            <a:pPr algn="l" fontAlgn="t"/>
            <a:r>
              <a:rPr lang="en-US" sz="2200" b="0" i="0" dirty="0">
                <a:solidFill>
                  <a:srgbClr val="000000"/>
                </a:solidFill>
                <a:effectLst/>
                <a:latin typeface="Sassoon Infant Std" panose="020B0503020103030203" pitchFamily="34" charset="0"/>
              </a:rPr>
              <a:t>In KS1, the children learn to spell as part of their daily phonics lessons where they learn to apply the sounds taught. In all other areas of the curriculum, the children are encouraged to apply their phonic knowledge when writing independently.</a:t>
            </a:r>
            <a:endParaRPr lang="en-US" sz="2200" b="0" i="0" dirty="0">
              <a:solidFill>
                <a:srgbClr val="1B1B1B"/>
              </a:solidFill>
              <a:effectLst/>
              <a:latin typeface="Sassoon Infant Std" panose="020B0503020103030203" pitchFamily="34" charset="0"/>
            </a:endParaRPr>
          </a:p>
          <a:p>
            <a:pPr algn="l" fontAlgn="t"/>
            <a:r>
              <a:rPr lang="en-US" sz="2200" b="0" i="0" dirty="0">
                <a:solidFill>
                  <a:srgbClr val="1B1B1B"/>
                </a:solidFill>
                <a:effectLst/>
                <a:latin typeface="Sassoon Infant Std" panose="020B0503020103030203" pitchFamily="34" charset="0"/>
              </a:rPr>
              <a:t> </a:t>
            </a:r>
            <a:endParaRPr lang="en-US" sz="2200" dirty="0">
              <a:solidFill>
                <a:srgbClr val="1B1B1B"/>
              </a:solidFill>
              <a:latin typeface="Sassoon Infant Std" panose="020B0503020103030203" pitchFamily="34" charset="0"/>
            </a:endParaRPr>
          </a:p>
          <a:p>
            <a:pPr algn="l" fontAlgn="t"/>
            <a:r>
              <a:rPr lang="en-US" sz="2200" b="0" i="0" dirty="0">
                <a:solidFill>
                  <a:srgbClr val="000000"/>
                </a:solidFill>
                <a:effectLst/>
                <a:latin typeface="Sassoon Infant Std" panose="020B0503020103030203" pitchFamily="34" charset="0"/>
              </a:rPr>
              <a:t>The spelling objectives are taught initially through Supersonic Phonic Friends (Nursery – Year 2). Throughout the year, Year 2, the children then move onto ‘No Nonsense spelling’ which focuses on the teaching of spelling</a:t>
            </a:r>
            <a:r>
              <a:rPr lang="en-US" sz="2200" dirty="0">
                <a:solidFill>
                  <a:srgbClr val="000000"/>
                </a:solidFill>
                <a:latin typeface="Sassoon Infant Std" panose="020B0503020103030203" pitchFamily="34" charset="0"/>
              </a:rPr>
              <a:t>. </a:t>
            </a:r>
            <a:endParaRPr lang="en-US" sz="2200" b="0" i="0" dirty="0">
              <a:solidFill>
                <a:srgbClr val="000000"/>
              </a:solidFill>
              <a:effectLst/>
              <a:latin typeface="Sassoon Infant Std" panose="020B0503020103030203" pitchFamily="34" charset="0"/>
            </a:endParaRPr>
          </a:p>
          <a:p>
            <a:pPr algn="l" fontAlgn="t"/>
            <a:r>
              <a:rPr lang="en-US" sz="2200" b="0" i="0" dirty="0">
                <a:solidFill>
                  <a:srgbClr val="1B1B1B"/>
                </a:solidFill>
                <a:effectLst/>
                <a:latin typeface="Sassoon Infant Std" panose="020B0503020103030203" pitchFamily="34" charset="0"/>
              </a:rPr>
              <a:t> </a:t>
            </a:r>
          </a:p>
          <a:p>
            <a:pPr algn="l" fontAlgn="t"/>
            <a:r>
              <a:rPr lang="en-US" sz="2200" b="0" i="0" dirty="0">
                <a:solidFill>
                  <a:srgbClr val="000000"/>
                </a:solidFill>
                <a:effectLst/>
                <a:latin typeface="Sassoon Infant Std" panose="020B0503020103030203" pitchFamily="34" charset="0"/>
              </a:rPr>
              <a:t>Word lists and visual prompts are used in classrooms to assist children with their spelling. Children are encouraged to use different strategies to help them spell correctly including phonics, use of word lists or mats and dictionaries. When marking work teachers pick out spellings for children to correct based on spelling patterns and non-negotiables.</a:t>
            </a:r>
            <a:endParaRPr lang="en-US" sz="2200" b="0" i="0" dirty="0">
              <a:solidFill>
                <a:srgbClr val="1B1B1B"/>
              </a:solidFill>
              <a:effectLst/>
              <a:latin typeface="Sassoon Infant Std" panose="020B0503020103030203" pitchFamily="34" charset="0"/>
            </a:endParaRPr>
          </a:p>
        </p:txBody>
      </p:sp>
      <p:pic>
        <p:nvPicPr>
          <p:cNvPr id="4098" name="Picture 2" descr="Spelling Picture | Free Photograph | Photos Public Domain">
            <a:extLst>
              <a:ext uri="{FF2B5EF4-FFF2-40B4-BE49-F238E27FC236}">
                <a16:creationId xmlns:a16="http://schemas.microsoft.com/office/drawing/2014/main" id="{0AE39537-0847-09DC-551F-D9F676B98F2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43951" y="-25415"/>
            <a:ext cx="3448049" cy="229869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E1FF622C-8B1C-C7C9-072A-D26FE7E2707A}"/>
              </a:ext>
            </a:extLst>
          </p:cNvPr>
          <p:cNvPicPr>
            <a:picLocks noChangeAspect="1"/>
          </p:cNvPicPr>
          <p:nvPr/>
        </p:nvPicPr>
        <p:blipFill>
          <a:blip r:embed="rId4"/>
          <a:stretch>
            <a:fillRect/>
          </a:stretch>
        </p:blipFill>
        <p:spPr>
          <a:xfrm>
            <a:off x="8518848" y="2349972"/>
            <a:ext cx="3610947" cy="1332381"/>
          </a:xfrm>
          <a:prstGeom prst="rect">
            <a:avLst/>
          </a:prstGeom>
        </p:spPr>
      </p:pic>
    </p:spTree>
    <p:extLst>
      <p:ext uri="{BB962C8B-B14F-4D97-AF65-F5344CB8AC3E}">
        <p14:creationId xmlns:p14="http://schemas.microsoft.com/office/powerpoint/2010/main" val="17316442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231" y="1"/>
            <a:ext cx="5009242" cy="1156996"/>
          </a:xfrm>
        </p:spPr>
        <p:txBody>
          <a:bodyPr>
            <a:normAutofit fontScale="90000"/>
          </a:bodyPr>
          <a:lstStyle/>
          <a:p>
            <a:r>
              <a:rPr lang="en-GB" sz="7200" u="sng" dirty="0">
                <a:latin typeface="Sassoon Infant Std" panose="020B0503020103030203" pitchFamily="34" charset="0"/>
              </a:rPr>
              <a:t>Handwriting</a:t>
            </a:r>
          </a:p>
        </p:txBody>
      </p:sp>
      <p:sp>
        <p:nvSpPr>
          <p:cNvPr id="8" name="TextBox 7">
            <a:extLst>
              <a:ext uri="{FF2B5EF4-FFF2-40B4-BE49-F238E27FC236}">
                <a16:creationId xmlns:a16="http://schemas.microsoft.com/office/drawing/2014/main" id="{CF7B6CE5-C99A-DFBB-B6DA-3122040E30BA}"/>
              </a:ext>
            </a:extLst>
          </p:cNvPr>
          <p:cNvSpPr txBox="1"/>
          <p:nvPr/>
        </p:nvSpPr>
        <p:spPr>
          <a:xfrm>
            <a:off x="114641" y="917912"/>
            <a:ext cx="6618512" cy="5509200"/>
          </a:xfrm>
          <a:prstGeom prst="rect">
            <a:avLst/>
          </a:prstGeom>
          <a:noFill/>
        </p:spPr>
        <p:txBody>
          <a:bodyPr wrap="square">
            <a:spAutoFit/>
          </a:bodyPr>
          <a:lstStyle/>
          <a:p>
            <a:pPr algn="l" fontAlgn="t"/>
            <a:r>
              <a:rPr lang="en-US" sz="2200" b="0" i="0" dirty="0">
                <a:solidFill>
                  <a:srgbClr val="000000"/>
                </a:solidFill>
                <a:effectLst/>
                <a:latin typeface="Sassoon Infant Std" panose="020B0503020103030203" pitchFamily="34" charset="0"/>
              </a:rPr>
              <a:t>Our aim is to ensure that every pupil develops a neat, fluent style of handwriting using continuous cursive letters as this will lead to them producing letters and words automatically in their independent writing. For most this will happen by the end of Year 1 and for those with specific difficulties, interventions will take place.</a:t>
            </a:r>
            <a:endParaRPr lang="en-US" sz="2200" b="0" i="0" dirty="0">
              <a:solidFill>
                <a:srgbClr val="1B1B1B"/>
              </a:solidFill>
              <a:effectLst/>
              <a:latin typeface="Sassoon Infant Std" panose="020B0503020103030203" pitchFamily="34" charset="0"/>
            </a:endParaRPr>
          </a:p>
          <a:p>
            <a:pPr algn="l" fontAlgn="t"/>
            <a:r>
              <a:rPr lang="en-US" sz="2200" b="0" i="0" dirty="0">
                <a:solidFill>
                  <a:srgbClr val="000000"/>
                </a:solidFill>
                <a:effectLst/>
                <a:latin typeface="Sassoon Infant Std" panose="020B0503020103030203" pitchFamily="34" charset="0"/>
              </a:rPr>
              <a:t>Handwriting is taught weekly, in Year 1 and 2, through explicit teacher modelling of letter formation and building to a cursive style.</a:t>
            </a:r>
          </a:p>
          <a:p>
            <a:pPr algn="l" fontAlgn="t"/>
            <a:endParaRPr lang="en-US" sz="2200" dirty="0">
              <a:solidFill>
                <a:srgbClr val="000000"/>
              </a:solidFill>
              <a:latin typeface="Sassoon Infant Std" panose="020B0503020103030203" pitchFamily="34" charset="0"/>
            </a:endParaRPr>
          </a:p>
          <a:p>
            <a:pPr algn="l" fontAlgn="t"/>
            <a:r>
              <a:rPr lang="en-US" sz="2200" b="0" i="0" dirty="0">
                <a:solidFill>
                  <a:srgbClr val="000000"/>
                </a:solidFill>
                <a:effectLst/>
                <a:latin typeface="Sassoon Infant Std" panose="020B0503020103030203" pitchFamily="34" charset="0"/>
              </a:rPr>
              <a:t>We use Letter Join script. We </a:t>
            </a:r>
            <a:r>
              <a:rPr lang="en-US" sz="2200" b="0" i="0" dirty="0" err="1">
                <a:solidFill>
                  <a:srgbClr val="000000"/>
                </a:solidFill>
                <a:effectLst/>
                <a:latin typeface="Sassoon Infant Std" panose="020B0503020103030203" pitchFamily="34" charset="0"/>
              </a:rPr>
              <a:t>recognise</a:t>
            </a:r>
            <a:r>
              <a:rPr lang="en-US" sz="2200" b="0" i="0" dirty="0">
                <a:solidFill>
                  <a:srgbClr val="000000"/>
                </a:solidFill>
                <a:effectLst/>
                <a:latin typeface="Sassoon Infant Std" panose="020B0503020103030203" pitchFamily="34" charset="0"/>
              </a:rPr>
              <a:t> that handwriting is closely linked with spelling, therefore, the </a:t>
            </a:r>
            <a:r>
              <a:rPr lang="en-US" sz="2200" b="0" i="0" dirty="0" err="1">
                <a:solidFill>
                  <a:srgbClr val="000000"/>
                </a:solidFill>
                <a:effectLst/>
                <a:latin typeface="Sassoon Infant Std" panose="020B0503020103030203" pitchFamily="34" charset="0"/>
              </a:rPr>
              <a:t>practising</a:t>
            </a:r>
            <a:r>
              <a:rPr lang="en-US" sz="2200" b="0" i="0" dirty="0">
                <a:solidFill>
                  <a:srgbClr val="000000"/>
                </a:solidFill>
                <a:effectLst/>
                <a:latin typeface="Sassoon Infant Std" panose="020B0503020103030203" pitchFamily="34" charset="0"/>
              </a:rPr>
              <a:t> of key word/rules and year group statutory and non-statutory words also occurs in the context of handwriting lessons, once children are competent in the correct individual letter formation.</a:t>
            </a:r>
            <a:endParaRPr lang="en-US" sz="2200" b="0" i="0" dirty="0">
              <a:solidFill>
                <a:srgbClr val="1B1B1B"/>
              </a:solidFill>
              <a:effectLst/>
              <a:latin typeface="Sassoon Infant Std" panose="020B0503020103030203" pitchFamily="34" charset="0"/>
            </a:endParaRPr>
          </a:p>
        </p:txBody>
      </p:sp>
      <p:pic>
        <p:nvPicPr>
          <p:cNvPr id="10" name="Picture 9">
            <a:extLst>
              <a:ext uri="{FF2B5EF4-FFF2-40B4-BE49-F238E27FC236}">
                <a16:creationId xmlns:a16="http://schemas.microsoft.com/office/drawing/2014/main" id="{604D98DA-42E7-2530-E08E-732D5450BF30}"/>
              </a:ext>
            </a:extLst>
          </p:cNvPr>
          <p:cNvPicPr>
            <a:picLocks noChangeAspect="1"/>
          </p:cNvPicPr>
          <p:nvPr/>
        </p:nvPicPr>
        <p:blipFill>
          <a:blip r:embed="rId3"/>
          <a:stretch>
            <a:fillRect/>
          </a:stretch>
        </p:blipFill>
        <p:spPr>
          <a:xfrm>
            <a:off x="6733153" y="94019"/>
            <a:ext cx="5344206" cy="2944491"/>
          </a:xfrm>
          <a:prstGeom prst="rect">
            <a:avLst/>
          </a:prstGeom>
        </p:spPr>
      </p:pic>
      <p:pic>
        <p:nvPicPr>
          <p:cNvPr id="12" name="Picture 11">
            <a:extLst>
              <a:ext uri="{FF2B5EF4-FFF2-40B4-BE49-F238E27FC236}">
                <a16:creationId xmlns:a16="http://schemas.microsoft.com/office/drawing/2014/main" id="{65F4B459-1D9E-6FAF-5D59-88640A9F2589}"/>
              </a:ext>
            </a:extLst>
          </p:cNvPr>
          <p:cNvPicPr>
            <a:picLocks noChangeAspect="1"/>
          </p:cNvPicPr>
          <p:nvPr/>
        </p:nvPicPr>
        <p:blipFill>
          <a:blip r:embed="rId4"/>
          <a:stretch>
            <a:fillRect/>
          </a:stretch>
        </p:blipFill>
        <p:spPr>
          <a:xfrm>
            <a:off x="7716416" y="2591312"/>
            <a:ext cx="4330959" cy="3085304"/>
          </a:xfrm>
          <a:prstGeom prst="rect">
            <a:avLst/>
          </a:prstGeom>
        </p:spPr>
      </p:pic>
    </p:spTree>
    <p:extLst>
      <p:ext uri="{BB962C8B-B14F-4D97-AF65-F5344CB8AC3E}">
        <p14:creationId xmlns:p14="http://schemas.microsoft.com/office/powerpoint/2010/main" val="36656052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644" y="118212"/>
            <a:ext cx="11472314" cy="6494085"/>
          </a:xfrm>
          <a:prstGeom prst="rect">
            <a:avLst/>
          </a:prstGeom>
          <a:noFill/>
        </p:spPr>
        <p:txBody>
          <a:bodyPr wrap="square" rtlCol="0">
            <a:spAutoFit/>
          </a:bodyPr>
          <a:lstStyle/>
          <a:p>
            <a:pPr algn="ctr"/>
            <a:r>
              <a:rPr lang="en-GB" sz="3200" b="1" u="sng" dirty="0">
                <a:latin typeface="Sassoon Infant Std" panose="020B0503020103030203" pitchFamily="34" charset="0"/>
              </a:rPr>
              <a:t>Assessment – how do we know how the pupils are doing?</a:t>
            </a:r>
            <a:endParaRPr lang="en-GB" sz="2400" dirty="0">
              <a:latin typeface="Sassoon Infant Std" panose="020B0503020103030203" pitchFamily="34" charset="0"/>
            </a:endParaRPr>
          </a:p>
          <a:p>
            <a:r>
              <a:rPr lang="en-GB" sz="2400" dirty="0">
                <a:latin typeface="Sassoon Infant Std" panose="020B0503020103030203" pitchFamily="34" charset="0"/>
              </a:rPr>
              <a:t>Throughout the school, teachers assess children daily to form the basis of planning and consecutive lessons, ensuring they meet the needs.</a:t>
            </a:r>
          </a:p>
          <a:p>
            <a:endParaRPr lang="en-GB" sz="2400" dirty="0">
              <a:latin typeface="Sassoon Infant Std" panose="020B0503020103030203" pitchFamily="34" charset="0"/>
            </a:endParaRPr>
          </a:p>
          <a:p>
            <a:r>
              <a:rPr lang="en-GB" sz="2400" dirty="0">
                <a:latin typeface="Sassoon Infant Std" panose="020B0503020103030203" pitchFamily="34" charset="0"/>
              </a:rPr>
              <a:t>At the end of each half term, teachers moderate and assess the children on the objectives covered. </a:t>
            </a:r>
          </a:p>
          <a:p>
            <a:endParaRPr lang="en-GB" sz="2400" dirty="0">
              <a:latin typeface="Sassoon Infant Std" panose="020B0503020103030203" pitchFamily="34" charset="0"/>
            </a:endParaRPr>
          </a:p>
          <a:p>
            <a:r>
              <a:rPr lang="en-GB" sz="2400" dirty="0">
                <a:latin typeface="Sassoon Infant Std" panose="020B0503020103030203" pitchFamily="34" charset="0"/>
              </a:rPr>
              <a:t>Once a term, children are assessed in formal ways for writing. At the start of each English topic/genre the children will carry out a cold write. A cold write is a piece of writing that the children do independently before they have had any explicit teaching or guidance in that area. At the end of the topic, the children then carry out an independent hot write. This highlights what they have learnt throughout the topic. In year 2, weekly spelling tests are delivered. This aims to aid the children in learning their year 2 spelling rules. </a:t>
            </a:r>
          </a:p>
          <a:p>
            <a:endParaRPr lang="en-GB" sz="2400" dirty="0">
              <a:latin typeface="Sassoon Infant Std" panose="020B0503020103030203" pitchFamily="34" charset="0"/>
            </a:endParaRPr>
          </a:p>
          <a:p>
            <a:r>
              <a:rPr lang="en-GB" sz="2400" dirty="0">
                <a:latin typeface="Sassoon Infant Std" panose="020B0503020103030203" pitchFamily="34" charset="0"/>
              </a:rPr>
              <a:t>Within Mathematics, end of unit assessments are completed for each topic.</a:t>
            </a:r>
          </a:p>
          <a:p>
            <a:r>
              <a:rPr lang="en-GB" sz="2400" dirty="0">
                <a:latin typeface="Sassoon Infant Std" panose="020B0503020103030203" pitchFamily="34" charset="0"/>
              </a:rPr>
              <a:t>In other topics and subjects, we assess throughout and at the start and </a:t>
            </a:r>
          </a:p>
          <a:p>
            <a:r>
              <a:rPr lang="en-GB" sz="2400" dirty="0">
                <a:latin typeface="Sassoon Infant Std" panose="020B0503020103030203" pitchFamily="34" charset="0"/>
              </a:rPr>
              <a:t>end of unit assessments.</a:t>
            </a:r>
          </a:p>
        </p:txBody>
      </p:sp>
    </p:spTree>
    <p:extLst>
      <p:ext uri="{BB962C8B-B14F-4D97-AF65-F5344CB8AC3E}">
        <p14:creationId xmlns:p14="http://schemas.microsoft.com/office/powerpoint/2010/main" val="28733311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AA351-857F-125E-AE3D-5D5F80CD7416}"/>
              </a:ext>
            </a:extLst>
          </p:cNvPr>
          <p:cNvSpPr>
            <a:spLocks noGrp="1"/>
          </p:cNvSpPr>
          <p:nvPr>
            <p:ph type="title"/>
          </p:nvPr>
        </p:nvSpPr>
        <p:spPr>
          <a:xfrm>
            <a:off x="549934" y="331846"/>
            <a:ext cx="8596668" cy="1320800"/>
          </a:xfrm>
        </p:spPr>
        <p:txBody>
          <a:bodyPr/>
          <a:lstStyle/>
          <a:p>
            <a:r>
              <a:rPr lang="en-GB" dirty="0"/>
              <a:t>Other subjects and Enrichment</a:t>
            </a:r>
            <a:endParaRPr lang="en-US" dirty="0"/>
          </a:p>
        </p:txBody>
      </p:sp>
      <p:sp>
        <p:nvSpPr>
          <p:cNvPr id="3" name="Content Placeholder 2">
            <a:extLst>
              <a:ext uri="{FF2B5EF4-FFF2-40B4-BE49-F238E27FC236}">
                <a16:creationId xmlns:a16="http://schemas.microsoft.com/office/drawing/2014/main" id="{759B6902-EFF2-747F-75B0-9644B9DA8AF1}"/>
              </a:ext>
            </a:extLst>
          </p:cNvPr>
          <p:cNvSpPr>
            <a:spLocks noGrp="1"/>
          </p:cNvSpPr>
          <p:nvPr>
            <p:ph idx="1"/>
          </p:nvPr>
        </p:nvSpPr>
        <p:spPr>
          <a:xfrm>
            <a:off x="677334" y="5267739"/>
            <a:ext cx="8049223" cy="1133061"/>
          </a:xfrm>
        </p:spPr>
        <p:txBody>
          <a:bodyPr>
            <a:normAutofit/>
          </a:bodyPr>
          <a:lstStyle/>
          <a:p>
            <a:r>
              <a:rPr lang="en-GB" dirty="0">
                <a:latin typeface="Sassoon Infant Std" panose="020B0503020103030203" pitchFamily="34" charset="0"/>
              </a:rPr>
              <a:t>Alongside the core skills of English and Maths, we also teach a full broad curriculum and ensure lots of enrichment such as visits, trips, music, forest schools and much more.</a:t>
            </a:r>
            <a:endParaRPr lang="en-US" dirty="0">
              <a:latin typeface="Sassoon Infant Std" panose="020B0503020103030203" pitchFamily="34" charset="0"/>
            </a:endParaRPr>
          </a:p>
        </p:txBody>
      </p:sp>
      <p:pic>
        <p:nvPicPr>
          <p:cNvPr id="6" name="Picture 5">
            <a:extLst>
              <a:ext uri="{FF2B5EF4-FFF2-40B4-BE49-F238E27FC236}">
                <a16:creationId xmlns:a16="http://schemas.microsoft.com/office/drawing/2014/main" id="{DA27E927-6CC8-060E-C8B8-B0D3D77922A4}"/>
              </a:ext>
            </a:extLst>
          </p:cNvPr>
          <p:cNvPicPr>
            <a:picLocks noChangeAspect="1"/>
          </p:cNvPicPr>
          <p:nvPr/>
        </p:nvPicPr>
        <p:blipFill>
          <a:blip r:embed="rId3"/>
          <a:stretch>
            <a:fillRect/>
          </a:stretch>
        </p:blipFill>
        <p:spPr>
          <a:xfrm>
            <a:off x="109079" y="992705"/>
            <a:ext cx="5872637" cy="3957025"/>
          </a:xfrm>
          <a:prstGeom prst="rect">
            <a:avLst/>
          </a:prstGeom>
        </p:spPr>
      </p:pic>
      <p:pic>
        <p:nvPicPr>
          <p:cNvPr id="7" name="Picture 6">
            <a:extLst>
              <a:ext uri="{FF2B5EF4-FFF2-40B4-BE49-F238E27FC236}">
                <a16:creationId xmlns:a16="http://schemas.microsoft.com/office/drawing/2014/main" id="{3422C39C-4C32-2A10-8222-5B7117B9664E}"/>
              </a:ext>
            </a:extLst>
          </p:cNvPr>
          <p:cNvPicPr>
            <a:picLocks noChangeAspect="1"/>
          </p:cNvPicPr>
          <p:nvPr/>
        </p:nvPicPr>
        <p:blipFill>
          <a:blip r:embed="rId4"/>
          <a:stretch>
            <a:fillRect/>
          </a:stretch>
        </p:blipFill>
        <p:spPr>
          <a:xfrm>
            <a:off x="5981716" y="1097052"/>
            <a:ext cx="5872637" cy="3907430"/>
          </a:xfrm>
          <a:prstGeom prst="rect">
            <a:avLst/>
          </a:prstGeom>
        </p:spPr>
      </p:pic>
    </p:spTree>
    <p:extLst>
      <p:ext uri="{BB962C8B-B14F-4D97-AF65-F5344CB8AC3E}">
        <p14:creationId xmlns:p14="http://schemas.microsoft.com/office/powerpoint/2010/main" val="3132209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0940" y="80889"/>
            <a:ext cx="10491663" cy="6432530"/>
          </a:xfrm>
          <a:prstGeom prst="rect">
            <a:avLst/>
          </a:prstGeom>
          <a:noFill/>
        </p:spPr>
        <p:txBody>
          <a:bodyPr wrap="square" rtlCol="0">
            <a:spAutoFit/>
          </a:bodyPr>
          <a:lstStyle/>
          <a:p>
            <a:r>
              <a:rPr lang="en-GB" sz="4800" u="sng" dirty="0">
                <a:latin typeface="Sassoon Infant Std" panose="020B0503020103030203" pitchFamily="34" charset="0"/>
              </a:rPr>
              <a:t>How can parents support at home? </a:t>
            </a:r>
            <a:endParaRPr lang="en-GB" sz="4000" dirty="0">
              <a:latin typeface="Sassoon Infant Std" panose="020B0503020103030203" pitchFamily="34" charset="0"/>
            </a:endParaRPr>
          </a:p>
          <a:p>
            <a:pPr marL="571500" indent="-571500">
              <a:buFont typeface="Arial" panose="020B0604020202020204" pitchFamily="34" charset="0"/>
              <a:buChar char="•"/>
            </a:pPr>
            <a:r>
              <a:rPr lang="en-GB" sz="2800" dirty="0">
                <a:latin typeface="Sassoon Infant Std" panose="020B0503020103030203" pitchFamily="34" charset="0"/>
              </a:rPr>
              <a:t>Please provide a healthy snack! (available at school)</a:t>
            </a:r>
          </a:p>
          <a:p>
            <a:pPr marL="571500" indent="-571500">
              <a:buFont typeface="Arial" panose="020B0604020202020204" pitchFamily="34" charset="0"/>
              <a:buChar char="•"/>
            </a:pPr>
            <a:r>
              <a:rPr lang="en-GB" sz="2800" dirty="0">
                <a:latin typeface="Sassoon Infant Std" panose="020B0503020103030203" pitchFamily="34" charset="0"/>
              </a:rPr>
              <a:t>Support with homework and spellings to help link learning</a:t>
            </a:r>
          </a:p>
          <a:p>
            <a:pPr marL="571500" indent="-571500">
              <a:buFont typeface="Arial" panose="020B0604020202020204" pitchFamily="34" charset="0"/>
              <a:buChar char="•"/>
            </a:pPr>
            <a:r>
              <a:rPr lang="en-GB" sz="2800" dirty="0">
                <a:latin typeface="Sassoon Infant Std" panose="020B0503020103030203" pitchFamily="34" charset="0"/>
              </a:rPr>
              <a:t>Supersonic Phonic Friends Newsletter to help with sounds – Year 1 and this for the start of Year 2 while they recap Year 1 sounds.</a:t>
            </a:r>
          </a:p>
          <a:p>
            <a:pPr marL="571500" indent="-571500">
              <a:buFont typeface="Arial" panose="020B0604020202020204" pitchFamily="34" charset="0"/>
              <a:buChar char="•"/>
            </a:pPr>
            <a:r>
              <a:rPr lang="en-GB" sz="2800" dirty="0">
                <a:latin typeface="Sassoon Infant Std" panose="020B0503020103030203" pitchFamily="34" charset="0"/>
              </a:rPr>
              <a:t>Check in with the Canva overviews</a:t>
            </a:r>
          </a:p>
          <a:p>
            <a:pPr marL="571500" indent="-571500">
              <a:buFont typeface="Arial" panose="020B0604020202020204" pitchFamily="34" charset="0"/>
              <a:buChar char="•"/>
            </a:pPr>
            <a:r>
              <a:rPr lang="en-GB" sz="2800" dirty="0">
                <a:latin typeface="Sassoon Infant Std" panose="020B0503020103030203" pitchFamily="34" charset="0"/>
              </a:rPr>
              <a:t>Good routines (including sleep)</a:t>
            </a:r>
          </a:p>
          <a:p>
            <a:pPr marL="571500" indent="-571500">
              <a:buFont typeface="Arial" panose="020B0604020202020204" pitchFamily="34" charset="0"/>
              <a:buChar char="•"/>
            </a:pPr>
            <a:r>
              <a:rPr lang="en-GB" sz="2800" dirty="0">
                <a:latin typeface="Sassoon Infant Std" panose="020B0503020103030203" pitchFamily="34" charset="0"/>
              </a:rPr>
              <a:t>Only playing appropriate games and not too </a:t>
            </a:r>
          </a:p>
          <a:p>
            <a:r>
              <a:rPr lang="en-GB" sz="2800" dirty="0">
                <a:latin typeface="Sassoon Infant Std" panose="020B0503020103030203" pitchFamily="34" charset="0"/>
              </a:rPr>
              <a:t>much screen time. Please do not playing on devices until late</a:t>
            </a:r>
          </a:p>
          <a:p>
            <a:pPr marL="571500" indent="-571500">
              <a:buFont typeface="Arial" panose="020B0604020202020204" pitchFamily="34" charset="0"/>
              <a:buChar char="•"/>
            </a:pPr>
            <a:r>
              <a:rPr lang="en-GB" sz="2800" dirty="0">
                <a:latin typeface="Sassoon Infant Std" panose="020B0503020103030203" pitchFamily="34" charset="0"/>
              </a:rPr>
              <a:t>Fun Reading </a:t>
            </a:r>
          </a:p>
          <a:p>
            <a:pPr marL="571500" indent="-571500">
              <a:buFont typeface="Arial" panose="020B0604020202020204" pitchFamily="34" charset="0"/>
              <a:buChar char="•"/>
            </a:pPr>
            <a:r>
              <a:rPr lang="en-GB" sz="2800" dirty="0">
                <a:latin typeface="Sassoon Infant Std" panose="020B0503020103030203" pitchFamily="34" charset="0"/>
              </a:rPr>
              <a:t>Fun Writing</a:t>
            </a:r>
          </a:p>
          <a:p>
            <a:pPr marL="571500" indent="-571500">
              <a:buFont typeface="Arial" panose="020B0604020202020204" pitchFamily="34" charset="0"/>
              <a:buChar char="•"/>
            </a:pPr>
            <a:r>
              <a:rPr lang="en-GB" sz="2800" dirty="0">
                <a:latin typeface="Sassoon Infant Std" panose="020B0503020103030203" pitchFamily="34" charset="0"/>
              </a:rPr>
              <a:t>Fun Maths</a:t>
            </a:r>
          </a:p>
          <a:p>
            <a:pPr marL="571500" indent="-571500">
              <a:buFont typeface="Arial" panose="020B0604020202020204" pitchFamily="34" charset="0"/>
              <a:buChar char="•"/>
            </a:pPr>
            <a:r>
              <a:rPr lang="en-GB" sz="2800" dirty="0">
                <a:latin typeface="Sassoon Infant Std" panose="020B0503020103030203" pitchFamily="34" charset="0"/>
              </a:rPr>
              <a:t>Positive attitude and communication - Ask them what they have enjoyed and what they learnt</a:t>
            </a:r>
          </a:p>
        </p:txBody>
      </p:sp>
      <p:pic>
        <p:nvPicPr>
          <p:cNvPr id="5122" name="Picture 2" descr="Life Experiences to Teach Maths at Home | Services For Education |">
            <a:extLst>
              <a:ext uri="{FF2B5EF4-FFF2-40B4-BE49-F238E27FC236}">
                <a16:creationId xmlns:a16="http://schemas.microsoft.com/office/drawing/2014/main" id="{424A15C7-CC78-7FE0-4DD1-17C645432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14183" y="2627391"/>
            <a:ext cx="2833008" cy="2233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9922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3183" y="248887"/>
            <a:ext cx="9843796" cy="42141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9600" dirty="0">
                <a:latin typeface="Sassoon Infant Std" panose="020B0503020103030203" pitchFamily="34" charset="0"/>
              </a:rPr>
              <a:t>Thank you very much for your time!</a:t>
            </a:r>
          </a:p>
          <a:p>
            <a:pPr algn="ctr"/>
            <a:endParaRPr lang="en-GB" sz="9600" dirty="0">
              <a:latin typeface="Sassoon Infant Std" panose="020B0503020103030203" pitchFamily="34" charset="0"/>
            </a:endParaRPr>
          </a:p>
        </p:txBody>
      </p:sp>
      <p:sp>
        <p:nvSpPr>
          <p:cNvPr id="3" name="TextBox 2">
            <a:extLst>
              <a:ext uri="{FF2B5EF4-FFF2-40B4-BE49-F238E27FC236}">
                <a16:creationId xmlns:a16="http://schemas.microsoft.com/office/drawing/2014/main" id="{98BC5D35-2901-FE1A-9DF7-D917E66B7008}"/>
              </a:ext>
            </a:extLst>
          </p:cNvPr>
          <p:cNvSpPr txBox="1"/>
          <p:nvPr/>
        </p:nvSpPr>
        <p:spPr>
          <a:xfrm>
            <a:off x="391885" y="4842588"/>
            <a:ext cx="9507894" cy="830997"/>
          </a:xfrm>
          <a:prstGeom prst="rect">
            <a:avLst/>
          </a:prstGeom>
          <a:noFill/>
        </p:spPr>
        <p:txBody>
          <a:bodyPr wrap="square" rtlCol="0">
            <a:spAutoFit/>
          </a:bodyPr>
          <a:lstStyle/>
          <a:p>
            <a:r>
              <a:rPr lang="en-US" sz="2400" dirty="0">
                <a:latin typeface="Sassoon Infant Std" panose="020B0503020103030203" pitchFamily="34" charset="0"/>
              </a:rPr>
              <a:t>Please do visit our website to find out more about your child’s education:</a:t>
            </a:r>
            <a:r>
              <a:rPr lang="en-GB" sz="2400" dirty="0">
                <a:latin typeface="Sassoon Infant Std" panose="020B0503020103030203" pitchFamily="34" charset="0"/>
                <a:hlinkClick r:id="rId3">
                  <a:extLst>
                    <a:ext uri="{A12FA001-AC4F-418D-AE19-62706E023703}">
                      <ahyp:hlinkClr xmlns:ahyp="http://schemas.microsoft.com/office/drawing/2018/hyperlinkcolor" val="tx"/>
                    </a:ext>
                  </a:extLst>
                </a:hlinkClick>
              </a:rPr>
              <a:t>https://www.wantageprimaryacademy.org.uk/curriculum/</a:t>
            </a:r>
            <a:endParaRPr lang="en-GB" sz="2400" dirty="0">
              <a:latin typeface="Sassoon Infant Std" panose="020B0503020103030203" pitchFamily="34" charset="0"/>
            </a:endParaRPr>
          </a:p>
        </p:txBody>
      </p:sp>
    </p:spTree>
    <p:extLst>
      <p:ext uri="{BB962C8B-B14F-4D97-AF65-F5344CB8AC3E}">
        <p14:creationId xmlns:p14="http://schemas.microsoft.com/office/powerpoint/2010/main" val="2617578795"/>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2228</Words>
  <Application>Microsoft Office PowerPoint</Application>
  <PresentationFormat>Widescreen</PresentationFormat>
  <Paragraphs>287</Paragraphs>
  <Slides>38</Slides>
  <Notes>38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Sassoon Infant Std</vt:lpstr>
      <vt:lpstr>SassoonPrimaryInfant</vt:lpstr>
      <vt:lpstr>Trebuchet MS</vt:lpstr>
      <vt:lpstr>Wingdings 3</vt:lpstr>
      <vt:lpstr>Facet</vt:lpstr>
      <vt:lpstr>PowerPoint Presentation</vt:lpstr>
      <vt:lpstr>PowerPoint Presentation</vt:lpstr>
      <vt:lpstr>PowerPoint Presentation</vt:lpstr>
      <vt:lpstr>PowerPoint Presentation</vt:lpstr>
      <vt:lpstr>PowerPoint Presentation</vt:lpstr>
      <vt:lpstr>A day in Year 1</vt:lpstr>
      <vt:lpstr>Topics covered in Year 1</vt:lpstr>
      <vt:lpstr>A day in Year 2</vt:lpstr>
      <vt:lpstr>Topics covered in Year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in Year 1 and 2 – tasks</vt:lpstr>
      <vt:lpstr>PowerPoint Presentation</vt:lpstr>
      <vt:lpstr>PowerPoint Presentation</vt:lpstr>
      <vt:lpstr>English in KS1 - how is it taught?</vt:lpstr>
      <vt:lpstr>PowerPoint Presentation</vt:lpstr>
      <vt:lpstr>What is phonics?</vt:lpstr>
      <vt:lpstr>Key terminology</vt:lpstr>
      <vt:lpstr>Key terminology</vt:lpstr>
      <vt:lpstr>Pure sounds</vt:lpstr>
      <vt:lpstr>SSPF- The will and the thrill</vt:lpstr>
      <vt:lpstr>SSPF- The bigger picture</vt:lpstr>
      <vt:lpstr>The basics 3</vt:lpstr>
      <vt:lpstr>The basics 5</vt:lpstr>
      <vt:lpstr>Weekly parent phonics newsletters </vt:lpstr>
      <vt:lpstr>Guided Reading</vt:lpstr>
      <vt:lpstr>Reading end of Year 2</vt:lpstr>
      <vt:lpstr>Spellings</vt:lpstr>
      <vt:lpstr>Handwriting</vt:lpstr>
      <vt:lpstr>PowerPoint Presentation</vt:lpstr>
      <vt:lpstr>Other subjects and Enrichment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2016</dc:creator>
  <cp:lastModifiedBy>Ellie Greenaway</cp:lastModifiedBy>
  <cp:revision>59</cp:revision>
  <dcterms:created xsi:type="dcterms:W3CDTF">2019-09-03T14:13:17Z</dcterms:created>
  <dcterms:modified xsi:type="dcterms:W3CDTF">2025-09-23T13:03:24Z</dcterms:modified>
</cp:coreProperties>
</file>