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8" r:id="rId3"/>
    <p:sldId id="281" r:id="rId4"/>
    <p:sldId id="258" r:id="rId5"/>
    <p:sldId id="256" r:id="rId6"/>
    <p:sldId id="259" r:id="rId7"/>
    <p:sldId id="267" r:id="rId8"/>
    <p:sldId id="260" r:id="rId9"/>
    <p:sldId id="280" r:id="rId10"/>
    <p:sldId id="268" r:id="rId11"/>
    <p:sldId id="271" r:id="rId12"/>
    <p:sldId id="272" r:id="rId13"/>
    <p:sldId id="273" r:id="rId14"/>
    <p:sldId id="275" r:id="rId15"/>
    <p:sldId id="274" r:id="rId16"/>
    <p:sldId id="276" r:id="rId17"/>
    <p:sldId id="277" r:id="rId18"/>
    <p:sldId id="270" r:id="rId19"/>
    <p:sldId id="279" r:id="rId20"/>
    <p:sldId id="285" r:id="rId21"/>
    <p:sldId id="287" r:id="rId22"/>
    <p:sldId id="28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659" autoAdjust="0"/>
    <p:restoredTop sz="94660"/>
  </p:normalViewPr>
  <p:slideViewPr>
    <p:cSldViewPr snapToGrid="0">
      <p:cViewPr varScale="1">
        <p:scale>
          <a:sx n="82" d="100"/>
          <a:sy n="82" d="100"/>
        </p:scale>
        <p:origin x="59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6DEC600-E86E-4658-A194-B2385A090842}" type="datetimeFigureOut">
              <a:rPr lang="en-GB" smtClean="0"/>
              <a:t>12/04/2023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848485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6DEC600-E86E-4658-A194-B2385A090842}" type="datetimeFigureOut">
              <a:rPr lang="en-GB" smtClean="0"/>
              <a:t>12/04/2023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35886878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6DEC600-E86E-4658-A194-B2385A090842}" type="datetimeFigureOut">
              <a:rPr lang="en-GB" smtClean="0"/>
              <a:t>12/04/2023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32719706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6DEC600-E86E-4658-A194-B2385A090842}" type="datetimeFigureOut">
              <a:rPr lang="en-GB" smtClean="0"/>
              <a:t>12/04/2023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36500793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6DEC600-E86E-4658-A194-B2385A090842}" type="datetimeFigureOut">
              <a:rPr lang="en-GB" smtClean="0"/>
              <a:t>12/04/2023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2704383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6DEC600-E86E-4658-A194-B2385A090842}" type="datetimeFigureOut">
              <a:rPr lang="en-GB" smtClean="0"/>
              <a:t>12/04/2023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42056932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DEC600-E86E-4658-A194-B2385A090842}" type="datetimeFigureOut">
              <a:rPr lang="en-GB" smtClean="0"/>
              <a:t>12/04/2023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23476448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6DEC600-E86E-4658-A194-B2385A090842}" type="datetimeFigureOut">
              <a:rPr lang="en-GB" smtClean="0"/>
              <a:t>12/04/2023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25476035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6DEC600-E86E-4658-A194-B2385A090842}" type="datetimeFigureOut">
              <a:rPr lang="en-GB" smtClean="0"/>
              <a:t>12/04/2023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33112253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6DEC600-E86E-4658-A194-B2385A090842}" type="datetimeFigureOut">
              <a:rPr lang="en-GB" smtClean="0"/>
              <a:t>12/04/2023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1340271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6DEC600-E86E-4658-A194-B2385A090842}" type="datetimeFigureOut">
              <a:rPr lang="en-GB" smtClean="0"/>
              <a:t>12/04/2023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C5538E-3F1E-4E77-B115-5DA6971D38EE}" type="slidenum">
              <a:rPr lang="en-GB" smtClean="0"/>
              <a:t>‹#›</a:t>
            </a:fld>
            <a:endParaRPr lang="en-GB"/>
          </a:p>
        </p:txBody>
      </p:sp>
    </p:spTree>
    <p:extLst>
      <p:ext uri="{BB962C8B-B14F-4D97-AF65-F5344CB8AC3E}">
        <p14:creationId xmlns:p14="http://schemas.microsoft.com/office/powerpoint/2010/main" val="2539317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DEC600-E86E-4658-A194-B2385A090842}" type="datetimeFigureOut">
              <a:rPr lang="en-GB" smtClean="0"/>
              <a:t>12/04/2023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C5538E-3F1E-4E77-B115-5DA6971D38EE}" type="slidenum">
              <a:rPr lang="en-GB" smtClean="0"/>
              <a:t>‹#›</a:t>
            </a:fld>
            <a:endParaRPr lang="en-GB"/>
          </a:p>
        </p:txBody>
      </p:sp>
    </p:spTree>
    <p:extLst>
      <p:ext uri="{BB962C8B-B14F-4D97-AF65-F5344CB8AC3E}">
        <p14:creationId xmlns:p14="http://schemas.microsoft.com/office/powerpoint/2010/main" val="3555692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wantageprimaryacademy.org.uk/parent-coffee-mornings/" TargetMode="External"/><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wantageprimaryacademy.org.uk/curriculum/"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00157" y="1047750"/>
            <a:ext cx="4762500" cy="4762500"/>
          </a:xfrm>
          <a:prstGeom prst="rect">
            <a:avLst/>
          </a:prstGeom>
        </p:spPr>
      </p:pic>
      <p:sp>
        <p:nvSpPr>
          <p:cNvPr id="2" name="TextBox 1">
            <a:extLst>
              <a:ext uri="{FF2B5EF4-FFF2-40B4-BE49-F238E27FC236}">
                <a16:creationId xmlns:a16="http://schemas.microsoft.com/office/drawing/2014/main" id="{1D14E509-794A-919D-D36D-1680F0A2994C}"/>
              </a:ext>
            </a:extLst>
          </p:cNvPr>
          <p:cNvSpPr txBox="1"/>
          <p:nvPr/>
        </p:nvSpPr>
        <p:spPr>
          <a:xfrm>
            <a:off x="298580" y="149290"/>
            <a:ext cx="10730204" cy="523220"/>
          </a:xfrm>
          <a:prstGeom prst="rect">
            <a:avLst/>
          </a:prstGeom>
          <a:noFill/>
        </p:spPr>
        <p:txBody>
          <a:bodyPr wrap="square" rtlCol="0">
            <a:spAutoFit/>
          </a:bodyPr>
          <a:lstStyle/>
          <a:p>
            <a:pPr algn="ctr"/>
            <a:r>
              <a:rPr lang="en-GB" sz="2800" dirty="0"/>
              <a:t>Welcome to WPA’s coffee morning. Help yourself and find a seat.</a:t>
            </a:r>
          </a:p>
        </p:txBody>
      </p:sp>
      <p:sp>
        <p:nvSpPr>
          <p:cNvPr id="8" name="TextBox 7">
            <a:extLst>
              <a:ext uri="{FF2B5EF4-FFF2-40B4-BE49-F238E27FC236}">
                <a16:creationId xmlns:a16="http://schemas.microsoft.com/office/drawing/2014/main" id="{3D17A57B-F43A-3069-F971-2B1133A9D8B6}"/>
              </a:ext>
            </a:extLst>
          </p:cNvPr>
          <p:cNvSpPr txBox="1"/>
          <p:nvPr/>
        </p:nvSpPr>
        <p:spPr>
          <a:xfrm>
            <a:off x="538843" y="5961002"/>
            <a:ext cx="9650186" cy="369332"/>
          </a:xfrm>
          <a:prstGeom prst="rect">
            <a:avLst/>
          </a:prstGeom>
          <a:noFill/>
        </p:spPr>
        <p:txBody>
          <a:bodyPr wrap="square">
            <a:spAutoFit/>
          </a:bodyPr>
          <a:lstStyle/>
          <a:p>
            <a:r>
              <a:rPr lang="en-GB" dirty="0">
                <a:hlinkClick r:id="rId3"/>
              </a:rPr>
              <a:t>https://www.wantageprimaryacademy.org.uk/parent-coffee-mornings/</a:t>
            </a:r>
            <a:r>
              <a:rPr lang="en-GB" dirty="0"/>
              <a:t> </a:t>
            </a:r>
          </a:p>
        </p:txBody>
      </p:sp>
    </p:spTree>
    <p:extLst>
      <p:ext uri="{BB962C8B-B14F-4D97-AF65-F5344CB8AC3E}">
        <p14:creationId xmlns:p14="http://schemas.microsoft.com/office/powerpoint/2010/main" val="30574238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13DAC84-37EE-F855-2D6D-B240DD4C4948}"/>
              </a:ext>
            </a:extLst>
          </p:cNvPr>
          <p:cNvPicPr>
            <a:picLocks noChangeAspect="1"/>
          </p:cNvPicPr>
          <p:nvPr/>
        </p:nvPicPr>
        <p:blipFill>
          <a:blip r:embed="rId2"/>
          <a:stretch>
            <a:fillRect/>
          </a:stretch>
        </p:blipFill>
        <p:spPr>
          <a:xfrm>
            <a:off x="4333461" y="779780"/>
            <a:ext cx="5994145" cy="6184100"/>
          </a:xfrm>
          <a:prstGeom prst="rect">
            <a:avLst/>
          </a:prstGeom>
        </p:spPr>
      </p:pic>
      <p:sp>
        <p:nvSpPr>
          <p:cNvPr id="5" name="TextBox 4">
            <a:extLst>
              <a:ext uri="{FF2B5EF4-FFF2-40B4-BE49-F238E27FC236}">
                <a16:creationId xmlns:a16="http://schemas.microsoft.com/office/drawing/2014/main" id="{C6C21E42-0F75-66D8-9E8C-EAA7627B40C7}"/>
              </a:ext>
            </a:extLst>
          </p:cNvPr>
          <p:cNvSpPr txBox="1"/>
          <p:nvPr/>
        </p:nvSpPr>
        <p:spPr>
          <a:xfrm>
            <a:off x="333570" y="339308"/>
            <a:ext cx="6097554" cy="369332"/>
          </a:xfrm>
          <a:prstGeom prst="rect">
            <a:avLst/>
          </a:prstGeom>
          <a:noFill/>
        </p:spPr>
        <p:txBody>
          <a:bodyPr wrap="square">
            <a:spAutoFit/>
          </a:bodyPr>
          <a:lstStyle/>
          <a:p>
            <a:pPr algn="l">
              <a:spcAft>
                <a:spcPts val="800"/>
              </a:spcAft>
            </a:pPr>
            <a:r>
              <a:rPr lang="en-US" sz="1800" b="0" i="0" dirty="0">
                <a:solidFill>
                  <a:srgbClr val="000000"/>
                </a:solidFill>
                <a:effectLst/>
                <a:latin typeface="Calibri" panose="020F0502020204030204" pitchFamily="34" charset="0"/>
              </a:rPr>
              <a:t>WPA news, community news and events.</a:t>
            </a:r>
          </a:p>
        </p:txBody>
      </p:sp>
    </p:spTree>
    <p:extLst>
      <p:ext uri="{BB962C8B-B14F-4D97-AF65-F5344CB8AC3E}">
        <p14:creationId xmlns:p14="http://schemas.microsoft.com/office/powerpoint/2010/main" val="3606485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1259" y="348964"/>
            <a:ext cx="10515600" cy="5647574"/>
          </a:xfrm>
        </p:spPr>
        <p:txBody>
          <a:bodyPr>
            <a:normAutofit/>
          </a:bodyPr>
          <a:lstStyle/>
          <a:p>
            <a:pPr marL="0" indent="0">
              <a:buNone/>
            </a:pPr>
            <a:r>
              <a:rPr lang="en-GB" sz="3600" dirty="0"/>
              <a:t>The National Curriculum and What to Expect as your child goes through Primary School</a:t>
            </a:r>
          </a:p>
        </p:txBody>
      </p:sp>
      <p:pic>
        <p:nvPicPr>
          <p:cNvPr id="5" name="Picture 4"/>
          <p:cNvPicPr>
            <a:picLocks noChangeAspect="1"/>
          </p:cNvPicPr>
          <p:nvPr/>
        </p:nvPicPr>
        <p:blipFill>
          <a:blip r:embed="rId2"/>
          <a:stretch>
            <a:fillRect/>
          </a:stretch>
        </p:blipFill>
        <p:spPr>
          <a:xfrm>
            <a:off x="3352035" y="1949997"/>
            <a:ext cx="5487929" cy="3766623"/>
          </a:xfrm>
          <a:prstGeom prst="rect">
            <a:avLst/>
          </a:prstGeom>
        </p:spPr>
      </p:pic>
    </p:spTree>
    <p:extLst>
      <p:ext uri="{BB962C8B-B14F-4D97-AF65-F5344CB8AC3E}">
        <p14:creationId xmlns:p14="http://schemas.microsoft.com/office/powerpoint/2010/main" val="10953769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rot="21294772">
            <a:off x="478657" y="1227750"/>
            <a:ext cx="5967400" cy="4220628"/>
          </a:xfrm>
          <a:prstGeom prst="rect">
            <a:avLst/>
          </a:prstGeom>
        </p:spPr>
      </p:pic>
      <p:sp>
        <p:nvSpPr>
          <p:cNvPr id="3" name="TextBox 2"/>
          <p:cNvSpPr txBox="1"/>
          <p:nvPr/>
        </p:nvSpPr>
        <p:spPr>
          <a:xfrm>
            <a:off x="6621428" y="517236"/>
            <a:ext cx="5081045" cy="6124754"/>
          </a:xfrm>
          <a:prstGeom prst="rect">
            <a:avLst/>
          </a:prstGeom>
          <a:noFill/>
        </p:spPr>
        <p:txBody>
          <a:bodyPr wrap="square" rtlCol="0">
            <a:spAutoFit/>
          </a:bodyPr>
          <a:lstStyle/>
          <a:p>
            <a:pPr fontAlgn="t"/>
            <a:r>
              <a:rPr lang="en-GB" sz="2800" b="1" dirty="0"/>
              <a:t>We believe that primary school should be an exceptionally special place which gives you lifelong skills and memories.</a:t>
            </a:r>
          </a:p>
          <a:p>
            <a:pPr fontAlgn="t"/>
            <a:endParaRPr lang="en-GB" sz="2800" dirty="0"/>
          </a:p>
          <a:p>
            <a:pPr fontAlgn="t"/>
            <a:r>
              <a:rPr lang="en-GB" sz="2800" b="1" dirty="0"/>
              <a:t>Learning is accelerated when pupils and staff are in an exceptionally positive and happy environment.</a:t>
            </a:r>
          </a:p>
          <a:p>
            <a:pPr fontAlgn="t"/>
            <a:endParaRPr lang="en-GB" sz="2800" dirty="0"/>
          </a:p>
          <a:p>
            <a:pPr fontAlgn="t"/>
            <a:r>
              <a:rPr lang="en-GB" sz="2800" b="1" dirty="0"/>
              <a:t>Anything is possible if you are kind, do your best and work hard.</a:t>
            </a:r>
            <a:endParaRPr lang="en-GB" sz="2800" dirty="0"/>
          </a:p>
          <a:p>
            <a:endParaRPr lang="en-GB" sz="2800" dirty="0"/>
          </a:p>
        </p:txBody>
      </p:sp>
    </p:spTree>
    <p:extLst>
      <p:ext uri="{BB962C8B-B14F-4D97-AF65-F5344CB8AC3E}">
        <p14:creationId xmlns:p14="http://schemas.microsoft.com/office/powerpoint/2010/main" val="9307735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062135" y="197174"/>
            <a:ext cx="10515600" cy="1325563"/>
          </a:xfrm>
        </p:spPr>
        <p:txBody>
          <a:bodyPr/>
          <a:lstStyle/>
          <a:p>
            <a:r>
              <a:rPr lang="en-GB" b="1" dirty="0"/>
              <a:t>The Journey Through Primary School</a:t>
            </a:r>
          </a:p>
        </p:txBody>
      </p:sp>
      <p:sp>
        <p:nvSpPr>
          <p:cNvPr id="5" name="Content Placeholder 4"/>
          <p:cNvSpPr>
            <a:spLocks noGrp="1"/>
          </p:cNvSpPr>
          <p:nvPr>
            <p:ph idx="1"/>
          </p:nvPr>
        </p:nvSpPr>
        <p:spPr>
          <a:xfrm>
            <a:off x="838200" y="1287624"/>
            <a:ext cx="10515600" cy="5570376"/>
          </a:xfrm>
        </p:spPr>
        <p:txBody>
          <a:bodyPr>
            <a:normAutofit fontScale="47500" lnSpcReduction="20000"/>
          </a:bodyPr>
          <a:lstStyle/>
          <a:p>
            <a:pPr marL="0" indent="0">
              <a:lnSpc>
                <a:spcPct val="120000"/>
              </a:lnSpc>
              <a:spcBef>
                <a:spcPts val="0"/>
              </a:spcBef>
              <a:buNone/>
            </a:pPr>
            <a:r>
              <a:rPr lang="en-GB" sz="4400" b="1" dirty="0">
                <a:latin typeface="Calibri (Body)"/>
              </a:rPr>
              <a:t>1. EYFS – Early Years Foundation Stage</a:t>
            </a:r>
          </a:p>
          <a:p>
            <a:pPr marL="0" indent="0">
              <a:lnSpc>
                <a:spcPct val="120000"/>
              </a:lnSpc>
              <a:spcBef>
                <a:spcPts val="0"/>
              </a:spcBef>
              <a:buNone/>
            </a:pPr>
            <a:r>
              <a:rPr lang="en-GB" sz="4400" dirty="0">
                <a:latin typeface="Calibri (Body)"/>
              </a:rPr>
              <a:t>Nursery</a:t>
            </a:r>
          </a:p>
          <a:p>
            <a:pPr marL="0" indent="0">
              <a:lnSpc>
                <a:spcPct val="120000"/>
              </a:lnSpc>
              <a:spcBef>
                <a:spcPts val="0"/>
              </a:spcBef>
              <a:buNone/>
            </a:pPr>
            <a:r>
              <a:rPr lang="en-GB" sz="4400" dirty="0">
                <a:latin typeface="Calibri (Body)"/>
              </a:rPr>
              <a:t>Reception</a:t>
            </a:r>
          </a:p>
          <a:p>
            <a:pPr marL="0" indent="0">
              <a:lnSpc>
                <a:spcPct val="120000"/>
              </a:lnSpc>
              <a:spcBef>
                <a:spcPts val="0"/>
              </a:spcBef>
              <a:buNone/>
            </a:pPr>
            <a:endParaRPr lang="en-GB" sz="4400" dirty="0">
              <a:latin typeface="Calibri (Body)"/>
            </a:endParaRPr>
          </a:p>
          <a:p>
            <a:pPr marL="0" indent="0">
              <a:lnSpc>
                <a:spcPct val="120000"/>
              </a:lnSpc>
              <a:spcBef>
                <a:spcPts val="0"/>
              </a:spcBef>
              <a:buNone/>
            </a:pPr>
            <a:r>
              <a:rPr lang="en-GB" sz="4400" b="1" dirty="0">
                <a:latin typeface="Calibri (Body)"/>
              </a:rPr>
              <a:t>2. Key Stage 1 (KS1)</a:t>
            </a:r>
            <a:endParaRPr lang="en-GB" sz="4400" dirty="0">
              <a:latin typeface="Calibri (Body)"/>
            </a:endParaRPr>
          </a:p>
          <a:p>
            <a:pPr marL="0" indent="0">
              <a:lnSpc>
                <a:spcPct val="120000"/>
              </a:lnSpc>
              <a:spcBef>
                <a:spcPts val="0"/>
              </a:spcBef>
              <a:buNone/>
            </a:pPr>
            <a:r>
              <a:rPr lang="en-GB" sz="4400" dirty="0">
                <a:latin typeface="Calibri (Body)"/>
              </a:rPr>
              <a:t>Year 1</a:t>
            </a:r>
          </a:p>
          <a:p>
            <a:pPr marL="0" indent="0">
              <a:lnSpc>
                <a:spcPct val="120000"/>
              </a:lnSpc>
              <a:spcBef>
                <a:spcPts val="0"/>
              </a:spcBef>
              <a:buNone/>
            </a:pPr>
            <a:r>
              <a:rPr lang="en-GB" sz="4400" dirty="0">
                <a:latin typeface="Calibri (Body)"/>
              </a:rPr>
              <a:t>Year 2</a:t>
            </a:r>
          </a:p>
          <a:p>
            <a:pPr marL="0" indent="0">
              <a:lnSpc>
                <a:spcPct val="120000"/>
              </a:lnSpc>
              <a:spcBef>
                <a:spcPts val="0"/>
              </a:spcBef>
              <a:buNone/>
            </a:pPr>
            <a:endParaRPr lang="en-GB" sz="4400" b="1" dirty="0">
              <a:latin typeface="Calibri (Body)"/>
            </a:endParaRPr>
          </a:p>
          <a:p>
            <a:pPr marL="0" indent="0">
              <a:lnSpc>
                <a:spcPct val="120000"/>
              </a:lnSpc>
              <a:spcBef>
                <a:spcPts val="0"/>
              </a:spcBef>
              <a:buNone/>
            </a:pPr>
            <a:r>
              <a:rPr lang="en-GB" sz="4400" b="1" dirty="0">
                <a:latin typeface="Calibri (Body)"/>
              </a:rPr>
              <a:t>3. Lower Key Stage 2 (LKS2)</a:t>
            </a:r>
            <a:endParaRPr lang="en-GB" sz="4400" dirty="0">
              <a:latin typeface="Calibri (Body)"/>
            </a:endParaRPr>
          </a:p>
          <a:p>
            <a:pPr marL="0" indent="0">
              <a:lnSpc>
                <a:spcPct val="120000"/>
              </a:lnSpc>
              <a:spcBef>
                <a:spcPts val="0"/>
              </a:spcBef>
              <a:buNone/>
            </a:pPr>
            <a:r>
              <a:rPr lang="en-GB" sz="4400" dirty="0">
                <a:latin typeface="Calibri (Body)"/>
              </a:rPr>
              <a:t>Year 3</a:t>
            </a:r>
          </a:p>
          <a:p>
            <a:pPr marL="0" indent="0">
              <a:lnSpc>
                <a:spcPct val="120000"/>
              </a:lnSpc>
              <a:spcBef>
                <a:spcPts val="0"/>
              </a:spcBef>
              <a:buNone/>
            </a:pPr>
            <a:r>
              <a:rPr lang="en-GB" sz="4400" dirty="0">
                <a:latin typeface="Calibri (Body)"/>
              </a:rPr>
              <a:t>Year 4</a:t>
            </a:r>
          </a:p>
          <a:p>
            <a:pPr marL="0" indent="0">
              <a:lnSpc>
                <a:spcPct val="120000"/>
              </a:lnSpc>
              <a:spcBef>
                <a:spcPts val="0"/>
              </a:spcBef>
              <a:buNone/>
            </a:pPr>
            <a:endParaRPr lang="en-GB" sz="4400" dirty="0">
              <a:latin typeface="Calibri (Body)"/>
            </a:endParaRPr>
          </a:p>
          <a:p>
            <a:pPr marL="0" indent="0">
              <a:lnSpc>
                <a:spcPct val="120000"/>
              </a:lnSpc>
              <a:spcBef>
                <a:spcPts val="0"/>
              </a:spcBef>
              <a:buNone/>
            </a:pPr>
            <a:r>
              <a:rPr lang="en-GB" sz="4400" b="1" dirty="0">
                <a:latin typeface="Calibri (Body)"/>
              </a:rPr>
              <a:t>4. Upper Key Stage 2 (UKS2)</a:t>
            </a:r>
            <a:endParaRPr lang="en-GB" sz="4400" dirty="0">
              <a:latin typeface="Calibri (Body)"/>
            </a:endParaRPr>
          </a:p>
          <a:p>
            <a:pPr marL="0" indent="0">
              <a:lnSpc>
                <a:spcPct val="120000"/>
              </a:lnSpc>
              <a:spcBef>
                <a:spcPts val="0"/>
              </a:spcBef>
              <a:buNone/>
            </a:pPr>
            <a:r>
              <a:rPr lang="en-GB" sz="4400" dirty="0">
                <a:latin typeface="Calibri (Body)"/>
              </a:rPr>
              <a:t>Year 5</a:t>
            </a:r>
          </a:p>
          <a:p>
            <a:pPr marL="0" indent="0">
              <a:lnSpc>
                <a:spcPct val="120000"/>
              </a:lnSpc>
              <a:spcBef>
                <a:spcPts val="0"/>
              </a:spcBef>
              <a:buNone/>
            </a:pPr>
            <a:r>
              <a:rPr lang="en-GB" sz="4400" dirty="0">
                <a:latin typeface="Calibri (Body)"/>
              </a:rPr>
              <a:t>Year 6</a:t>
            </a:r>
          </a:p>
          <a:p>
            <a:pPr marL="0" indent="0">
              <a:lnSpc>
                <a:spcPct val="120000"/>
              </a:lnSpc>
              <a:spcBef>
                <a:spcPts val="0"/>
              </a:spcBef>
              <a:buNone/>
            </a:pPr>
            <a:endParaRPr lang="en-GB" sz="4400" dirty="0">
              <a:latin typeface="Calibri (Body)"/>
            </a:endParaRPr>
          </a:p>
          <a:p>
            <a:pPr marL="0" indent="0">
              <a:lnSpc>
                <a:spcPct val="120000"/>
              </a:lnSpc>
              <a:spcBef>
                <a:spcPts val="0"/>
              </a:spcBef>
              <a:buNone/>
            </a:pPr>
            <a:endParaRPr lang="en-GB" sz="4400" dirty="0">
              <a:latin typeface="Calibri (Body)"/>
            </a:endParaRPr>
          </a:p>
        </p:txBody>
      </p:sp>
    </p:spTree>
    <p:extLst>
      <p:ext uri="{BB962C8B-B14F-4D97-AF65-F5344CB8AC3E}">
        <p14:creationId xmlns:p14="http://schemas.microsoft.com/office/powerpoint/2010/main" val="3095903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1727" y="0"/>
            <a:ext cx="10515600" cy="1325563"/>
          </a:xfrm>
        </p:spPr>
        <p:txBody>
          <a:bodyPr/>
          <a:lstStyle/>
          <a:p>
            <a:r>
              <a:rPr lang="en-GB" b="1" dirty="0"/>
              <a:t>What subjects are taught?</a:t>
            </a:r>
          </a:p>
        </p:txBody>
      </p:sp>
      <p:sp>
        <p:nvSpPr>
          <p:cNvPr id="5" name="Rectangle 2">
            <a:extLst>
              <a:ext uri="{FF2B5EF4-FFF2-40B4-BE49-F238E27FC236}">
                <a16:creationId xmlns:a16="http://schemas.microsoft.com/office/drawing/2014/main" id="{5E560EA7-F9B3-62E1-95D3-9B079F42D0B8}"/>
              </a:ext>
            </a:extLst>
          </p:cNvPr>
          <p:cNvSpPr>
            <a:spLocks noChangeArrowheads="1"/>
          </p:cNvSpPr>
          <p:nvPr/>
        </p:nvSpPr>
        <p:spPr bwMode="auto">
          <a:xfrm>
            <a:off x="-1" y="962010"/>
            <a:ext cx="11989837"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chemeClr val="tx1"/>
                </a:solidFill>
                <a:effectLst/>
                <a:ea typeface="Times New Roman" panose="02020603050405020304" pitchFamily="18" charset="0"/>
                <a:cs typeface="Times New Roman" panose="02020603050405020304" pitchFamily="18" charset="0"/>
              </a:rPr>
              <a:t>The national curriculum starts from Y1. However, we ensure our EYFS curriculum (Nursery and Reception) feeds directly into the next steps. See below:</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chemeClr val="tx1"/>
              </a:solidFill>
              <a:effectLst/>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ea typeface="Times New Roman" panose="02020603050405020304" pitchFamily="18" charset="0"/>
              </a:rPr>
              <a:t>Gaining understanding and skills in these areas also provides the foundations necessary for pupils to progress to subject-specific study when they are ready to do so. The following image illustrates how the seven areas of learning and development link to subject areas:  </a:t>
            </a:r>
            <a:endParaRPr kumimoji="0" lang="en-GB" altLang="en-US" sz="2000" b="0" i="0" u="none" strike="noStrike" cap="none" normalizeH="0" baseline="0" dirty="0">
              <a:ln>
                <a:noFill/>
              </a:ln>
              <a:solidFill>
                <a:schemeClr val="tx1"/>
              </a:solidFill>
              <a:effectLst/>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000" b="0" i="0" u="none" strike="noStrike" cap="none" normalizeH="0" baseline="0" dirty="0">
              <a:ln>
                <a:noFill/>
              </a:ln>
              <a:solidFill>
                <a:schemeClr val="tx1"/>
              </a:solidFill>
              <a:effectLst/>
            </a:endParaRPr>
          </a:p>
        </p:txBody>
      </p:sp>
      <p:pic>
        <p:nvPicPr>
          <p:cNvPr id="1025" name="Picture 3" descr="7 areas to subjects">
            <a:extLst>
              <a:ext uri="{FF2B5EF4-FFF2-40B4-BE49-F238E27FC236}">
                <a16:creationId xmlns:a16="http://schemas.microsoft.com/office/drawing/2014/main" id="{85DE033F-5AB4-7553-4AC6-DF698F150A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4073" y="2862696"/>
            <a:ext cx="8388220" cy="418290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370CD1F-8BDB-1A15-5FEF-FB0EC07D3A28}"/>
              </a:ext>
            </a:extLst>
          </p:cNvPr>
          <p:cNvSpPr txBox="1"/>
          <p:nvPr/>
        </p:nvSpPr>
        <p:spPr>
          <a:xfrm>
            <a:off x="1088574" y="3279890"/>
            <a:ext cx="681133" cy="369332"/>
          </a:xfrm>
          <a:prstGeom prst="rect">
            <a:avLst/>
          </a:prstGeom>
          <a:noFill/>
        </p:spPr>
        <p:txBody>
          <a:bodyPr wrap="square" rtlCol="0">
            <a:spAutoFit/>
          </a:bodyPr>
          <a:lstStyle/>
          <a:p>
            <a:r>
              <a:rPr lang="en-GB" b="1" dirty="0"/>
              <a:t>EYFS</a:t>
            </a:r>
          </a:p>
        </p:txBody>
      </p:sp>
      <p:sp>
        <p:nvSpPr>
          <p:cNvPr id="9" name="TextBox 8">
            <a:extLst>
              <a:ext uri="{FF2B5EF4-FFF2-40B4-BE49-F238E27FC236}">
                <a16:creationId xmlns:a16="http://schemas.microsoft.com/office/drawing/2014/main" id="{2F77BDDC-05AD-6258-0608-D05887A4B131}"/>
              </a:ext>
            </a:extLst>
          </p:cNvPr>
          <p:cNvSpPr txBox="1"/>
          <p:nvPr/>
        </p:nvSpPr>
        <p:spPr>
          <a:xfrm>
            <a:off x="914400" y="4573194"/>
            <a:ext cx="855308" cy="369332"/>
          </a:xfrm>
          <a:prstGeom prst="rect">
            <a:avLst/>
          </a:prstGeom>
          <a:noFill/>
        </p:spPr>
        <p:txBody>
          <a:bodyPr wrap="square" rtlCol="0">
            <a:spAutoFit/>
          </a:bodyPr>
          <a:lstStyle/>
          <a:p>
            <a:r>
              <a:rPr lang="en-GB" b="1" dirty="0"/>
              <a:t>Y1 - Y6</a:t>
            </a:r>
          </a:p>
        </p:txBody>
      </p:sp>
    </p:spTree>
    <p:extLst>
      <p:ext uri="{BB962C8B-B14F-4D97-AF65-F5344CB8AC3E}">
        <p14:creationId xmlns:p14="http://schemas.microsoft.com/office/powerpoint/2010/main" val="21329820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RSE – Relationships and Sex Education</a:t>
            </a:r>
          </a:p>
        </p:txBody>
      </p:sp>
      <p:sp>
        <p:nvSpPr>
          <p:cNvPr id="3" name="Content Placeholder 2"/>
          <p:cNvSpPr>
            <a:spLocks noGrp="1"/>
          </p:cNvSpPr>
          <p:nvPr>
            <p:ph idx="1"/>
          </p:nvPr>
        </p:nvSpPr>
        <p:spPr/>
        <p:txBody>
          <a:bodyPr>
            <a:normAutofit fontScale="92500" lnSpcReduction="10000"/>
          </a:bodyPr>
          <a:lstStyle/>
          <a:p>
            <a:pPr marL="0" indent="0">
              <a:buNone/>
            </a:pPr>
            <a:r>
              <a:rPr lang="en-GB" sz="3600" dirty="0"/>
              <a:t>Since 2021 the R in RSE has become statutory in UK school         the S is at parent’s discretion</a:t>
            </a:r>
          </a:p>
          <a:p>
            <a:pPr marL="0" indent="0">
              <a:buNone/>
            </a:pPr>
            <a:endParaRPr lang="en-GB" sz="3600" dirty="0"/>
          </a:p>
          <a:p>
            <a:pPr marL="0" indent="0">
              <a:buNone/>
            </a:pPr>
            <a:r>
              <a:rPr lang="en-GB" sz="3600" dirty="0"/>
              <a:t>Overlaps with the Science and PSHE curriculum</a:t>
            </a:r>
          </a:p>
          <a:p>
            <a:pPr marL="0" indent="0">
              <a:buNone/>
            </a:pPr>
            <a:endParaRPr lang="en-GB" dirty="0"/>
          </a:p>
          <a:p>
            <a:pPr marL="0" indent="0">
              <a:buNone/>
            </a:pPr>
            <a:endParaRPr lang="en-GB" dirty="0"/>
          </a:p>
          <a:p>
            <a:pPr marL="0" indent="0" algn="ctr">
              <a:buNone/>
            </a:pPr>
            <a:r>
              <a:rPr lang="en-GB" sz="4000" dirty="0"/>
              <a:t>RSE consultation takes place each year (and is available on our website)for parents who want to find out more and ask questions</a:t>
            </a:r>
          </a:p>
        </p:txBody>
      </p:sp>
    </p:spTree>
    <p:extLst>
      <p:ext uri="{BB962C8B-B14F-4D97-AF65-F5344CB8AC3E}">
        <p14:creationId xmlns:p14="http://schemas.microsoft.com/office/powerpoint/2010/main" val="2481250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Want to know more about our curriculum and what your child will learn?</a:t>
            </a:r>
          </a:p>
        </p:txBody>
      </p:sp>
      <p:sp>
        <p:nvSpPr>
          <p:cNvPr id="3" name="Content Placeholder 2"/>
          <p:cNvSpPr>
            <a:spLocks noGrp="1"/>
          </p:cNvSpPr>
          <p:nvPr>
            <p:ph idx="1"/>
          </p:nvPr>
        </p:nvSpPr>
        <p:spPr/>
        <p:txBody>
          <a:bodyPr/>
          <a:lstStyle/>
          <a:p>
            <a:endParaRPr lang="en-GB" dirty="0"/>
          </a:p>
          <a:p>
            <a:endParaRPr lang="en-GB" dirty="0"/>
          </a:p>
          <a:p>
            <a:r>
              <a:rPr lang="en-GB" dirty="0">
                <a:hlinkClick r:id="rId2"/>
              </a:rPr>
              <a:t>https://www.wantageprimaryacademy.org.uk/curriculum/</a:t>
            </a:r>
            <a:endParaRPr lang="en-GB" dirty="0"/>
          </a:p>
          <a:p>
            <a:pPr marL="0" indent="0" algn="ctr">
              <a:buNone/>
            </a:pPr>
            <a:endParaRPr lang="en-GB" dirty="0"/>
          </a:p>
          <a:p>
            <a:pPr marL="0" indent="0" algn="ctr">
              <a:buNone/>
            </a:pPr>
            <a:r>
              <a:rPr lang="en-GB" dirty="0">
                <a:latin typeface="+mj-lt"/>
              </a:rPr>
              <a:t>Ensure you regularly access GOOGLE CLASSROOM (Reception upwards) and Evidence Me (Nursery and Reception)</a:t>
            </a:r>
          </a:p>
        </p:txBody>
      </p:sp>
    </p:spTree>
    <p:extLst>
      <p:ext uri="{BB962C8B-B14F-4D97-AF65-F5344CB8AC3E}">
        <p14:creationId xmlns:p14="http://schemas.microsoft.com/office/powerpoint/2010/main" val="756851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09C15-599F-C723-0A3E-D8C952CE22A4}"/>
              </a:ext>
            </a:extLst>
          </p:cNvPr>
          <p:cNvSpPr>
            <a:spLocks noGrp="1"/>
          </p:cNvSpPr>
          <p:nvPr>
            <p:ph type="title"/>
          </p:nvPr>
        </p:nvSpPr>
        <p:spPr/>
        <p:txBody>
          <a:bodyPr/>
          <a:lstStyle/>
          <a:p>
            <a:r>
              <a:rPr lang="en-GB" dirty="0"/>
              <a:t>Tests and assessments</a:t>
            </a:r>
            <a:endParaRPr lang="en-US" dirty="0"/>
          </a:p>
        </p:txBody>
      </p:sp>
      <p:sp>
        <p:nvSpPr>
          <p:cNvPr id="3" name="Content Placeholder 2">
            <a:extLst>
              <a:ext uri="{FF2B5EF4-FFF2-40B4-BE49-F238E27FC236}">
                <a16:creationId xmlns:a16="http://schemas.microsoft.com/office/drawing/2014/main" id="{6B46C079-F051-F8A9-5D21-F7E8C557F444}"/>
              </a:ext>
            </a:extLst>
          </p:cNvPr>
          <p:cNvSpPr>
            <a:spLocks noGrp="1"/>
          </p:cNvSpPr>
          <p:nvPr>
            <p:ph idx="1"/>
          </p:nvPr>
        </p:nvSpPr>
        <p:spPr/>
        <p:txBody>
          <a:bodyPr/>
          <a:lstStyle/>
          <a:p>
            <a:r>
              <a:rPr lang="en-GB" dirty="0"/>
              <a:t>Throughout their time within primary school, pupils regularly take part in formal and informal assessment. This includes low stakes quizzes, times table texts, NFER end of term assessments, White Rose end of unit assessments and many more. </a:t>
            </a:r>
          </a:p>
          <a:p>
            <a:r>
              <a:rPr lang="en-GB" dirty="0"/>
              <a:t>We don’t call these tests and we don’t make a big deal out of them. We call them assessments and instead, we ensure the children feel well prepared and well supported.</a:t>
            </a:r>
          </a:p>
          <a:p>
            <a:r>
              <a:rPr lang="en-GB" dirty="0"/>
              <a:t>In addition to the daily, weekly, termly assessments, there are also DfE produced papers known as SATS. </a:t>
            </a:r>
            <a:endParaRPr lang="en-US" dirty="0"/>
          </a:p>
        </p:txBody>
      </p:sp>
    </p:spTree>
    <p:extLst>
      <p:ext uri="{BB962C8B-B14F-4D97-AF65-F5344CB8AC3E}">
        <p14:creationId xmlns:p14="http://schemas.microsoft.com/office/powerpoint/2010/main" val="3935650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We call them assessments and it is part of normal school practice</a:t>
            </a:r>
          </a:p>
        </p:txBody>
      </p:sp>
      <p:sp>
        <p:nvSpPr>
          <p:cNvPr id="3" name="Content Placeholder 2"/>
          <p:cNvSpPr>
            <a:spLocks noGrp="1"/>
          </p:cNvSpPr>
          <p:nvPr>
            <p:ph idx="1"/>
          </p:nvPr>
        </p:nvSpPr>
        <p:spPr/>
        <p:txBody>
          <a:bodyPr>
            <a:normAutofit lnSpcReduction="10000"/>
          </a:bodyPr>
          <a:lstStyle/>
          <a:p>
            <a:pPr marL="0" indent="0">
              <a:buNone/>
            </a:pPr>
            <a:r>
              <a:rPr lang="en-GB" dirty="0"/>
              <a:t>Statutory Assessments</a:t>
            </a:r>
          </a:p>
          <a:p>
            <a:pPr marL="0" indent="0">
              <a:buNone/>
            </a:pPr>
            <a:endParaRPr lang="en-GB" dirty="0"/>
          </a:p>
          <a:p>
            <a:r>
              <a:rPr lang="en-GB" dirty="0"/>
              <a:t>EYFS – Start of Reception Baseline Assessment</a:t>
            </a:r>
          </a:p>
          <a:p>
            <a:r>
              <a:rPr lang="en-GB" dirty="0"/>
              <a:t>End of Y1 – Phonics Screening</a:t>
            </a:r>
          </a:p>
          <a:p>
            <a:r>
              <a:rPr lang="en-GB" dirty="0"/>
              <a:t>End of Y2  – KS1 SATS </a:t>
            </a:r>
          </a:p>
          <a:p>
            <a:r>
              <a:rPr lang="en-GB" dirty="0"/>
              <a:t>End of Y4 – Times Tables Screening</a:t>
            </a:r>
          </a:p>
          <a:p>
            <a:r>
              <a:rPr lang="en-GB" dirty="0"/>
              <a:t>End of Y6 – KS2 SATS</a:t>
            </a:r>
          </a:p>
          <a:p>
            <a:endParaRPr lang="en-GB" dirty="0"/>
          </a:p>
          <a:p>
            <a:r>
              <a:rPr lang="en-GB" dirty="0"/>
              <a:t>Informal Assessments all the time!</a:t>
            </a:r>
          </a:p>
        </p:txBody>
      </p:sp>
      <p:pic>
        <p:nvPicPr>
          <p:cNvPr id="4" name="Picture 3"/>
          <p:cNvPicPr>
            <a:picLocks noChangeAspect="1"/>
          </p:cNvPicPr>
          <p:nvPr/>
        </p:nvPicPr>
        <p:blipFill>
          <a:blip r:embed="rId2"/>
          <a:stretch>
            <a:fillRect/>
          </a:stretch>
        </p:blipFill>
        <p:spPr>
          <a:xfrm>
            <a:off x="7837714" y="1690688"/>
            <a:ext cx="4354286" cy="4177506"/>
          </a:xfrm>
          <a:prstGeom prst="rect">
            <a:avLst/>
          </a:prstGeom>
        </p:spPr>
      </p:pic>
    </p:spTree>
    <p:extLst>
      <p:ext uri="{BB962C8B-B14F-4D97-AF65-F5344CB8AC3E}">
        <p14:creationId xmlns:p14="http://schemas.microsoft.com/office/powerpoint/2010/main" val="28008867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rPr>
              <a:t>Reception – Baseline Assessment</a:t>
            </a:r>
          </a:p>
        </p:txBody>
      </p:sp>
      <p:sp>
        <p:nvSpPr>
          <p:cNvPr id="3" name="Content Placeholder 2"/>
          <p:cNvSpPr>
            <a:spLocks noGrp="1"/>
          </p:cNvSpPr>
          <p:nvPr>
            <p:ph idx="1"/>
          </p:nvPr>
        </p:nvSpPr>
        <p:spPr>
          <a:xfrm>
            <a:off x="838200" y="1424539"/>
            <a:ext cx="6082364" cy="4752424"/>
          </a:xfrm>
        </p:spPr>
        <p:txBody>
          <a:bodyPr>
            <a:normAutofit fontScale="92500" lnSpcReduction="10000"/>
          </a:bodyPr>
          <a:lstStyle/>
          <a:p>
            <a:pPr marL="0" indent="0">
              <a:buNone/>
            </a:pPr>
            <a:endParaRPr lang="en-GB" dirty="0"/>
          </a:p>
          <a:p>
            <a:pPr marL="0" indent="0">
              <a:buNone/>
            </a:pPr>
            <a:endParaRPr lang="en-GB" dirty="0"/>
          </a:p>
          <a:p>
            <a:r>
              <a:rPr lang="en-GB" dirty="0"/>
              <a:t>This assessment takes place in the first 6 weeks of Reception and the focus is on Communication, Language and Literacy and Maths. It takes 30-45 minutes per child and is completed by the practitioner who best knows the child</a:t>
            </a:r>
          </a:p>
          <a:p>
            <a:endParaRPr lang="en-GB" dirty="0"/>
          </a:p>
          <a:p>
            <a:r>
              <a:rPr lang="en-GB" dirty="0"/>
              <a:t>The data will be used to judge how much progress children have made by the end of KS2.</a:t>
            </a:r>
          </a:p>
        </p:txBody>
      </p:sp>
      <p:pic>
        <p:nvPicPr>
          <p:cNvPr id="4" name="Picture 3"/>
          <p:cNvPicPr>
            <a:picLocks noChangeAspect="1"/>
          </p:cNvPicPr>
          <p:nvPr/>
        </p:nvPicPr>
        <p:blipFill>
          <a:blip r:embed="rId2"/>
          <a:stretch>
            <a:fillRect/>
          </a:stretch>
        </p:blipFill>
        <p:spPr>
          <a:xfrm>
            <a:off x="6824311" y="2195115"/>
            <a:ext cx="4960384" cy="3300910"/>
          </a:xfrm>
          <a:prstGeom prst="rect">
            <a:avLst/>
          </a:prstGeom>
        </p:spPr>
      </p:pic>
    </p:spTree>
    <p:extLst>
      <p:ext uri="{BB962C8B-B14F-4D97-AF65-F5344CB8AC3E}">
        <p14:creationId xmlns:p14="http://schemas.microsoft.com/office/powerpoint/2010/main" val="1766328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FF0000"/>
                </a:solidFill>
              </a:rPr>
              <a:t>Y1 Phonics Screening Week (from June 5</a:t>
            </a:r>
            <a:r>
              <a:rPr lang="en-GB" b="1" baseline="30000" dirty="0">
                <a:solidFill>
                  <a:srgbClr val="FF0000"/>
                </a:solidFill>
              </a:rPr>
              <a:t>th</a:t>
            </a:r>
            <a:r>
              <a:rPr lang="en-GB" b="1" dirty="0">
                <a:solidFill>
                  <a:srgbClr val="FF0000"/>
                </a:solidFill>
              </a:rPr>
              <a:t>)</a:t>
            </a:r>
          </a:p>
        </p:txBody>
      </p:sp>
      <p:sp>
        <p:nvSpPr>
          <p:cNvPr id="3" name="Content Placeholder 2"/>
          <p:cNvSpPr>
            <a:spLocks noGrp="1"/>
          </p:cNvSpPr>
          <p:nvPr>
            <p:ph idx="1"/>
          </p:nvPr>
        </p:nvSpPr>
        <p:spPr/>
        <p:txBody>
          <a:bodyPr>
            <a:normAutofit/>
          </a:bodyPr>
          <a:lstStyle/>
          <a:p>
            <a:r>
              <a:rPr lang="en-GB" sz="4000" dirty="0"/>
              <a:t>Teachers take children one at a time and children have a task to decode 40 words on word cards.</a:t>
            </a:r>
          </a:p>
          <a:p>
            <a:r>
              <a:rPr lang="en-GB" sz="4000" dirty="0"/>
              <a:t>Some words are real words and some are nonsense words.</a:t>
            </a:r>
          </a:p>
          <a:p>
            <a:r>
              <a:rPr lang="en-GB" sz="4000" dirty="0"/>
              <a:t>They need to use the phonic sounds they have learnt throughout Reception and Y1 to decode the words</a:t>
            </a:r>
          </a:p>
        </p:txBody>
      </p:sp>
    </p:spTree>
    <p:extLst>
      <p:ext uri="{BB962C8B-B14F-4D97-AF65-F5344CB8AC3E}">
        <p14:creationId xmlns:p14="http://schemas.microsoft.com/office/powerpoint/2010/main" val="31164817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 name="Content Placeholder 5"/>
          <p:cNvPicPr>
            <a:picLocks noGrp="1" noChangeAspect="1"/>
          </p:cNvPicPr>
          <p:nvPr>
            <p:ph idx="1"/>
          </p:nvPr>
        </p:nvPicPr>
        <p:blipFill>
          <a:blip r:embed="rId2"/>
          <a:stretch>
            <a:fillRect/>
          </a:stretch>
        </p:blipFill>
        <p:spPr>
          <a:xfrm>
            <a:off x="1291936" y="106264"/>
            <a:ext cx="9608127" cy="6999645"/>
          </a:xfrm>
          <a:prstGeom prst="rect">
            <a:avLst/>
          </a:prstGeom>
        </p:spPr>
      </p:pic>
    </p:spTree>
    <p:extLst>
      <p:ext uri="{BB962C8B-B14F-4D97-AF65-F5344CB8AC3E}">
        <p14:creationId xmlns:p14="http://schemas.microsoft.com/office/powerpoint/2010/main" val="173207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700" b="1" dirty="0">
                <a:solidFill>
                  <a:srgbClr val="FF0000"/>
                </a:solidFill>
              </a:rPr>
              <a:t>KS1 SATs </a:t>
            </a:r>
            <a:endParaRPr lang="en-GB" sz="7300" b="1" dirty="0">
              <a:solidFill>
                <a:srgbClr val="FF0000"/>
              </a:solidFill>
            </a:endParaRPr>
          </a:p>
        </p:txBody>
      </p:sp>
      <p:sp>
        <p:nvSpPr>
          <p:cNvPr id="3" name="Content Placeholder 2"/>
          <p:cNvSpPr>
            <a:spLocks noGrp="1"/>
          </p:cNvSpPr>
          <p:nvPr>
            <p:ph idx="1"/>
          </p:nvPr>
        </p:nvSpPr>
        <p:spPr/>
        <p:txBody>
          <a:bodyPr/>
          <a:lstStyle/>
          <a:p>
            <a:pPr marL="0" indent="0">
              <a:buNone/>
            </a:pPr>
            <a:r>
              <a:rPr lang="en-GB" dirty="0"/>
              <a:t>KS1 tests are assessed and marked by their teachers. </a:t>
            </a:r>
          </a:p>
          <a:p>
            <a:pPr marL="0" indent="0">
              <a:buNone/>
            </a:pPr>
            <a:r>
              <a:rPr lang="en-GB" dirty="0"/>
              <a:t>Children are tested in maths (arithmetic) and English (reading, spelling, punctuation and grammar).</a:t>
            </a:r>
          </a:p>
        </p:txBody>
      </p:sp>
      <p:pic>
        <p:nvPicPr>
          <p:cNvPr id="4" name="Picture 3"/>
          <p:cNvPicPr>
            <a:picLocks noChangeAspect="1"/>
          </p:cNvPicPr>
          <p:nvPr/>
        </p:nvPicPr>
        <p:blipFill>
          <a:blip r:embed="rId2"/>
          <a:stretch>
            <a:fillRect/>
          </a:stretch>
        </p:blipFill>
        <p:spPr>
          <a:xfrm>
            <a:off x="2500814" y="3343663"/>
            <a:ext cx="6827913" cy="3380927"/>
          </a:xfrm>
          <a:prstGeom prst="rect">
            <a:avLst/>
          </a:prstGeom>
        </p:spPr>
      </p:pic>
    </p:spTree>
    <p:extLst>
      <p:ext uri="{BB962C8B-B14F-4D97-AF65-F5344CB8AC3E}">
        <p14:creationId xmlns:p14="http://schemas.microsoft.com/office/powerpoint/2010/main" val="8926729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10919691" cy="1325563"/>
          </a:xfrm>
        </p:spPr>
        <p:txBody>
          <a:bodyPr/>
          <a:lstStyle/>
          <a:p>
            <a:r>
              <a:rPr lang="en-GB" b="1" dirty="0">
                <a:solidFill>
                  <a:srgbClr val="FF0000"/>
                </a:solidFill>
              </a:rPr>
              <a:t>Y4 Multiplication Tables Check – 3 weeks in June</a:t>
            </a:r>
          </a:p>
        </p:txBody>
      </p:sp>
      <p:pic>
        <p:nvPicPr>
          <p:cNvPr id="4" name="Content Placeholder 3"/>
          <p:cNvPicPr>
            <a:picLocks noGrp="1" noChangeAspect="1"/>
          </p:cNvPicPr>
          <p:nvPr>
            <p:ph idx="1"/>
          </p:nvPr>
        </p:nvPicPr>
        <p:blipFill>
          <a:blip r:embed="rId2"/>
          <a:stretch>
            <a:fillRect/>
          </a:stretch>
        </p:blipFill>
        <p:spPr>
          <a:xfrm>
            <a:off x="627443" y="1990236"/>
            <a:ext cx="6061339" cy="4106982"/>
          </a:xfrm>
          <a:prstGeom prst="rect">
            <a:avLst/>
          </a:prstGeom>
        </p:spPr>
      </p:pic>
      <p:sp>
        <p:nvSpPr>
          <p:cNvPr id="5" name="TextBox 4"/>
          <p:cNvSpPr txBox="1"/>
          <p:nvPr/>
        </p:nvSpPr>
        <p:spPr>
          <a:xfrm>
            <a:off x="7195128" y="1990236"/>
            <a:ext cx="4239491" cy="4031873"/>
          </a:xfrm>
          <a:prstGeom prst="rect">
            <a:avLst/>
          </a:prstGeom>
          <a:noFill/>
          <a:ln w="28575">
            <a:solidFill>
              <a:schemeClr val="tx1"/>
            </a:solidFill>
          </a:ln>
        </p:spPr>
        <p:txBody>
          <a:bodyPr wrap="square" rtlCol="0">
            <a:spAutoFit/>
          </a:bodyPr>
          <a:lstStyle/>
          <a:p>
            <a:r>
              <a:rPr lang="en-GB" sz="3200" dirty="0"/>
              <a:t>The Year 4 Times Tables Test is an online test with </a:t>
            </a:r>
            <a:r>
              <a:rPr lang="en-GB" sz="3200" b="1" dirty="0"/>
              <a:t>25 questions</a:t>
            </a:r>
            <a:r>
              <a:rPr lang="en-GB" sz="3200" dirty="0"/>
              <a:t>; children must answer each question within a 6 seconds time limit so the whole test will take less than 5 minutes.</a:t>
            </a:r>
          </a:p>
        </p:txBody>
      </p:sp>
    </p:spTree>
    <p:extLst>
      <p:ext uri="{BB962C8B-B14F-4D97-AF65-F5344CB8AC3E}">
        <p14:creationId xmlns:p14="http://schemas.microsoft.com/office/powerpoint/2010/main" val="20025696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b="1" dirty="0">
                <a:solidFill>
                  <a:srgbClr val="FF0000"/>
                </a:solidFill>
              </a:rPr>
              <a:t>KS2 SATs</a:t>
            </a:r>
          </a:p>
        </p:txBody>
      </p:sp>
      <p:sp>
        <p:nvSpPr>
          <p:cNvPr id="3" name="Content Placeholder 2"/>
          <p:cNvSpPr>
            <a:spLocks noGrp="1"/>
          </p:cNvSpPr>
          <p:nvPr>
            <p:ph idx="1"/>
          </p:nvPr>
        </p:nvSpPr>
        <p:spPr>
          <a:xfrm>
            <a:off x="838200" y="1443788"/>
            <a:ext cx="10515600" cy="5505651"/>
          </a:xfrm>
        </p:spPr>
        <p:txBody>
          <a:bodyPr>
            <a:normAutofit/>
          </a:bodyPr>
          <a:lstStyle/>
          <a:p>
            <a:pPr marL="0" indent="0">
              <a:buNone/>
            </a:pPr>
            <a:r>
              <a:rPr lang="en-GB" dirty="0"/>
              <a:t>Pupils sit their second set of SATs in Year 6. These tests are more formal and have set exam days as well as external marking - they are packed up and marked by markers. Children will take tests in English reading comprehension, grammar, punctuation, spelling, mathematical reasoning, and arithmetic.</a:t>
            </a:r>
          </a:p>
          <a:p>
            <a:pPr marL="0" indent="0">
              <a:buNone/>
            </a:pPr>
            <a:endParaRPr lang="en-GB" dirty="0"/>
          </a:p>
          <a:p>
            <a:pPr marL="0" indent="0">
              <a:buNone/>
            </a:pPr>
            <a:r>
              <a:rPr lang="en-GB" b="1" dirty="0"/>
              <a:t>SATs week for Year 6 -  2</a:t>
            </a:r>
            <a:r>
              <a:rPr lang="en-GB" b="1" baseline="30000" dirty="0"/>
              <a:t>nd</a:t>
            </a:r>
            <a:r>
              <a:rPr lang="en-GB" b="1" dirty="0"/>
              <a:t> week in May</a:t>
            </a:r>
          </a:p>
          <a:p>
            <a:pPr marL="0" indent="0">
              <a:buNone/>
            </a:pPr>
            <a:endParaRPr lang="en-GB" b="1" dirty="0"/>
          </a:p>
          <a:p>
            <a:pPr marL="0" indent="0">
              <a:buNone/>
            </a:pPr>
            <a:r>
              <a:rPr lang="en-GB" b="1" dirty="0"/>
              <a:t>Results come in July</a:t>
            </a:r>
          </a:p>
          <a:p>
            <a:pPr marL="0" indent="0">
              <a:buNone/>
            </a:pPr>
            <a:r>
              <a:rPr lang="en-GB" b="1" dirty="0"/>
              <a:t> </a:t>
            </a:r>
          </a:p>
          <a:p>
            <a:endParaRPr lang="en-GB" dirty="0"/>
          </a:p>
        </p:txBody>
      </p:sp>
    </p:spTree>
    <p:extLst>
      <p:ext uri="{BB962C8B-B14F-4D97-AF65-F5344CB8AC3E}">
        <p14:creationId xmlns:p14="http://schemas.microsoft.com/office/powerpoint/2010/main" val="9127307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599" y="365125"/>
            <a:ext cx="11583470" cy="1325563"/>
          </a:xfrm>
        </p:spPr>
        <p:txBody>
          <a:bodyPr>
            <a:normAutofit/>
          </a:bodyPr>
          <a:lstStyle/>
          <a:p>
            <a:r>
              <a:rPr lang="en-GB" sz="6000" b="1" dirty="0"/>
              <a:t>Are school tests stressful for children?</a:t>
            </a:r>
          </a:p>
        </p:txBody>
      </p:sp>
      <p:sp>
        <p:nvSpPr>
          <p:cNvPr id="3" name="Content Placeholder 2"/>
          <p:cNvSpPr>
            <a:spLocks noGrp="1"/>
          </p:cNvSpPr>
          <p:nvPr>
            <p:ph idx="1"/>
          </p:nvPr>
        </p:nvSpPr>
        <p:spPr>
          <a:xfrm>
            <a:off x="434109" y="1825625"/>
            <a:ext cx="10919691" cy="4351338"/>
          </a:xfrm>
        </p:spPr>
        <p:txBody>
          <a:bodyPr>
            <a:normAutofit/>
          </a:bodyPr>
          <a:lstStyle/>
          <a:p>
            <a:r>
              <a:rPr lang="en-GB" dirty="0"/>
              <a:t>The children are very well prepared for the tests.</a:t>
            </a:r>
          </a:p>
          <a:p>
            <a:r>
              <a:rPr lang="en-GB" dirty="0"/>
              <a:t>They do lots of practice so they are familiar with </a:t>
            </a:r>
          </a:p>
          <a:p>
            <a:pPr marL="0" indent="0">
              <a:buNone/>
            </a:pPr>
            <a:r>
              <a:rPr lang="en-GB" dirty="0"/>
              <a:t>the format of them.</a:t>
            </a:r>
          </a:p>
          <a:p>
            <a:r>
              <a:rPr lang="en-GB" dirty="0"/>
              <a:t>The test then looks very familiar to them</a:t>
            </a:r>
          </a:p>
          <a:p>
            <a:r>
              <a:rPr lang="en-GB" dirty="0"/>
              <a:t>In KS1 children often work in small groups with a teacher.</a:t>
            </a:r>
          </a:p>
          <a:p>
            <a:r>
              <a:rPr lang="en-GB" dirty="0"/>
              <a:t>In KS1 tests can be completed over several days.</a:t>
            </a:r>
          </a:p>
          <a:p>
            <a:r>
              <a:rPr lang="en-GB" dirty="0"/>
              <a:t>Year 6 have a SATs breakfast every morning at school – hotel style!</a:t>
            </a:r>
          </a:p>
          <a:p>
            <a:r>
              <a:rPr lang="en-GB" dirty="0"/>
              <a:t>Tests in Y6 are only in the morning</a:t>
            </a:r>
          </a:p>
        </p:txBody>
      </p:sp>
      <p:pic>
        <p:nvPicPr>
          <p:cNvPr id="4" name="Picture 3"/>
          <p:cNvPicPr>
            <a:picLocks noChangeAspect="1"/>
          </p:cNvPicPr>
          <p:nvPr/>
        </p:nvPicPr>
        <p:blipFill>
          <a:blip r:embed="rId2"/>
          <a:stretch>
            <a:fillRect/>
          </a:stretch>
        </p:blipFill>
        <p:spPr>
          <a:xfrm>
            <a:off x="9409052" y="2627782"/>
            <a:ext cx="2485678" cy="2203690"/>
          </a:xfrm>
          <a:prstGeom prst="rect">
            <a:avLst/>
          </a:prstGeom>
        </p:spPr>
      </p:pic>
    </p:spTree>
    <p:extLst>
      <p:ext uri="{BB962C8B-B14F-4D97-AF65-F5344CB8AC3E}">
        <p14:creationId xmlns:p14="http://schemas.microsoft.com/office/powerpoint/2010/main" val="33644298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5816065" cy="5811838"/>
          </a:xfrm>
        </p:spPr>
        <p:txBody>
          <a:bodyPr>
            <a:normAutofit/>
          </a:bodyPr>
          <a:lstStyle/>
          <a:p>
            <a:r>
              <a:rPr lang="en-GB" b="1" dirty="0"/>
              <a:t>Wherever you are in your primary school journey, parents and school together make very successful learners</a:t>
            </a:r>
          </a:p>
        </p:txBody>
      </p:sp>
      <p:pic>
        <p:nvPicPr>
          <p:cNvPr id="4" name="Content Placeholder 3"/>
          <p:cNvPicPr>
            <a:picLocks noGrp="1" noChangeAspect="1"/>
          </p:cNvPicPr>
          <p:nvPr>
            <p:ph idx="1"/>
          </p:nvPr>
        </p:nvPicPr>
        <p:blipFill>
          <a:blip r:embed="rId2"/>
          <a:stretch>
            <a:fillRect/>
          </a:stretch>
        </p:blipFill>
        <p:spPr>
          <a:xfrm>
            <a:off x="6423258" y="1357244"/>
            <a:ext cx="5407243" cy="3827599"/>
          </a:xfrm>
          <a:prstGeom prst="rect">
            <a:avLst/>
          </a:prstGeom>
        </p:spPr>
      </p:pic>
    </p:spTree>
    <p:extLst>
      <p:ext uri="{BB962C8B-B14F-4D97-AF65-F5344CB8AC3E}">
        <p14:creationId xmlns:p14="http://schemas.microsoft.com/office/powerpoint/2010/main" val="20283371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01846"/>
            <a:ext cx="10515600" cy="1325563"/>
          </a:xfrm>
        </p:spPr>
        <p:txBody>
          <a:bodyPr/>
          <a:lstStyle/>
          <a:p>
            <a:r>
              <a:rPr lang="en-GB" dirty="0">
                <a:latin typeface="Arial Black" panose="020B0A04020102020204" pitchFamily="34" charset="0"/>
              </a:rPr>
              <a:t>How you can help your child</a:t>
            </a:r>
          </a:p>
        </p:txBody>
      </p:sp>
      <p:sp>
        <p:nvSpPr>
          <p:cNvPr id="3" name="Content Placeholder 2"/>
          <p:cNvSpPr>
            <a:spLocks noGrp="1"/>
          </p:cNvSpPr>
          <p:nvPr>
            <p:ph idx="1"/>
          </p:nvPr>
        </p:nvSpPr>
        <p:spPr/>
        <p:txBody>
          <a:bodyPr>
            <a:normAutofit/>
          </a:bodyPr>
          <a:lstStyle/>
          <a:p>
            <a:r>
              <a:rPr lang="en-GB" sz="2000" dirty="0"/>
              <a:t>Adult support/guidance</a:t>
            </a:r>
          </a:p>
          <a:p>
            <a:r>
              <a:rPr lang="en-GB" sz="2000" dirty="0"/>
              <a:t>Explaining back/recalling/talking</a:t>
            </a:r>
          </a:p>
          <a:p>
            <a:r>
              <a:rPr lang="en-GB" sz="2000" dirty="0"/>
              <a:t>Practise and Repetition</a:t>
            </a:r>
          </a:p>
          <a:p>
            <a:r>
              <a:rPr lang="en-GB" sz="2000" dirty="0"/>
              <a:t>Good routines</a:t>
            </a:r>
          </a:p>
          <a:p>
            <a:r>
              <a:rPr lang="en-GB" sz="2000" dirty="0"/>
              <a:t>Enrichment and new experiences</a:t>
            </a:r>
          </a:p>
          <a:p>
            <a:r>
              <a:rPr lang="en-GB" sz="2000" dirty="0"/>
              <a:t>A positive attitude</a:t>
            </a:r>
          </a:p>
          <a:p>
            <a:r>
              <a:rPr lang="en-GB" sz="2000" dirty="0"/>
              <a:t>Care and love</a:t>
            </a:r>
          </a:p>
          <a:p>
            <a:r>
              <a:rPr lang="en-GB" sz="2000" dirty="0"/>
              <a:t>Reading information from school and keeping informed</a:t>
            </a:r>
          </a:p>
        </p:txBody>
      </p:sp>
      <p:pic>
        <p:nvPicPr>
          <p:cNvPr id="5" name="Picture 4"/>
          <p:cNvPicPr>
            <a:picLocks noChangeAspect="1"/>
          </p:cNvPicPr>
          <p:nvPr/>
        </p:nvPicPr>
        <p:blipFill>
          <a:blip r:embed="rId2"/>
          <a:stretch>
            <a:fillRect/>
          </a:stretch>
        </p:blipFill>
        <p:spPr>
          <a:xfrm>
            <a:off x="8014156" y="4286522"/>
            <a:ext cx="2927666" cy="2528439"/>
          </a:xfrm>
          <a:prstGeom prst="rect">
            <a:avLst/>
          </a:prstGeom>
        </p:spPr>
      </p:pic>
      <p:pic>
        <p:nvPicPr>
          <p:cNvPr id="6" name="Picture 5"/>
          <p:cNvPicPr>
            <a:picLocks noChangeAspect="1"/>
          </p:cNvPicPr>
          <p:nvPr/>
        </p:nvPicPr>
        <p:blipFill>
          <a:blip r:embed="rId3"/>
          <a:stretch>
            <a:fillRect/>
          </a:stretch>
        </p:blipFill>
        <p:spPr>
          <a:xfrm>
            <a:off x="9111246" y="1790079"/>
            <a:ext cx="2143125" cy="2143125"/>
          </a:xfrm>
          <a:prstGeom prst="rect">
            <a:avLst/>
          </a:prstGeom>
        </p:spPr>
      </p:pic>
      <p:pic>
        <p:nvPicPr>
          <p:cNvPr id="7" name="Picture 6"/>
          <p:cNvPicPr>
            <a:picLocks noChangeAspect="1"/>
          </p:cNvPicPr>
          <p:nvPr/>
        </p:nvPicPr>
        <p:blipFill>
          <a:blip r:embed="rId4"/>
          <a:stretch>
            <a:fillRect/>
          </a:stretch>
        </p:blipFill>
        <p:spPr>
          <a:xfrm>
            <a:off x="610280" y="5348016"/>
            <a:ext cx="3695700" cy="1238250"/>
          </a:xfrm>
          <a:prstGeom prst="rect">
            <a:avLst/>
          </a:prstGeom>
        </p:spPr>
      </p:pic>
    </p:spTree>
    <p:extLst>
      <p:ext uri="{BB962C8B-B14F-4D97-AF65-F5344CB8AC3E}">
        <p14:creationId xmlns:p14="http://schemas.microsoft.com/office/powerpoint/2010/main" val="37020086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2FD9-D5C5-2154-0381-86EFE3404991}"/>
              </a:ext>
            </a:extLst>
          </p:cNvPr>
          <p:cNvSpPr>
            <a:spLocks noGrp="1"/>
          </p:cNvSpPr>
          <p:nvPr>
            <p:ph type="title"/>
          </p:nvPr>
        </p:nvSpPr>
        <p:spPr>
          <a:xfrm>
            <a:off x="399660" y="238805"/>
            <a:ext cx="11030339" cy="703489"/>
          </a:xfrm>
        </p:spPr>
        <p:txBody>
          <a:bodyPr/>
          <a:lstStyle/>
          <a:p>
            <a:r>
              <a:rPr lang="en-GB" dirty="0"/>
              <a:t>Personal development and enrichment at WPA</a:t>
            </a:r>
          </a:p>
        </p:txBody>
      </p:sp>
      <p:sp>
        <p:nvSpPr>
          <p:cNvPr id="3" name="Content Placeholder 2">
            <a:extLst>
              <a:ext uri="{FF2B5EF4-FFF2-40B4-BE49-F238E27FC236}">
                <a16:creationId xmlns:a16="http://schemas.microsoft.com/office/drawing/2014/main" id="{65C6DA8D-31C2-B5B8-ABA1-F413B016D760}"/>
              </a:ext>
            </a:extLst>
          </p:cNvPr>
          <p:cNvSpPr>
            <a:spLocks noGrp="1"/>
          </p:cNvSpPr>
          <p:nvPr>
            <p:ph idx="1"/>
          </p:nvPr>
        </p:nvSpPr>
        <p:spPr>
          <a:xfrm>
            <a:off x="202502" y="942294"/>
            <a:ext cx="10515600" cy="5577776"/>
          </a:xfrm>
        </p:spPr>
        <p:txBody>
          <a:bodyPr>
            <a:noAutofit/>
          </a:bodyPr>
          <a:lstStyle/>
          <a:p>
            <a:pPr marL="0" indent="0" fontAlgn="t">
              <a:buNone/>
            </a:pPr>
            <a:r>
              <a:rPr lang="en-US" sz="1300" b="0" i="0" dirty="0">
                <a:effectLst/>
              </a:rPr>
              <a:t>The Personal Development Curriculum at WPA encompasses the following areas:</a:t>
            </a:r>
          </a:p>
          <a:p>
            <a:pPr marL="0" indent="0" fontAlgn="t">
              <a:buNone/>
            </a:pPr>
            <a:r>
              <a:rPr lang="en-US" sz="1300" b="0" i="0" dirty="0">
                <a:effectLst/>
              </a:rPr>
              <a:t>· Fundamental British Values and Citizenship education</a:t>
            </a:r>
          </a:p>
          <a:p>
            <a:pPr marL="0" indent="0" fontAlgn="t">
              <a:buNone/>
            </a:pPr>
            <a:r>
              <a:rPr lang="en-US" sz="1300" b="0" i="0" dirty="0">
                <a:effectLst/>
              </a:rPr>
              <a:t>· Social, Moral, Spiritual and Cultural education</a:t>
            </a:r>
          </a:p>
          <a:p>
            <a:pPr marL="0" indent="0" fontAlgn="t">
              <a:buNone/>
            </a:pPr>
            <a:r>
              <a:rPr lang="en-US" sz="1300" b="0" i="0" dirty="0">
                <a:effectLst/>
              </a:rPr>
              <a:t>· Personal, Social, Health and Economic and Sex and Relationship Education</a:t>
            </a:r>
          </a:p>
          <a:p>
            <a:pPr marL="0" indent="0" fontAlgn="t">
              <a:buNone/>
            </a:pPr>
            <a:r>
              <a:rPr lang="en-US" sz="1300" b="0" i="0" dirty="0">
                <a:effectLst/>
              </a:rPr>
              <a:t>· Living in and protecting the Wider World education</a:t>
            </a:r>
          </a:p>
          <a:p>
            <a:pPr marL="0" indent="0" fontAlgn="t">
              <a:buNone/>
            </a:pPr>
            <a:r>
              <a:rPr lang="en-US" sz="1300" b="0" i="0" dirty="0">
                <a:effectLst/>
              </a:rPr>
              <a:t> </a:t>
            </a:r>
          </a:p>
          <a:p>
            <a:pPr marL="0" indent="0" fontAlgn="t">
              <a:buNone/>
            </a:pPr>
            <a:r>
              <a:rPr lang="en-US" sz="1300" b="0" i="0" dirty="0">
                <a:effectLst/>
              </a:rPr>
              <a:t>Our school mission statement ‘BELONG-BELIEVE-ACHIEVE’ embodies our attitude and intentions towards the importance of the development of all aspects of the Personal Development curriculum. At WPA, Personal Development is not an ‘add on’ but instead, is the underpinning of our offer.</a:t>
            </a:r>
          </a:p>
          <a:p>
            <a:pPr marL="0" indent="0" fontAlgn="t">
              <a:buNone/>
            </a:pPr>
            <a:r>
              <a:rPr lang="en-US" sz="1300" b="0" i="0" dirty="0">
                <a:effectLst/>
              </a:rPr>
              <a:t>Personal development is both a subject and a school ethos. It is reflected in our school motto and in our school values. We want to each child to leave the school feeling confident, unique and proud. Our aim is to teach children how to navigate through life safely, happily and healthily.</a:t>
            </a:r>
          </a:p>
          <a:p>
            <a:pPr marL="0" indent="0" fontAlgn="t">
              <a:buNone/>
            </a:pPr>
            <a:r>
              <a:rPr lang="en-US" sz="1300" b="0" i="0" dirty="0">
                <a:effectLst/>
              </a:rPr>
              <a:t>At WPA, we </a:t>
            </a:r>
            <a:r>
              <a:rPr lang="en-US" sz="1300" b="0" i="0" dirty="0" err="1">
                <a:effectLst/>
              </a:rPr>
              <a:t>recognise</a:t>
            </a:r>
            <a:r>
              <a:rPr lang="en-US" sz="1300" b="0" i="0" dirty="0">
                <a:effectLst/>
              </a:rPr>
              <a:t> that our children are growing up in a world that is constantly changing and it is the duty of all the staff at school in partnership with the parents teach the children transferable life skills. We teach children about the world around them, relationships, emotions, reproduction and health, as well as transferable skills to help with life. We consistently promote the British values, diversity, community and citizenship and our school and wider values.</a:t>
            </a:r>
          </a:p>
          <a:p>
            <a:pPr marL="0" indent="0" fontAlgn="t">
              <a:buNone/>
            </a:pPr>
            <a:r>
              <a:rPr lang="en-US" sz="1300" i="0" dirty="0">
                <a:effectLst/>
              </a:rPr>
              <a:t>Personal Development forms a vital part of our curriculum. This is split into different areas - some of which are taught as lessons, for example, our PSHE sessions, where we use a scheme called Jigsaw. Other elements will be offered through clubs, assemblies and other activities. Please visit our website to find out more about the Personal Development offer at Wantage Primary Academy.</a:t>
            </a:r>
          </a:p>
          <a:p>
            <a:pPr marL="0" indent="0">
              <a:buNone/>
            </a:pPr>
            <a:br>
              <a:rPr lang="en-US" sz="1300" b="0" i="0" dirty="0">
                <a:effectLst/>
              </a:rPr>
            </a:br>
            <a:endParaRPr lang="en-GB" sz="1300" dirty="0"/>
          </a:p>
        </p:txBody>
      </p:sp>
    </p:spTree>
    <p:extLst>
      <p:ext uri="{BB962C8B-B14F-4D97-AF65-F5344CB8AC3E}">
        <p14:creationId xmlns:p14="http://schemas.microsoft.com/office/powerpoint/2010/main" val="28063829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9D57F-CE83-CE24-7CFB-5BD7F958C75C}"/>
              </a:ext>
            </a:extLst>
          </p:cNvPr>
          <p:cNvSpPr>
            <a:spLocks noGrp="1"/>
          </p:cNvSpPr>
          <p:nvPr>
            <p:ph type="title"/>
          </p:nvPr>
        </p:nvSpPr>
        <p:spPr/>
        <p:txBody>
          <a:bodyPr/>
          <a:lstStyle/>
          <a:p>
            <a:endParaRPr lang="en-GB"/>
          </a:p>
        </p:txBody>
      </p:sp>
      <p:pic>
        <p:nvPicPr>
          <p:cNvPr id="7" name="Content Placeholder 6">
            <a:extLst>
              <a:ext uri="{FF2B5EF4-FFF2-40B4-BE49-F238E27FC236}">
                <a16:creationId xmlns:a16="http://schemas.microsoft.com/office/drawing/2014/main" id="{B49CB47A-DE38-3AB1-59F2-DD1CDF57DAD1}"/>
              </a:ext>
            </a:extLst>
          </p:cNvPr>
          <p:cNvPicPr>
            <a:picLocks noGrp="1" noChangeAspect="1"/>
          </p:cNvPicPr>
          <p:nvPr>
            <p:ph idx="1"/>
          </p:nvPr>
        </p:nvPicPr>
        <p:blipFill>
          <a:blip r:embed="rId2"/>
          <a:stretch>
            <a:fillRect/>
          </a:stretch>
        </p:blipFill>
        <p:spPr>
          <a:xfrm>
            <a:off x="3415322" y="3657600"/>
            <a:ext cx="5605622" cy="2884722"/>
          </a:xfrm>
        </p:spPr>
      </p:pic>
      <p:pic>
        <p:nvPicPr>
          <p:cNvPr id="5" name="Picture 4">
            <a:extLst>
              <a:ext uri="{FF2B5EF4-FFF2-40B4-BE49-F238E27FC236}">
                <a16:creationId xmlns:a16="http://schemas.microsoft.com/office/drawing/2014/main" id="{5ECB5483-2199-5848-2704-BE225A52599A}"/>
              </a:ext>
            </a:extLst>
          </p:cNvPr>
          <p:cNvPicPr>
            <a:picLocks noChangeAspect="1"/>
          </p:cNvPicPr>
          <p:nvPr/>
        </p:nvPicPr>
        <p:blipFill rotWithShape="1">
          <a:blip r:embed="rId3"/>
          <a:srcRect b="2003"/>
          <a:stretch/>
        </p:blipFill>
        <p:spPr>
          <a:xfrm>
            <a:off x="3396271" y="-64433"/>
            <a:ext cx="5643725" cy="3722033"/>
          </a:xfrm>
          <a:prstGeom prst="rect">
            <a:avLst/>
          </a:prstGeom>
        </p:spPr>
      </p:pic>
      <p:sp>
        <p:nvSpPr>
          <p:cNvPr id="9" name="TextBox 8">
            <a:extLst>
              <a:ext uri="{FF2B5EF4-FFF2-40B4-BE49-F238E27FC236}">
                <a16:creationId xmlns:a16="http://schemas.microsoft.com/office/drawing/2014/main" id="{380308DB-F7A1-3BDF-1E41-CB075C5271A6}"/>
              </a:ext>
            </a:extLst>
          </p:cNvPr>
          <p:cNvSpPr txBox="1"/>
          <p:nvPr/>
        </p:nvSpPr>
        <p:spPr>
          <a:xfrm>
            <a:off x="510852" y="2120246"/>
            <a:ext cx="2297663" cy="4524315"/>
          </a:xfrm>
          <a:prstGeom prst="rect">
            <a:avLst/>
          </a:prstGeom>
          <a:noFill/>
        </p:spPr>
        <p:txBody>
          <a:bodyPr wrap="square">
            <a:spAutoFit/>
          </a:bodyPr>
          <a:lstStyle/>
          <a:p>
            <a:r>
              <a:rPr lang="en-GB" sz="1800" b="1" i="1" dirty="0">
                <a:latin typeface="Garamond" panose="02020404030301010803" pitchFamily="18" charset="0"/>
              </a:rPr>
              <a:t>There are so many experiences and enrichment opportunities available and added across the days and events across the year!</a:t>
            </a:r>
          </a:p>
          <a:p>
            <a:endParaRPr lang="en-GB" sz="1800" b="1" i="1" dirty="0">
              <a:latin typeface="Garamond" panose="02020404030301010803" pitchFamily="18" charset="0"/>
            </a:endParaRPr>
          </a:p>
          <a:p>
            <a:r>
              <a:rPr lang="en-GB" sz="1800" b="1" i="1" dirty="0">
                <a:latin typeface="Garamond" panose="02020404030301010803" pitchFamily="18" charset="0"/>
              </a:rPr>
              <a:t>Some will be new and some will be traditions the children love. We will also continue to look at special people and places</a:t>
            </a:r>
          </a:p>
        </p:txBody>
      </p:sp>
    </p:spTree>
    <p:extLst>
      <p:ext uri="{BB962C8B-B14F-4D97-AF65-F5344CB8AC3E}">
        <p14:creationId xmlns:p14="http://schemas.microsoft.com/office/powerpoint/2010/main" val="32082760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097A5-A97F-081F-2957-1AF323EF947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F8CED96-4349-C9BA-A784-164C71DE30A1}"/>
              </a:ext>
            </a:extLst>
          </p:cNvPr>
          <p:cNvSpPr>
            <a:spLocks noGrp="1"/>
          </p:cNvSpPr>
          <p:nvPr>
            <p:ph idx="1"/>
          </p:nvPr>
        </p:nvSpPr>
        <p:spPr/>
        <p:txBody>
          <a:bodyPr/>
          <a:lstStyle/>
          <a:p>
            <a:endParaRPr lang="en-GB" dirty="0"/>
          </a:p>
        </p:txBody>
      </p:sp>
      <p:pic>
        <p:nvPicPr>
          <p:cNvPr id="5" name="Picture 4">
            <a:extLst>
              <a:ext uri="{FF2B5EF4-FFF2-40B4-BE49-F238E27FC236}">
                <a16:creationId xmlns:a16="http://schemas.microsoft.com/office/drawing/2014/main" id="{0C610207-1D26-DBA7-008B-A3247C8EDD36}"/>
              </a:ext>
            </a:extLst>
          </p:cNvPr>
          <p:cNvPicPr>
            <a:picLocks noChangeAspect="1"/>
          </p:cNvPicPr>
          <p:nvPr/>
        </p:nvPicPr>
        <p:blipFill>
          <a:blip r:embed="rId2"/>
          <a:stretch>
            <a:fillRect/>
          </a:stretch>
        </p:blipFill>
        <p:spPr>
          <a:xfrm>
            <a:off x="3383930" y="21117"/>
            <a:ext cx="5163722" cy="6836883"/>
          </a:xfrm>
          <a:prstGeom prst="rect">
            <a:avLst/>
          </a:prstGeom>
        </p:spPr>
      </p:pic>
    </p:spTree>
    <p:extLst>
      <p:ext uri="{BB962C8B-B14F-4D97-AF65-F5344CB8AC3E}">
        <p14:creationId xmlns:p14="http://schemas.microsoft.com/office/powerpoint/2010/main" val="41776470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2439</TotalTime>
  <Words>1261</Words>
  <Application>Microsoft Office PowerPoint</Application>
  <PresentationFormat>Widescreen</PresentationFormat>
  <Paragraphs>114</Paragraphs>
  <Slides>22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Arial Black</vt:lpstr>
      <vt:lpstr>Calibri</vt:lpstr>
      <vt:lpstr>Calibri (Body)</vt:lpstr>
      <vt:lpstr>Calibri Light</vt:lpstr>
      <vt:lpstr>Garamond</vt:lpstr>
      <vt:lpstr>Office Theme</vt:lpstr>
      <vt:lpstr>PowerPoint Presentation</vt:lpstr>
      <vt:lpstr>PowerPoint Presentation</vt:lpstr>
      <vt:lpstr>PowerPoint Presentation</vt:lpstr>
      <vt:lpstr>PowerPoint Presentation</vt:lpstr>
      <vt:lpstr>The Journey Through Primary School</vt:lpstr>
      <vt:lpstr>What subjects are taught?</vt:lpstr>
      <vt:lpstr>RSE – Relationships and Sex Education</vt:lpstr>
      <vt:lpstr>Want to know more about our curriculum and what your child will learn?</vt:lpstr>
      <vt:lpstr>Tests and assessments</vt:lpstr>
      <vt:lpstr>We call them assessments and it is part of normal school practice</vt:lpstr>
      <vt:lpstr>Reception – Baseline Assessment</vt:lpstr>
      <vt:lpstr>Y1 Phonics Screening Week (from June 5th)</vt:lpstr>
      <vt:lpstr>PowerPoint Presentation</vt:lpstr>
      <vt:lpstr>KS1 SATs </vt:lpstr>
      <vt:lpstr>Y4 Multiplication Tables Check – 3 weeks in June</vt:lpstr>
      <vt:lpstr>KS2 SATs</vt:lpstr>
      <vt:lpstr>Are school tests stressful for children?</vt:lpstr>
      <vt:lpstr>Wherever you are in your primary school journey, parents and school together make very successful learners</vt:lpstr>
      <vt:lpstr>How you can help your child</vt:lpstr>
      <vt:lpstr>Personal development and enrichment at WPA</vt:lpstr>
      <vt:lpstr>PowerPoint Presentation</vt:lpstr>
      <vt:lpstr>PowerPoint Presentation</vt:lpstr>
    </vt:vector>
  </TitlesOfParts>
  <Company>The Orion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 Shear</dc:creator>
  <cp:lastModifiedBy>Leah Basilone</cp:lastModifiedBy>
  <cp:revision>23</cp:revision>
  <dcterms:created xsi:type="dcterms:W3CDTF">2022-09-14T15:05:26Z</dcterms:created>
  <dcterms:modified xsi:type="dcterms:W3CDTF">2023-04-12T16:08:55Z</dcterms:modified>
</cp:coreProperties>
</file>