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9" r:id="rId1"/>
  </p:sldMasterIdLst>
  <p:notesMasterIdLst>
    <p:notesMasterId r:id="rId40"/>
  </p:notesMasterIdLst>
  <p:sldIdLst>
    <p:sldId id="258" r:id="rId2"/>
    <p:sldId id="295" r:id="rId3"/>
    <p:sldId id="259" r:id="rId4"/>
    <p:sldId id="290" r:id="rId5"/>
    <p:sldId id="289" r:id="rId6"/>
    <p:sldId id="260" r:id="rId7"/>
    <p:sldId id="261" r:id="rId8"/>
    <p:sldId id="292" r:id="rId9"/>
    <p:sldId id="294" r:id="rId10"/>
    <p:sldId id="333" r:id="rId11"/>
    <p:sldId id="317" r:id="rId12"/>
    <p:sldId id="311" r:id="rId13"/>
    <p:sldId id="332" r:id="rId14"/>
    <p:sldId id="268" r:id="rId15"/>
    <p:sldId id="334" r:id="rId16"/>
    <p:sldId id="269" r:id="rId17"/>
    <p:sldId id="266" r:id="rId18"/>
    <p:sldId id="271" r:id="rId19"/>
    <p:sldId id="272" r:id="rId20"/>
    <p:sldId id="273" r:id="rId21"/>
    <p:sldId id="338" r:id="rId22"/>
    <p:sldId id="275" r:id="rId23"/>
    <p:sldId id="299" r:id="rId24"/>
    <p:sldId id="300" r:id="rId25"/>
    <p:sldId id="301" r:id="rId26"/>
    <p:sldId id="296" r:id="rId27"/>
    <p:sldId id="297" r:id="rId28"/>
    <p:sldId id="298" r:id="rId29"/>
    <p:sldId id="303" r:id="rId30"/>
    <p:sldId id="304" r:id="rId31"/>
    <p:sldId id="276" r:id="rId32"/>
    <p:sldId id="337" r:id="rId33"/>
    <p:sldId id="278" r:id="rId34"/>
    <p:sldId id="279" r:id="rId35"/>
    <p:sldId id="291" r:id="rId36"/>
    <p:sldId id="339" r:id="rId37"/>
    <p:sldId id="287" r:id="rId38"/>
    <p:sldId id="281"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317" autoAdjust="0"/>
    <p:restoredTop sz="87320" autoAdjust="0"/>
  </p:normalViewPr>
  <p:slideViewPr>
    <p:cSldViewPr snapToGrid="0">
      <p:cViewPr varScale="1">
        <p:scale>
          <a:sx n="72" d="100"/>
          <a:sy n="72" d="100"/>
        </p:scale>
        <p:origin x="811"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ECEFE2-06D6-4961-8914-27EA378EFAC0}" type="datetimeFigureOut">
              <a:rPr lang="en-GB" smtClean="0"/>
              <a:t>21/09/2023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27269C-B604-403F-86E3-718CBC3B8B9C}" type="slidenum">
              <a:rPr lang="en-GB" smtClean="0"/>
              <a:t>‹#›</a:t>
            </a:fld>
            <a:endParaRPr lang="en-GB"/>
          </a:p>
        </p:txBody>
      </p:sp>
    </p:spTree>
    <p:extLst>
      <p:ext uri="{BB962C8B-B14F-4D97-AF65-F5344CB8AC3E}">
        <p14:creationId xmlns:p14="http://schemas.microsoft.com/office/powerpoint/2010/main" val="29202569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Jess</a:t>
            </a:r>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1</a:t>
            </a:fld>
            <a:endParaRPr lang="en-GB"/>
          </a:p>
        </p:txBody>
      </p:sp>
    </p:spTree>
    <p:extLst>
      <p:ext uri="{BB962C8B-B14F-4D97-AF65-F5344CB8AC3E}">
        <p14:creationId xmlns:p14="http://schemas.microsoft.com/office/powerpoint/2010/main" val="19435765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Jess</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2</a:t>
            </a:fld>
            <a:endParaRPr lang="en-GB"/>
          </a:p>
        </p:txBody>
      </p:sp>
    </p:spTree>
    <p:extLst>
      <p:ext uri="{BB962C8B-B14F-4D97-AF65-F5344CB8AC3E}">
        <p14:creationId xmlns:p14="http://schemas.microsoft.com/office/powerpoint/2010/main" val="870330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Jess</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3</a:t>
            </a:fld>
            <a:endParaRPr lang="en-GB"/>
          </a:p>
        </p:txBody>
      </p:sp>
    </p:spTree>
    <p:extLst>
      <p:ext uri="{BB962C8B-B14F-4D97-AF65-F5344CB8AC3E}">
        <p14:creationId xmlns:p14="http://schemas.microsoft.com/office/powerpoint/2010/main" val="3676287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Jess</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4</a:t>
            </a:fld>
            <a:endParaRPr lang="en-GB"/>
          </a:p>
        </p:txBody>
      </p:sp>
    </p:spTree>
    <p:extLst>
      <p:ext uri="{BB962C8B-B14F-4D97-AF65-F5344CB8AC3E}">
        <p14:creationId xmlns:p14="http://schemas.microsoft.com/office/powerpoint/2010/main" val="5539944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Jess</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5</a:t>
            </a:fld>
            <a:endParaRPr lang="en-GB"/>
          </a:p>
        </p:txBody>
      </p:sp>
    </p:spTree>
    <p:extLst>
      <p:ext uri="{BB962C8B-B14F-4D97-AF65-F5344CB8AC3E}">
        <p14:creationId xmlns:p14="http://schemas.microsoft.com/office/powerpoint/2010/main" val="35195832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Jess</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6</a:t>
            </a:fld>
            <a:endParaRPr lang="en-GB"/>
          </a:p>
        </p:txBody>
      </p:sp>
    </p:spTree>
    <p:extLst>
      <p:ext uri="{BB962C8B-B14F-4D97-AF65-F5344CB8AC3E}">
        <p14:creationId xmlns:p14="http://schemas.microsoft.com/office/powerpoint/2010/main" val="9567650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Jess</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7</a:t>
            </a:fld>
            <a:endParaRPr lang="en-GB"/>
          </a:p>
        </p:txBody>
      </p:sp>
    </p:spTree>
    <p:extLst>
      <p:ext uri="{BB962C8B-B14F-4D97-AF65-F5344CB8AC3E}">
        <p14:creationId xmlns:p14="http://schemas.microsoft.com/office/powerpoint/2010/main" val="26423525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Rosella</a:t>
            </a:r>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8</a:t>
            </a:fld>
            <a:endParaRPr lang="en-GB"/>
          </a:p>
        </p:txBody>
      </p:sp>
    </p:spTree>
    <p:extLst>
      <p:ext uri="{BB962C8B-B14F-4D97-AF65-F5344CB8AC3E}">
        <p14:creationId xmlns:p14="http://schemas.microsoft.com/office/powerpoint/2010/main" val="11923551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Rosella</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9</a:t>
            </a:fld>
            <a:endParaRPr lang="en-GB"/>
          </a:p>
        </p:txBody>
      </p:sp>
    </p:spTree>
    <p:extLst>
      <p:ext uri="{BB962C8B-B14F-4D97-AF65-F5344CB8AC3E}">
        <p14:creationId xmlns:p14="http://schemas.microsoft.com/office/powerpoint/2010/main" val="28187519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400" dirty="0">
                <a:solidFill>
                  <a:srgbClr val="000000"/>
                </a:solidFill>
                <a:effectLst/>
                <a:latin typeface="Sassoon Infant Std" panose="020B0503020103030203" pitchFamily="34" charset="0"/>
                <a:ea typeface="Sassoon Infant Std" panose="020B0503020103030203" pitchFamily="34" charset="0"/>
                <a:cs typeface="Sassoon Infant Std" panose="020B0503020103030203" pitchFamily="34" charset="0"/>
              </a:rPr>
              <a:t>Pupils are introduced to a new mathematical concept through the use of </a:t>
            </a:r>
            <a:r>
              <a:rPr lang="en-GB" sz="1400" b="1" dirty="0">
                <a:solidFill>
                  <a:srgbClr val="000000"/>
                </a:solidFill>
                <a:effectLst/>
                <a:latin typeface="Sassoon Infant Std" panose="020B0503020103030203" pitchFamily="34" charset="0"/>
                <a:ea typeface="Sassoon Infant Std" panose="020B0503020103030203" pitchFamily="34" charset="0"/>
                <a:cs typeface="Sassoon Infant Std" panose="020B0503020103030203" pitchFamily="34" charset="0"/>
              </a:rPr>
              <a:t>concrete</a:t>
            </a:r>
            <a:r>
              <a:rPr lang="en-GB" sz="1400" dirty="0">
                <a:solidFill>
                  <a:srgbClr val="000000"/>
                </a:solidFill>
                <a:effectLst/>
                <a:latin typeface="Sassoon Infant Std" panose="020B0503020103030203" pitchFamily="34" charset="0"/>
                <a:ea typeface="Sassoon Infant Std" panose="020B0503020103030203" pitchFamily="34" charset="0"/>
                <a:cs typeface="Sassoon Infant Std" panose="020B0503020103030203" pitchFamily="34" charset="0"/>
              </a:rPr>
              <a:t> resources (e.g. fruit, Dienes blocks etc). When they are comfortable solving problems with physical aids, they are given problems with pictures – usually </a:t>
            </a:r>
            <a:r>
              <a:rPr lang="en-GB" sz="1400" b="1" dirty="0">
                <a:solidFill>
                  <a:srgbClr val="000000"/>
                </a:solidFill>
                <a:effectLst/>
                <a:latin typeface="Sassoon Infant Std" panose="020B0503020103030203" pitchFamily="34" charset="0"/>
                <a:ea typeface="Sassoon Infant Std" panose="020B0503020103030203" pitchFamily="34" charset="0"/>
                <a:cs typeface="Sassoon Infant Std" panose="020B0503020103030203" pitchFamily="34" charset="0"/>
              </a:rPr>
              <a:t>pictorial representations</a:t>
            </a:r>
            <a:r>
              <a:rPr lang="en-GB" sz="1400" dirty="0">
                <a:solidFill>
                  <a:srgbClr val="000000"/>
                </a:solidFill>
                <a:effectLst/>
                <a:latin typeface="Sassoon Infant Std" panose="020B0503020103030203" pitchFamily="34" charset="0"/>
                <a:ea typeface="Sassoon Infant Std" panose="020B0503020103030203" pitchFamily="34" charset="0"/>
                <a:cs typeface="Sassoon Infant Std" panose="020B0503020103030203" pitchFamily="34" charset="0"/>
              </a:rPr>
              <a:t> of the concrete objects they were using. Then they are asked to solve problems where they only have the </a:t>
            </a:r>
            <a:r>
              <a:rPr lang="en-GB" sz="1400" b="1" dirty="0">
                <a:solidFill>
                  <a:srgbClr val="000000"/>
                </a:solidFill>
                <a:effectLst/>
                <a:latin typeface="Sassoon Infant Std" panose="020B0503020103030203" pitchFamily="34" charset="0"/>
                <a:ea typeface="Sassoon Infant Std" panose="020B0503020103030203" pitchFamily="34" charset="0"/>
                <a:cs typeface="Sassoon Infant Std" panose="020B0503020103030203" pitchFamily="34" charset="0"/>
              </a:rPr>
              <a:t>abstract</a:t>
            </a:r>
            <a:r>
              <a:rPr lang="en-GB" sz="1400" dirty="0">
                <a:solidFill>
                  <a:srgbClr val="000000"/>
                </a:solidFill>
                <a:effectLst/>
                <a:latin typeface="Sassoon Infant Std" panose="020B0503020103030203" pitchFamily="34" charset="0"/>
                <a:ea typeface="Sassoon Infant Std" panose="020B0503020103030203" pitchFamily="34" charset="0"/>
                <a:cs typeface="Sassoon Infant Std" panose="020B0503020103030203" pitchFamily="34" charset="0"/>
              </a:rPr>
              <a:t> i.e. numbers or other symbols. Building these steps across a lesson can help pupils better understand the relationship between numbers and the real world, and therefore helps secure their understanding of the mathematical concept they are learning.</a:t>
            </a:r>
            <a:endParaRPr lang="en-GB" sz="1300" b="1" dirty="0"/>
          </a:p>
        </p:txBody>
      </p:sp>
      <p:sp>
        <p:nvSpPr>
          <p:cNvPr id="4" name="Slide Number Placeholder 3"/>
          <p:cNvSpPr>
            <a:spLocks noGrp="1"/>
          </p:cNvSpPr>
          <p:nvPr>
            <p:ph type="sldNum" sz="quarter" idx="10"/>
          </p:nvPr>
        </p:nvSpPr>
        <p:spPr/>
        <p:txBody>
          <a:bodyPr/>
          <a:lstStyle/>
          <a:p>
            <a:fld id="{D26ED936-4A26-4457-9648-8C8A70029982}" type="slidenum">
              <a:rPr lang="en-GB" smtClean="0"/>
              <a:t>10</a:t>
            </a:fld>
            <a:endParaRPr lang="en-GB"/>
          </a:p>
        </p:txBody>
      </p:sp>
    </p:spTree>
    <p:extLst>
      <p:ext uri="{BB962C8B-B14F-4D97-AF65-F5344CB8AC3E}">
        <p14:creationId xmlns:p14="http://schemas.microsoft.com/office/powerpoint/2010/main" val="15664203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GB" sz="1300" b="1" dirty="0"/>
          </a:p>
        </p:txBody>
      </p:sp>
      <p:sp>
        <p:nvSpPr>
          <p:cNvPr id="4" name="Slide Number Placeholder 3"/>
          <p:cNvSpPr>
            <a:spLocks noGrp="1"/>
          </p:cNvSpPr>
          <p:nvPr>
            <p:ph type="sldNum" sz="quarter" idx="10"/>
          </p:nvPr>
        </p:nvSpPr>
        <p:spPr/>
        <p:txBody>
          <a:bodyPr/>
          <a:lstStyle/>
          <a:p>
            <a:fld id="{D26ED936-4A26-4457-9648-8C8A70029982}" type="slidenum">
              <a:rPr lang="en-GB" smtClean="0"/>
              <a:t>11</a:t>
            </a:fld>
            <a:endParaRPr lang="en-GB"/>
          </a:p>
        </p:txBody>
      </p:sp>
    </p:spTree>
    <p:extLst>
      <p:ext uri="{BB962C8B-B14F-4D97-AF65-F5344CB8AC3E}">
        <p14:creationId xmlns:p14="http://schemas.microsoft.com/office/powerpoint/2010/main" val="6867917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0" i="0" dirty="0">
                <a:solidFill>
                  <a:srgbClr val="0C1F32"/>
                </a:solidFill>
                <a:effectLst/>
                <a:latin typeface="Nunito" pitchFamily="2" charset="0"/>
              </a:rPr>
              <a:t>Build up pupil confidence by getting them to represent two-digit numbers using dienes blocks and a place value chart. Show them how to represent 35, for example, and model this with dienes.</a:t>
            </a:r>
            <a:br>
              <a:rPr lang="en-US" sz="3200" dirty="0"/>
            </a:br>
            <a:r>
              <a:rPr lang="en-US" sz="2000" b="0" i="0" dirty="0">
                <a:solidFill>
                  <a:srgbClr val="0C1F32"/>
                </a:solidFill>
                <a:effectLst/>
                <a:latin typeface="Nunito" pitchFamily="2" charset="0"/>
              </a:rPr>
              <a:t>Teachers should deliberately plan to create errors when modelling. For example, placing 11 ones counters into a place value chart, making that error explicit and getting the students to explain why this is not allowed. </a:t>
            </a:r>
          </a:p>
          <a:p>
            <a:pPr algn="l" fontAlgn="base"/>
            <a:r>
              <a:rPr lang="en-US" sz="2000" b="0" i="0" dirty="0">
                <a:solidFill>
                  <a:srgbClr val="0C1F32"/>
                </a:solidFill>
                <a:effectLst/>
                <a:latin typeface="Nunito" pitchFamily="2" charset="0"/>
              </a:rPr>
              <a:t>Go through many examples with pupils using the ‘I do, we do, you do’ approach to ensure that students are able to perform what it is you are asking them to do. Once you are confident that students can do two-digit numbers, repeat the process but with three-digit numbers.</a:t>
            </a:r>
          </a:p>
          <a:p>
            <a:pPr algn="l" fontAlgn="base"/>
            <a:r>
              <a:rPr lang="en-US" sz="2000" b="0" i="0" dirty="0">
                <a:solidFill>
                  <a:srgbClr val="0C1F32"/>
                </a:solidFill>
                <a:effectLst/>
                <a:latin typeface="Nunito" pitchFamily="2" charset="0"/>
              </a:rPr>
              <a:t>It is also important that you reverse the process. Instead of only asking students to represent a number with the dienes, show dienes and ask students to explain which digit is being represented, the value of that digit and then the number that the digits represent.</a:t>
            </a:r>
          </a:p>
          <a:p>
            <a:pPr algn="l" fontAlgn="base"/>
            <a:r>
              <a:rPr lang="en-US" sz="2000" b="0" i="0" dirty="0">
                <a:solidFill>
                  <a:srgbClr val="0C1F32"/>
                </a:solidFill>
                <a:effectLst/>
                <a:latin typeface="Nunito" pitchFamily="2" charset="0"/>
              </a:rPr>
              <a:t>For example, this could be shown on the board, with the teacher then expertly modelling their thinking aloud.</a:t>
            </a:r>
          </a:p>
          <a:p>
            <a:pPr algn="l" fontAlgn="base"/>
            <a:r>
              <a:rPr lang="en-US" sz="2000" b="0" i="0" dirty="0">
                <a:solidFill>
                  <a:srgbClr val="0C1F32"/>
                </a:solidFill>
                <a:effectLst/>
                <a:latin typeface="Nunito" pitchFamily="2" charset="0"/>
              </a:rPr>
              <a:t>‘</a:t>
            </a:r>
            <a:r>
              <a:rPr lang="en-US" sz="2000" b="0" i="1" dirty="0">
                <a:solidFill>
                  <a:srgbClr val="0C1F32"/>
                </a:solidFill>
                <a:effectLst/>
                <a:latin typeface="Nunito" pitchFamily="2" charset="0"/>
              </a:rPr>
              <a:t>I have counted 9 ones cubes. That means the digit represented in this value is 9 and because it is in the ones value means that it represents the number 9. In the tens value, there are 3 blocks. This gives me the digit 3. Because it is in tens value, it represents the number 30.</a:t>
            </a:r>
            <a:endParaRPr lang="en-US" sz="2000" b="0" i="0" dirty="0">
              <a:solidFill>
                <a:srgbClr val="0C1F32"/>
              </a:solidFill>
              <a:effectLst/>
              <a:latin typeface="Nunito" pitchFamily="2" charset="0"/>
            </a:endParaRPr>
          </a:p>
          <a:p>
            <a:pPr algn="l" fontAlgn="base"/>
            <a:r>
              <a:rPr lang="en-US" sz="2000" b="0" i="1" dirty="0">
                <a:solidFill>
                  <a:srgbClr val="0C1F32"/>
                </a:solidFill>
                <a:effectLst/>
                <a:latin typeface="Nunito" pitchFamily="2" charset="0"/>
              </a:rPr>
              <a:t>So far I have the digits 3 and 9; which represent the numbers 30 and 9. Together this is 39. There are also blocks in my hundreds value. I have 4 blocks there. This would represent the digit 4. As it is in the hundreds value, it represents the number 400. I have 400, 30 and 9. Together this makes 439.’</a:t>
            </a:r>
          </a:p>
          <a:p>
            <a:pPr algn="l" fontAlgn="base"/>
            <a:r>
              <a:rPr lang="en-US" sz="3200" b="0" i="0" dirty="0">
                <a:solidFill>
                  <a:srgbClr val="0C1F32"/>
                </a:solidFill>
                <a:effectLst/>
                <a:latin typeface="Nunito" pitchFamily="2" charset="0"/>
              </a:rPr>
              <a:t>Once pupils are used to solving questions like the above in a whole-class setting, the work set should focus on having them try this individually. It is best to interleave between a question asking a pupil to show or draw dienes representing a number, and one using the dienes to work out what number they are representing.</a:t>
            </a:r>
          </a:p>
          <a:p>
            <a:pPr algn="l" fontAlgn="base"/>
            <a:r>
              <a:rPr lang="en-US" sz="3200" b="0" i="0" dirty="0">
                <a:solidFill>
                  <a:srgbClr val="0C1F32"/>
                </a:solidFill>
                <a:effectLst/>
                <a:latin typeface="Nunito" pitchFamily="2" charset="0"/>
              </a:rPr>
              <a:t>Extending this further with – What is my number?</a:t>
            </a:r>
            <a:endParaRPr lang="en-US" sz="2000" b="0" i="0" dirty="0">
              <a:solidFill>
                <a:srgbClr val="0C1F32"/>
              </a:solidFill>
              <a:effectLst/>
              <a:latin typeface="Nunito" pitchFamily="2" charset="0"/>
            </a:endParaRPr>
          </a:p>
          <a:p>
            <a:pPr lvl="0"/>
            <a:endParaRPr lang="en-GB" sz="1300" b="1" dirty="0"/>
          </a:p>
        </p:txBody>
      </p:sp>
      <p:sp>
        <p:nvSpPr>
          <p:cNvPr id="4" name="Slide Number Placeholder 3"/>
          <p:cNvSpPr>
            <a:spLocks noGrp="1"/>
          </p:cNvSpPr>
          <p:nvPr>
            <p:ph type="sldNum" sz="quarter" idx="10"/>
          </p:nvPr>
        </p:nvSpPr>
        <p:spPr/>
        <p:txBody>
          <a:bodyPr/>
          <a:lstStyle/>
          <a:p>
            <a:fld id="{D26ED936-4A26-4457-9648-8C8A70029982}" type="slidenum">
              <a:rPr lang="en-GB" smtClean="0"/>
              <a:t>12</a:t>
            </a:fld>
            <a:endParaRPr lang="en-GB"/>
          </a:p>
        </p:txBody>
      </p:sp>
    </p:spTree>
    <p:extLst>
      <p:ext uri="{BB962C8B-B14F-4D97-AF65-F5344CB8AC3E}">
        <p14:creationId xmlns:p14="http://schemas.microsoft.com/office/powerpoint/2010/main" val="11458128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GB" sz="1300" b="1" dirty="0"/>
          </a:p>
        </p:txBody>
      </p:sp>
      <p:sp>
        <p:nvSpPr>
          <p:cNvPr id="4" name="Slide Number Placeholder 3"/>
          <p:cNvSpPr>
            <a:spLocks noGrp="1"/>
          </p:cNvSpPr>
          <p:nvPr>
            <p:ph type="sldNum" sz="quarter" idx="10"/>
          </p:nvPr>
        </p:nvSpPr>
        <p:spPr/>
        <p:txBody>
          <a:bodyPr/>
          <a:lstStyle/>
          <a:p>
            <a:fld id="{D26ED936-4A26-4457-9648-8C8A70029982}" type="slidenum">
              <a:rPr lang="en-GB" smtClean="0"/>
              <a:t>13</a:t>
            </a:fld>
            <a:endParaRPr lang="en-GB"/>
          </a:p>
        </p:txBody>
      </p:sp>
    </p:spTree>
    <p:extLst>
      <p:ext uri="{BB962C8B-B14F-4D97-AF65-F5344CB8AC3E}">
        <p14:creationId xmlns:p14="http://schemas.microsoft.com/office/powerpoint/2010/main" val="37848954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Rosella</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31</a:t>
            </a:fld>
            <a:endParaRPr lang="en-GB"/>
          </a:p>
        </p:txBody>
      </p:sp>
    </p:spTree>
    <p:extLst>
      <p:ext uri="{BB962C8B-B14F-4D97-AF65-F5344CB8AC3E}">
        <p14:creationId xmlns:p14="http://schemas.microsoft.com/office/powerpoint/2010/main" val="23617116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Rosella</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32</a:t>
            </a:fld>
            <a:endParaRPr lang="en-GB"/>
          </a:p>
        </p:txBody>
      </p:sp>
    </p:spTree>
    <p:extLst>
      <p:ext uri="{BB962C8B-B14F-4D97-AF65-F5344CB8AC3E}">
        <p14:creationId xmlns:p14="http://schemas.microsoft.com/office/powerpoint/2010/main" val="8779078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Rosella</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33</a:t>
            </a:fld>
            <a:endParaRPr lang="en-GB"/>
          </a:p>
        </p:txBody>
      </p:sp>
    </p:spTree>
    <p:extLst>
      <p:ext uri="{BB962C8B-B14F-4D97-AF65-F5344CB8AC3E}">
        <p14:creationId xmlns:p14="http://schemas.microsoft.com/office/powerpoint/2010/main" val="3934677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Rosella</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34</a:t>
            </a:fld>
            <a:endParaRPr lang="en-GB"/>
          </a:p>
        </p:txBody>
      </p:sp>
    </p:spTree>
    <p:extLst>
      <p:ext uri="{BB962C8B-B14F-4D97-AF65-F5344CB8AC3E}">
        <p14:creationId xmlns:p14="http://schemas.microsoft.com/office/powerpoint/2010/main" val="41881258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Ellie</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35</a:t>
            </a:fld>
            <a:endParaRPr lang="en-GB"/>
          </a:p>
        </p:txBody>
      </p:sp>
    </p:spTree>
    <p:extLst>
      <p:ext uri="{BB962C8B-B14F-4D97-AF65-F5344CB8AC3E}">
        <p14:creationId xmlns:p14="http://schemas.microsoft.com/office/powerpoint/2010/main" val="9461720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Ellie</a:t>
            </a:r>
          </a:p>
        </p:txBody>
      </p:sp>
      <p:sp>
        <p:nvSpPr>
          <p:cNvPr id="4" name="Slide Number Placeholder 3"/>
          <p:cNvSpPr>
            <a:spLocks noGrp="1"/>
          </p:cNvSpPr>
          <p:nvPr>
            <p:ph type="sldNum" sz="quarter" idx="5"/>
          </p:nvPr>
        </p:nvSpPr>
        <p:spPr/>
        <p:txBody>
          <a:bodyPr/>
          <a:lstStyle/>
          <a:p>
            <a:fld id="{C527269C-B604-403F-86E3-718CBC3B8B9C}" type="slidenum">
              <a:rPr lang="en-GB" smtClean="0"/>
              <a:t>36</a:t>
            </a:fld>
            <a:endParaRPr lang="en-GB"/>
          </a:p>
        </p:txBody>
      </p:sp>
    </p:spTree>
    <p:extLst>
      <p:ext uri="{BB962C8B-B14F-4D97-AF65-F5344CB8AC3E}">
        <p14:creationId xmlns:p14="http://schemas.microsoft.com/office/powerpoint/2010/main" val="2852792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Ellie</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37</a:t>
            </a:fld>
            <a:endParaRPr lang="en-GB"/>
          </a:p>
        </p:txBody>
      </p:sp>
    </p:spTree>
    <p:extLst>
      <p:ext uri="{BB962C8B-B14F-4D97-AF65-F5344CB8AC3E}">
        <p14:creationId xmlns:p14="http://schemas.microsoft.com/office/powerpoint/2010/main" val="334338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Rosella</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38</a:t>
            </a:fld>
            <a:endParaRPr lang="en-GB"/>
          </a:p>
        </p:txBody>
      </p:sp>
    </p:spTree>
    <p:extLst>
      <p:ext uri="{BB962C8B-B14F-4D97-AF65-F5344CB8AC3E}">
        <p14:creationId xmlns:p14="http://schemas.microsoft.com/office/powerpoint/2010/main" val="32022899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73A0F8-D15E-4039-A699-0F45E9A9E678}"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2711419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73A0F8-D15E-4039-A699-0F45E9A9E678}"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pic>
        <p:nvPicPr>
          <p:cNvPr id="7" name="Picture 6" descr="A close-up of a logo&#10;&#10;Description automatically generated">
            <a:extLst>
              <a:ext uri="{FF2B5EF4-FFF2-40B4-BE49-F238E27FC236}">
                <a16:creationId xmlns:a16="http://schemas.microsoft.com/office/drawing/2014/main" id="{FCFCD508-E4BA-B908-9174-1749D4E85D7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28528" y="5639674"/>
            <a:ext cx="2682472" cy="899238"/>
          </a:xfrm>
          <a:prstGeom prst="rect">
            <a:avLst/>
          </a:prstGeom>
        </p:spPr>
      </p:pic>
    </p:spTree>
    <p:extLst>
      <p:ext uri="{BB962C8B-B14F-4D97-AF65-F5344CB8AC3E}">
        <p14:creationId xmlns:p14="http://schemas.microsoft.com/office/powerpoint/2010/main" val="2189533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73A0F8-D15E-4039-A699-0F45E9A9E678}"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1352441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73A0F8-D15E-4039-A699-0F45E9A9E678}" type="datetimeFigureOut">
              <a:rPr lang="en-GB" smtClean="0"/>
              <a:t>21/09/2023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1893776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73A0F8-D15E-4039-A699-0F45E9A9E678}" type="datetimeFigureOut">
              <a:rPr lang="en-GB" smtClean="0"/>
              <a:t>21/09/2023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3240889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73A0F8-D15E-4039-A699-0F45E9A9E678}" type="datetimeFigureOut">
              <a:rPr lang="en-GB" smtClean="0"/>
              <a:t>21/09/2023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1249010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73A0F8-D15E-4039-A699-0F45E9A9E678}" type="datetimeFigureOut">
              <a:rPr lang="en-GB" smtClean="0"/>
              <a:t>21/09/2023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1762681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73A0F8-D15E-4039-A699-0F45E9A9E678}" type="datetimeFigureOut">
              <a:rPr lang="en-GB" smtClean="0"/>
              <a:t>21/09/2023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924246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73A0F8-D15E-4039-A699-0F45E9A9E678}" type="datetimeFigureOut">
              <a:rPr lang="en-GB" smtClean="0"/>
              <a:t>21/09/2023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3217911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73A0F8-D15E-4039-A699-0F45E9A9E678}"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10016156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73A0F8-D15E-4039-A699-0F45E9A9E678}"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28281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73A0F8-D15E-4039-A699-0F45E9A9E678}"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32801958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73A0F8-D15E-4039-A699-0F45E9A9E678}"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633886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73A0F8-D15E-4039-A699-0F45E9A9E678}"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36311272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73A0F8-D15E-4039-A699-0F45E9A9E678}"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36512558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73A0F8-D15E-4039-A699-0F45E9A9E678}"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14986395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A73A0F8-D15E-4039-A699-0F45E9A9E678}" type="datetimeFigureOut">
              <a:rPr lang="en-GB" smtClean="0"/>
              <a:t>21/09/2023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2F241604-2A2B-4FE5-9092-0768BCB3F4C5}" type="slidenum">
              <a:rPr lang="en-GB" smtClean="0"/>
              <a:t>‹#›</a:t>
            </a:fld>
            <a:endParaRPr lang="en-GB"/>
          </a:p>
        </p:txBody>
      </p:sp>
    </p:spTree>
    <p:extLst>
      <p:ext uri="{BB962C8B-B14F-4D97-AF65-F5344CB8AC3E}">
        <p14:creationId xmlns:p14="http://schemas.microsoft.com/office/powerpoint/2010/main" val="3602481931"/>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 id="2147483775"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jpeg"/><Relationship Id="rId7" Type="http://schemas.openxmlformats.org/officeDocument/2006/relationships/image" Target="../media/image13.jpeg"/><Relationship Id="rId12"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1.jpeg"/><Relationship Id="rId10" Type="http://schemas.openxmlformats.org/officeDocument/2006/relationships/image" Target="../media/image16.png"/><Relationship Id="rId4" Type="http://schemas.openxmlformats.org/officeDocument/2006/relationships/image" Target="../media/image10.jpeg"/><Relationship Id="rId9"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5.gif"/><Relationship Id="rId13" Type="http://schemas.openxmlformats.org/officeDocument/2006/relationships/image" Target="../media/image30.jpeg"/><Relationship Id="rId3" Type="http://schemas.openxmlformats.org/officeDocument/2006/relationships/image" Target="../media/image20.jpeg"/><Relationship Id="rId7" Type="http://schemas.openxmlformats.org/officeDocument/2006/relationships/image" Target="../media/image24.jpeg"/><Relationship Id="rId12"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3.jpeg"/><Relationship Id="rId11" Type="http://schemas.openxmlformats.org/officeDocument/2006/relationships/image" Target="../media/image28.jpeg"/><Relationship Id="rId5" Type="http://schemas.openxmlformats.org/officeDocument/2006/relationships/image" Target="../media/image22.jpeg"/><Relationship Id="rId10" Type="http://schemas.openxmlformats.org/officeDocument/2006/relationships/image" Target="../media/image27.jpeg"/><Relationship Id="rId4" Type="http://schemas.openxmlformats.org/officeDocument/2006/relationships/image" Target="../media/image21.jpeg"/><Relationship Id="rId9"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11.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gif"/><Relationship Id="rId4" Type="http://schemas.openxmlformats.org/officeDocument/2006/relationships/image" Target="../media/image34.jpeg"/><Relationship Id="rId9" Type="http://schemas.openxmlformats.org/officeDocument/2006/relationships/image" Target="../media/image39.png"/></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4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1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7.xml"/><Relationship Id="rId5" Type="http://schemas.openxmlformats.org/officeDocument/2006/relationships/image" Target="../media/image54.png"/><Relationship Id="rId4" Type="http://schemas.openxmlformats.org/officeDocument/2006/relationships/image" Target="../media/image5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62.jpeg"/></Relationships>
</file>

<file path=ppt/slides/_rels/slide3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3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67.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37.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wantageprimaryacademy.org.uk/curriculum/" TargetMode="External"/><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Image preview">
            <a:extLst>
              <a:ext uri="{FF2B5EF4-FFF2-40B4-BE49-F238E27FC236}">
                <a16:creationId xmlns:a16="http://schemas.microsoft.com/office/drawing/2014/main" id="{B16F790E-6743-C069-E1A8-D41100E3FF98}"/>
              </a:ext>
            </a:extLst>
          </p:cNvPr>
          <p:cNvPicPr>
            <a:picLocks noChangeAspect="1" noChangeArrowheads="1"/>
          </p:cNvPicPr>
          <p:nvPr/>
        </p:nvPicPr>
        <p:blipFill rotWithShape="1">
          <a:blip r:embed="rId3">
            <a:alphaModFix amt="45000"/>
            <a:extLst>
              <a:ext uri="{28A0092B-C50C-407E-A947-70E740481C1C}">
                <a14:useLocalDpi xmlns:a14="http://schemas.microsoft.com/office/drawing/2010/main" val="0"/>
              </a:ext>
            </a:extLst>
          </a:blip>
          <a:srcRect r="25"/>
          <a:stretch/>
        </p:blipFill>
        <p:spPr bwMode="auto">
          <a:xfrm>
            <a:off x="20" y="-1"/>
            <a:ext cx="12188932"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536265" y="158276"/>
            <a:ext cx="7164674" cy="5571066"/>
          </a:xfrm>
          <a:prstGeom prst="rect">
            <a:avLst/>
          </a:prstGeom>
        </p:spPr>
        <p:txBody>
          <a:bodyPr vert="horz" lIns="91440" tIns="45720" rIns="91440" bIns="45720" rtlCol="0" anchor="ctr">
            <a:normAutofit/>
          </a:bodyPr>
          <a:lstStyle/>
          <a:p>
            <a:pPr algn="r" defTabSz="914400">
              <a:lnSpc>
                <a:spcPct val="80000"/>
              </a:lnSpc>
              <a:spcBef>
                <a:spcPct val="0"/>
              </a:spcBef>
              <a:spcAft>
                <a:spcPts val="600"/>
              </a:spcAft>
            </a:pPr>
            <a:r>
              <a:rPr lang="en-US" sz="7200" kern="1200" cap="all" spc="200" baseline="0" dirty="0">
                <a:latin typeface="+mj-lt"/>
                <a:ea typeface="+mj-ea"/>
                <a:cs typeface="+mj-cs"/>
              </a:rPr>
              <a:t>Welcome to KS1’s Curriculum and Information</a:t>
            </a:r>
          </a:p>
          <a:p>
            <a:pPr algn="r" defTabSz="914400">
              <a:lnSpc>
                <a:spcPct val="80000"/>
              </a:lnSpc>
              <a:spcBef>
                <a:spcPct val="0"/>
              </a:spcBef>
              <a:spcAft>
                <a:spcPts val="600"/>
              </a:spcAft>
            </a:pPr>
            <a:r>
              <a:rPr lang="en-US" sz="7200" kern="1200" cap="all" spc="200" baseline="0" dirty="0">
                <a:latin typeface="+mj-lt"/>
                <a:ea typeface="+mj-ea"/>
                <a:cs typeface="+mj-cs"/>
              </a:rPr>
              <a:t>2023</a:t>
            </a:r>
          </a:p>
        </p:txBody>
      </p:sp>
    </p:spTree>
    <p:extLst>
      <p:ext uri="{BB962C8B-B14F-4D97-AF65-F5344CB8AC3E}">
        <p14:creationId xmlns:p14="http://schemas.microsoft.com/office/powerpoint/2010/main" val="324578578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50148" y="332816"/>
            <a:ext cx="10491663" cy="6186309"/>
          </a:xfrm>
          <a:prstGeom prst="rect">
            <a:avLst/>
          </a:prstGeom>
          <a:noFill/>
        </p:spPr>
        <p:txBody>
          <a:bodyPr wrap="square" rtlCol="0">
            <a:spAutoFit/>
          </a:bodyPr>
          <a:lstStyle/>
          <a:p>
            <a:r>
              <a:rPr lang="en-GB" sz="3600" u="sng" dirty="0">
                <a:latin typeface="Sassoon Infant Std" panose="020B0503020103030203" pitchFamily="34" charset="0"/>
              </a:rPr>
              <a:t>What we will cover:</a:t>
            </a:r>
          </a:p>
          <a:p>
            <a:pPr marL="571500" indent="-571500">
              <a:buFont typeface="Arial" panose="020B0604020202020204" pitchFamily="34" charset="0"/>
              <a:buChar char="•"/>
            </a:pPr>
            <a:r>
              <a:rPr lang="en-GB" sz="3600" dirty="0">
                <a:latin typeface="Sassoon Infant Std" panose="020B0503020103030203" pitchFamily="34" charset="0"/>
              </a:rPr>
              <a:t>Overview of Year 1 and Year 2</a:t>
            </a:r>
          </a:p>
          <a:p>
            <a:pPr marL="571500" indent="-571500">
              <a:buFont typeface="Arial" panose="020B0604020202020204" pitchFamily="34" charset="0"/>
              <a:buChar char="•"/>
            </a:pPr>
            <a:r>
              <a:rPr lang="en-GB" sz="3600" dirty="0">
                <a:latin typeface="Sassoon Infant Std" panose="020B0503020103030203" pitchFamily="34" charset="0"/>
              </a:rPr>
              <a:t>Expectations</a:t>
            </a:r>
          </a:p>
          <a:p>
            <a:pPr marL="571500" indent="-571500">
              <a:buFont typeface="Arial" panose="020B0604020202020204" pitchFamily="34" charset="0"/>
              <a:buChar char="•"/>
            </a:pPr>
            <a:r>
              <a:rPr lang="en-GB" sz="3600" dirty="0">
                <a:latin typeface="Sassoon Infant Std" panose="020B0503020103030203" pitchFamily="34" charset="0"/>
              </a:rPr>
              <a:t>Routines of a typical day</a:t>
            </a:r>
          </a:p>
          <a:p>
            <a:pPr marL="571500" indent="-571500">
              <a:buFont typeface="Arial" panose="020B0604020202020204" pitchFamily="34" charset="0"/>
              <a:buChar char="•"/>
            </a:pPr>
            <a:r>
              <a:rPr lang="en-GB" sz="3600" dirty="0">
                <a:latin typeface="Sassoon Infant Std" panose="020B0503020103030203" pitchFamily="34" charset="0"/>
              </a:rPr>
              <a:t>Topics covered over the year</a:t>
            </a:r>
          </a:p>
          <a:p>
            <a:pPr marL="571500" indent="-571500">
              <a:buFont typeface="Arial" panose="020B0604020202020204" pitchFamily="34" charset="0"/>
              <a:buChar char="•"/>
            </a:pPr>
            <a:r>
              <a:rPr lang="en-GB" sz="3600" dirty="0">
                <a:latin typeface="Sassoon Infant Std" panose="020B0503020103030203" pitchFamily="34" charset="0"/>
              </a:rPr>
              <a:t>Timetable</a:t>
            </a:r>
          </a:p>
          <a:p>
            <a:pPr marL="571500" indent="-571500">
              <a:buFont typeface="Arial" panose="020B0604020202020204" pitchFamily="34" charset="0"/>
              <a:buChar char="•"/>
            </a:pPr>
            <a:r>
              <a:rPr lang="en-GB" sz="3600" dirty="0">
                <a:latin typeface="Sassoon Infant Std" panose="020B0503020103030203" pitchFamily="34" charset="0"/>
              </a:rPr>
              <a:t>Maths and English </a:t>
            </a:r>
          </a:p>
          <a:p>
            <a:pPr marL="571500" indent="-571500">
              <a:buFont typeface="Arial" panose="020B0604020202020204" pitchFamily="34" charset="0"/>
              <a:buChar char="•"/>
            </a:pPr>
            <a:r>
              <a:rPr lang="en-GB" sz="3600" dirty="0">
                <a:latin typeface="Sassoon Infant Std" panose="020B0503020103030203" pitchFamily="34" charset="0"/>
              </a:rPr>
              <a:t>Assessment – how do we know how the pupils are doing? </a:t>
            </a:r>
          </a:p>
          <a:p>
            <a:pPr marL="571500" indent="-571500">
              <a:buFont typeface="Arial" panose="020B0604020202020204" pitchFamily="34" charset="0"/>
              <a:buChar char="•"/>
            </a:pPr>
            <a:r>
              <a:rPr lang="en-GB" sz="3600" dirty="0">
                <a:latin typeface="Sassoon Infant Std" panose="020B0503020103030203" pitchFamily="34" charset="0"/>
              </a:rPr>
              <a:t>How can parents support at home? Homework, reading etc</a:t>
            </a:r>
          </a:p>
        </p:txBody>
      </p:sp>
    </p:spTree>
    <p:extLst>
      <p:ext uri="{BB962C8B-B14F-4D97-AF65-F5344CB8AC3E}">
        <p14:creationId xmlns:p14="http://schemas.microsoft.com/office/powerpoint/2010/main" val="35660603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43938" y="13912"/>
            <a:ext cx="6868803" cy="1107996"/>
          </a:xfrm>
          <a:prstGeom prst="rect">
            <a:avLst/>
          </a:prstGeom>
        </p:spPr>
        <p:txBody>
          <a:bodyPr wrap="none">
            <a:spAutoFit/>
          </a:bodyPr>
          <a:lstStyle/>
          <a:p>
            <a:r>
              <a:rPr lang="en-GB" sz="6600" u="sng" dirty="0">
                <a:latin typeface="Sassoon Infant Std" panose="020B0503020103030203" pitchFamily="34" charset="0"/>
              </a:rPr>
              <a:t>Overview of Year 1</a:t>
            </a:r>
            <a:r>
              <a:rPr lang="en-GB" sz="4000" u="sng" dirty="0">
                <a:latin typeface="Sassoon Infant Std" panose="020B0503020103030203" pitchFamily="34" charset="0"/>
              </a:rPr>
              <a:t>.</a:t>
            </a:r>
          </a:p>
        </p:txBody>
      </p:sp>
      <p:sp>
        <p:nvSpPr>
          <p:cNvPr id="5" name="Rectangle 4"/>
          <p:cNvSpPr/>
          <p:nvPr/>
        </p:nvSpPr>
        <p:spPr>
          <a:xfrm>
            <a:off x="318716" y="2291607"/>
            <a:ext cx="11719249" cy="1754326"/>
          </a:xfrm>
          <a:prstGeom prst="rect">
            <a:avLst/>
          </a:prstGeom>
        </p:spPr>
        <p:txBody>
          <a:bodyPr wrap="square">
            <a:spAutoFit/>
          </a:bodyPr>
          <a:lstStyle/>
          <a:p>
            <a:pPr algn="ctr"/>
            <a:r>
              <a:rPr lang="en-GB" sz="3600" u="sng" dirty="0">
                <a:latin typeface="Sassoon Infant Std" panose="020B0503020103030203" pitchFamily="34" charset="0"/>
              </a:rPr>
              <a:t>Staffing in year 1</a:t>
            </a:r>
          </a:p>
          <a:p>
            <a:r>
              <a:rPr lang="en-GB" sz="3600" dirty="0">
                <a:latin typeface="Sassoon Infant Std" panose="020B0503020103030203" pitchFamily="34" charset="0"/>
              </a:rPr>
              <a:t>Teachers: Mrs Hammond and Miss Greenaway </a:t>
            </a:r>
          </a:p>
          <a:p>
            <a:r>
              <a:rPr lang="en-GB" sz="3600" dirty="0">
                <a:latin typeface="Sassoon Infant Std" panose="020B0503020103030203" pitchFamily="34" charset="0"/>
              </a:rPr>
              <a:t>Teaching Assistants: Miss Saunders</a:t>
            </a:r>
          </a:p>
        </p:txBody>
      </p:sp>
      <p:sp>
        <p:nvSpPr>
          <p:cNvPr id="8" name="Rectangle 7"/>
          <p:cNvSpPr/>
          <p:nvPr/>
        </p:nvSpPr>
        <p:spPr>
          <a:xfrm>
            <a:off x="318717" y="1183611"/>
            <a:ext cx="11719248" cy="954107"/>
          </a:xfrm>
          <a:prstGeom prst="rect">
            <a:avLst/>
          </a:prstGeom>
        </p:spPr>
        <p:txBody>
          <a:bodyPr wrap="square">
            <a:spAutoFit/>
          </a:bodyPr>
          <a:lstStyle/>
          <a:p>
            <a:r>
              <a:rPr lang="en-GB" sz="2800" dirty="0">
                <a:latin typeface="Sassoon Infant Std" panose="020B0503020103030203" pitchFamily="34" charset="0"/>
              </a:rPr>
              <a:t>In year 1, staff are split into their own specific classes, however we work closely together as a year group and follow the same lessons to ensure consistency.</a:t>
            </a:r>
          </a:p>
        </p:txBody>
      </p:sp>
      <p:pic>
        <p:nvPicPr>
          <p:cNvPr id="3" name="Picture 2" descr="A person smiling for a picture&#10;&#10;Description automatically generated">
            <a:extLst>
              <a:ext uri="{FF2B5EF4-FFF2-40B4-BE49-F238E27FC236}">
                <a16:creationId xmlns:a16="http://schemas.microsoft.com/office/drawing/2014/main" id="{A57F34B5-9774-DEA9-C008-1B2E0217D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1770" y="4199822"/>
            <a:ext cx="1687167" cy="2169215"/>
          </a:xfrm>
          <a:prstGeom prst="rect">
            <a:avLst/>
          </a:prstGeom>
        </p:spPr>
      </p:pic>
      <p:pic>
        <p:nvPicPr>
          <p:cNvPr id="9" name="Picture 8" descr="A person with long brown hair&#10;&#10;Description automatically generated">
            <a:extLst>
              <a:ext uri="{FF2B5EF4-FFF2-40B4-BE49-F238E27FC236}">
                <a16:creationId xmlns:a16="http://schemas.microsoft.com/office/drawing/2014/main" id="{C6E14424-F483-69CD-A2B2-61729B300C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85665" y="4195392"/>
            <a:ext cx="1687167" cy="2169215"/>
          </a:xfrm>
          <a:prstGeom prst="rect">
            <a:avLst/>
          </a:prstGeom>
        </p:spPr>
      </p:pic>
      <p:pic>
        <p:nvPicPr>
          <p:cNvPr id="11" name="Picture 10" descr="A person with long hair wearing glasses&#10;&#10;Description automatically generated">
            <a:extLst>
              <a:ext uri="{FF2B5EF4-FFF2-40B4-BE49-F238E27FC236}">
                <a16:creationId xmlns:a16="http://schemas.microsoft.com/office/drawing/2014/main" id="{BC87732C-1F80-FC26-1497-AF430B280C8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97806" y="4195391"/>
            <a:ext cx="1687167" cy="2169215"/>
          </a:xfrm>
          <a:prstGeom prst="rect">
            <a:avLst/>
          </a:prstGeom>
        </p:spPr>
      </p:pic>
    </p:spTree>
    <p:extLst>
      <p:ext uri="{BB962C8B-B14F-4D97-AF65-F5344CB8AC3E}">
        <p14:creationId xmlns:p14="http://schemas.microsoft.com/office/powerpoint/2010/main" val="37958194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07772" y="13912"/>
            <a:ext cx="6868803" cy="1107996"/>
          </a:xfrm>
          <a:prstGeom prst="rect">
            <a:avLst/>
          </a:prstGeom>
        </p:spPr>
        <p:txBody>
          <a:bodyPr wrap="none">
            <a:spAutoFit/>
          </a:bodyPr>
          <a:lstStyle/>
          <a:p>
            <a:r>
              <a:rPr lang="en-GB" sz="6600" u="sng" dirty="0">
                <a:latin typeface="Sassoon Infant Std" panose="020B0503020103030203" pitchFamily="34" charset="0"/>
              </a:rPr>
              <a:t>Overview of Year 2</a:t>
            </a:r>
            <a:r>
              <a:rPr lang="en-GB" sz="4000" u="sng" dirty="0">
                <a:latin typeface="Sassoon Infant Std" panose="020B0503020103030203" pitchFamily="34" charset="0"/>
              </a:rPr>
              <a:t>.</a:t>
            </a:r>
          </a:p>
        </p:txBody>
      </p:sp>
      <p:sp>
        <p:nvSpPr>
          <p:cNvPr id="5" name="Rectangle 4"/>
          <p:cNvSpPr/>
          <p:nvPr/>
        </p:nvSpPr>
        <p:spPr>
          <a:xfrm>
            <a:off x="351453" y="1520616"/>
            <a:ext cx="11719249" cy="1754326"/>
          </a:xfrm>
          <a:prstGeom prst="rect">
            <a:avLst/>
          </a:prstGeom>
        </p:spPr>
        <p:txBody>
          <a:bodyPr wrap="square">
            <a:spAutoFit/>
          </a:bodyPr>
          <a:lstStyle/>
          <a:p>
            <a:pPr algn="ctr"/>
            <a:r>
              <a:rPr lang="en-GB" sz="3600" u="sng" dirty="0">
                <a:latin typeface="Sassoon Infant Std" panose="020B0503020103030203" pitchFamily="34" charset="0"/>
              </a:rPr>
              <a:t>Staffing in year 2</a:t>
            </a:r>
          </a:p>
          <a:p>
            <a:r>
              <a:rPr lang="en-GB" sz="3600" dirty="0">
                <a:latin typeface="Sassoon Infant Std" panose="020B0503020103030203" pitchFamily="34" charset="0"/>
              </a:rPr>
              <a:t>Teachers: Miss McNally</a:t>
            </a:r>
          </a:p>
          <a:p>
            <a:r>
              <a:rPr lang="en-GB" sz="3600" dirty="0">
                <a:latin typeface="Sassoon Infant Std" panose="020B0503020103030203" pitchFamily="34" charset="0"/>
              </a:rPr>
              <a:t>Teaching Assistants: Mrs Froude (in Y2 and Y3)</a:t>
            </a:r>
          </a:p>
        </p:txBody>
      </p:sp>
      <p:pic>
        <p:nvPicPr>
          <p:cNvPr id="12" name="Picture 11">
            <a:extLst>
              <a:ext uri="{FF2B5EF4-FFF2-40B4-BE49-F238E27FC236}">
                <a16:creationId xmlns:a16="http://schemas.microsoft.com/office/drawing/2014/main" id="{898061E3-811E-8F43-3041-A998DF52FB42}"/>
              </a:ext>
            </a:extLst>
          </p:cNvPr>
          <p:cNvPicPr>
            <a:picLocks noChangeAspect="1"/>
          </p:cNvPicPr>
          <p:nvPr/>
        </p:nvPicPr>
        <p:blipFill>
          <a:blip r:embed="rId3"/>
          <a:stretch>
            <a:fillRect/>
          </a:stretch>
        </p:blipFill>
        <p:spPr>
          <a:xfrm>
            <a:off x="2033940" y="3937762"/>
            <a:ext cx="1524132" cy="2072841"/>
          </a:xfrm>
          <a:prstGeom prst="rect">
            <a:avLst/>
          </a:prstGeom>
        </p:spPr>
      </p:pic>
      <p:pic>
        <p:nvPicPr>
          <p:cNvPr id="3" name="Picture 2">
            <a:extLst>
              <a:ext uri="{FF2B5EF4-FFF2-40B4-BE49-F238E27FC236}">
                <a16:creationId xmlns:a16="http://schemas.microsoft.com/office/drawing/2014/main" id="{289530F1-8EA3-0F7D-74C1-4A447F492945}"/>
              </a:ext>
            </a:extLst>
          </p:cNvPr>
          <p:cNvPicPr>
            <a:picLocks noChangeAspect="1"/>
          </p:cNvPicPr>
          <p:nvPr/>
        </p:nvPicPr>
        <p:blipFill>
          <a:blip r:embed="rId4"/>
          <a:stretch>
            <a:fillRect/>
          </a:stretch>
        </p:blipFill>
        <p:spPr>
          <a:xfrm>
            <a:off x="5423340" y="3901574"/>
            <a:ext cx="1603419" cy="2072841"/>
          </a:xfrm>
          <a:prstGeom prst="rect">
            <a:avLst/>
          </a:prstGeom>
        </p:spPr>
      </p:pic>
    </p:spTree>
    <p:extLst>
      <p:ext uri="{BB962C8B-B14F-4D97-AF65-F5344CB8AC3E}">
        <p14:creationId xmlns:p14="http://schemas.microsoft.com/office/powerpoint/2010/main" val="32359107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75615"/>
            <a:ext cx="7002238" cy="1107996"/>
          </a:xfrm>
          <a:prstGeom prst="rect">
            <a:avLst/>
          </a:prstGeom>
        </p:spPr>
        <p:txBody>
          <a:bodyPr wrap="none">
            <a:spAutoFit/>
          </a:bodyPr>
          <a:lstStyle/>
          <a:p>
            <a:r>
              <a:rPr lang="en-GB" sz="6600" u="sng" dirty="0">
                <a:latin typeface="Sassoon Infant Std" panose="020B0503020103030203" pitchFamily="34" charset="0"/>
              </a:rPr>
              <a:t>Expectations of KS1</a:t>
            </a:r>
            <a:endParaRPr lang="en-GB" sz="4000" u="sng" dirty="0">
              <a:latin typeface="Sassoon Infant Std" panose="020B0503020103030203" pitchFamily="34" charset="0"/>
            </a:endParaRPr>
          </a:p>
        </p:txBody>
      </p:sp>
      <p:sp>
        <p:nvSpPr>
          <p:cNvPr id="5" name="Rectangle 4"/>
          <p:cNvSpPr/>
          <p:nvPr/>
        </p:nvSpPr>
        <p:spPr>
          <a:xfrm>
            <a:off x="0" y="1053143"/>
            <a:ext cx="8953500" cy="1200329"/>
          </a:xfrm>
          <a:prstGeom prst="rect">
            <a:avLst/>
          </a:prstGeom>
        </p:spPr>
        <p:txBody>
          <a:bodyPr wrap="square">
            <a:spAutoFit/>
          </a:bodyPr>
          <a:lstStyle/>
          <a:p>
            <a:pPr marL="571500" indent="-571500">
              <a:buFont typeface="Arial" panose="020B0604020202020204" pitchFamily="34" charset="0"/>
              <a:buChar char="•"/>
            </a:pPr>
            <a:endParaRPr lang="en-GB" sz="3600" dirty="0">
              <a:latin typeface="Sassoon Infant Std" panose="020B0503020103030203" pitchFamily="34" charset="0"/>
            </a:endParaRPr>
          </a:p>
          <a:p>
            <a:pPr marL="571500" indent="-571500">
              <a:buFont typeface="Arial" panose="020B0604020202020204" pitchFamily="34" charset="0"/>
              <a:buChar char="•"/>
            </a:pPr>
            <a:endParaRPr lang="en-GB" sz="3600" dirty="0">
              <a:latin typeface="Sassoon Infant Std" panose="020B0503020103030203" pitchFamily="34" charset="0"/>
            </a:endParaRPr>
          </a:p>
        </p:txBody>
      </p:sp>
      <p:sp>
        <p:nvSpPr>
          <p:cNvPr id="2" name="TextBox 1">
            <a:extLst>
              <a:ext uri="{FF2B5EF4-FFF2-40B4-BE49-F238E27FC236}">
                <a16:creationId xmlns:a16="http://schemas.microsoft.com/office/drawing/2014/main" id="{6DB6453A-AB4F-69E1-FBC5-83D03DABD8B9}"/>
              </a:ext>
            </a:extLst>
          </p:cNvPr>
          <p:cNvSpPr txBox="1"/>
          <p:nvPr/>
        </p:nvSpPr>
        <p:spPr>
          <a:xfrm>
            <a:off x="401216" y="1530220"/>
            <a:ext cx="9498564" cy="4031873"/>
          </a:xfrm>
          <a:prstGeom prst="rect">
            <a:avLst/>
          </a:prstGeom>
          <a:noFill/>
        </p:spPr>
        <p:txBody>
          <a:bodyPr wrap="square" rtlCol="0">
            <a:spAutoFit/>
          </a:bodyPr>
          <a:lstStyle/>
          <a:p>
            <a:pPr marL="285750" indent="-285750">
              <a:buFont typeface="Arial" panose="020B0604020202020204" pitchFamily="34" charset="0"/>
              <a:buChar char="•"/>
            </a:pPr>
            <a:r>
              <a:rPr lang="en-US" sz="3200" dirty="0">
                <a:latin typeface="Sassoon Infant Std" panose="020B0503020103030203" pitchFamily="34" charset="0"/>
              </a:rPr>
              <a:t>Motivated to learn</a:t>
            </a:r>
          </a:p>
          <a:p>
            <a:pPr marL="285750" indent="-285750">
              <a:buFont typeface="Arial" panose="020B0604020202020204" pitchFamily="34" charset="0"/>
              <a:buChar char="•"/>
            </a:pPr>
            <a:r>
              <a:rPr lang="en-US" sz="3200" dirty="0">
                <a:latin typeface="Sassoon Infant Std" panose="020B0503020103030203" pitchFamily="34" charset="0"/>
              </a:rPr>
              <a:t>Engaged with their learning</a:t>
            </a:r>
          </a:p>
          <a:p>
            <a:pPr marL="285750" indent="-285750">
              <a:buFont typeface="Arial" panose="020B0604020202020204" pitchFamily="34" charset="0"/>
              <a:buChar char="•"/>
            </a:pPr>
            <a:r>
              <a:rPr lang="en-US" sz="3200" dirty="0">
                <a:latin typeface="Sassoon Infant Std" panose="020B0503020103030203" pitchFamily="34" charset="0"/>
              </a:rPr>
              <a:t>Showing kindness</a:t>
            </a:r>
          </a:p>
          <a:p>
            <a:pPr marL="285750" indent="-285750">
              <a:buFont typeface="Arial" panose="020B0604020202020204" pitchFamily="34" charset="0"/>
              <a:buChar char="•"/>
            </a:pPr>
            <a:r>
              <a:rPr lang="en-US" sz="3200" dirty="0">
                <a:latin typeface="Sassoon Infant Std" panose="020B0503020103030203" pitchFamily="34" charset="0"/>
              </a:rPr>
              <a:t>Everyone is respectful and listens to one another</a:t>
            </a:r>
          </a:p>
          <a:p>
            <a:pPr marL="285750" indent="-285750">
              <a:buFont typeface="Arial" panose="020B0604020202020204" pitchFamily="34" charset="0"/>
              <a:buChar char="•"/>
            </a:pPr>
            <a:r>
              <a:rPr lang="en-US" sz="3200" dirty="0">
                <a:latin typeface="Sassoon Infant Std" panose="020B0503020103030203" pitchFamily="34" charset="0"/>
              </a:rPr>
              <a:t>Everyone is mindful of other peoples’ opinion</a:t>
            </a:r>
          </a:p>
          <a:p>
            <a:pPr marL="285750" indent="-285750">
              <a:buFont typeface="Arial" panose="020B0604020202020204" pitchFamily="34" charset="0"/>
              <a:buChar char="•"/>
            </a:pPr>
            <a:r>
              <a:rPr lang="en-US" sz="3200" dirty="0">
                <a:latin typeface="Sassoon Infant Std" panose="020B0503020103030203" pitchFamily="34" charset="0"/>
              </a:rPr>
              <a:t>Children adhere and respect their own Class Charter</a:t>
            </a:r>
          </a:p>
          <a:p>
            <a:pPr marL="285750" indent="-285750">
              <a:buFont typeface="Arial" panose="020B0604020202020204" pitchFamily="34" charset="0"/>
              <a:buChar char="•"/>
            </a:pPr>
            <a:r>
              <a:rPr lang="en-US" sz="3200" dirty="0">
                <a:latin typeface="Sassoon Infant Std" panose="020B0503020103030203" pitchFamily="34" charset="0"/>
              </a:rPr>
              <a:t>Know and take pride in our school values – Inspiring, Challenging, Nurturing and Powering.</a:t>
            </a:r>
          </a:p>
        </p:txBody>
      </p:sp>
    </p:spTree>
    <p:extLst>
      <p:ext uri="{BB962C8B-B14F-4D97-AF65-F5344CB8AC3E}">
        <p14:creationId xmlns:p14="http://schemas.microsoft.com/office/powerpoint/2010/main" val="40209575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412" y="200691"/>
            <a:ext cx="4321629" cy="1028215"/>
          </a:xfrm>
        </p:spPr>
        <p:txBody>
          <a:bodyPr>
            <a:normAutofit/>
          </a:bodyPr>
          <a:lstStyle/>
          <a:p>
            <a:r>
              <a:rPr lang="en-GB" u="sng" dirty="0">
                <a:latin typeface="Sassoon Infant Std" panose="020B0503020103030203" pitchFamily="34" charset="0"/>
              </a:rPr>
              <a:t>A day in Year 1</a:t>
            </a:r>
          </a:p>
        </p:txBody>
      </p:sp>
      <p:pic>
        <p:nvPicPr>
          <p:cNvPr id="4" name="Picture 3">
            <a:extLst>
              <a:ext uri="{FF2B5EF4-FFF2-40B4-BE49-F238E27FC236}">
                <a16:creationId xmlns:a16="http://schemas.microsoft.com/office/drawing/2014/main" id="{DB1FC0AE-B0F3-A135-9D39-11C1EC3690CF}"/>
              </a:ext>
            </a:extLst>
          </p:cNvPr>
          <p:cNvPicPr>
            <a:picLocks noChangeAspect="1"/>
          </p:cNvPicPr>
          <p:nvPr/>
        </p:nvPicPr>
        <p:blipFill>
          <a:blip r:embed="rId3"/>
          <a:stretch>
            <a:fillRect/>
          </a:stretch>
        </p:blipFill>
        <p:spPr>
          <a:xfrm>
            <a:off x="3172408" y="412560"/>
            <a:ext cx="8778552" cy="5421797"/>
          </a:xfrm>
          <a:prstGeom prst="rect">
            <a:avLst/>
          </a:prstGeom>
        </p:spPr>
      </p:pic>
      <p:sp>
        <p:nvSpPr>
          <p:cNvPr id="5" name="TextBox 4">
            <a:extLst>
              <a:ext uri="{FF2B5EF4-FFF2-40B4-BE49-F238E27FC236}">
                <a16:creationId xmlns:a16="http://schemas.microsoft.com/office/drawing/2014/main" id="{8B9DA57B-ECC4-BC4D-7438-E319BE4A1E45}"/>
              </a:ext>
            </a:extLst>
          </p:cNvPr>
          <p:cNvSpPr txBox="1"/>
          <p:nvPr/>
        </p:nvSpPr>
        <p:spPr>
          <a:xfrm>
            <a:off x="241040" y="1017037"/>
            <a:ext cx="2931368" cy="5940088"/>
          </a:xfrm>
          <a:prstGeom prst="rect">
            <a:avLst/>
          </a:prstGeom>
          <a:noFill/>
        </p:spPr>
        <p:txBody>
          <a:bodyPr wrap="square" rtlCol="0">
            <a:spAutoFit/>
          </a:bodyPr>
          <a:lstStyle/>
          <a:p>
            <a:r>
              <a:rPr lang="en-US" sz="2000" dirty="0">
                <a:latin typeface="Sassoon Infant Std" panose="020B0503020103030203" pitchFamily="34" charset="0"/>
              </a:rPr>
              <a:t>Routines of the day:</a:t>
            </a:r>
          </a:p>
          <a:p>
            <a:endParaRPr lang="en-US" sz="2000" dirty="0">
              <a:latin typeface="Sassoon Infant Std" panose="020B0503020103030203" pitchFamily="34" charset="0"/>
            </a:endParaRPr>
          </a:p>
          <a:p>
            <a:pPr marL="285750" indent="-285750">
              <a:buFont typeface="Arial" panose="020B0604020202020204" pitchFamily="34" charset="0"/>
              <a:buChar char="•"/>
            </a:pPr>
            <a:r>
              <a:rPr lang="en-US" sz="2000" dirty="0">
                <a:latin typeface="Sassoon Infant Std" panose="020B0503020103030203" pitchFamily="34" charset="0"/>
              </a:rPr>
              <a:t>Yoga to start the day</a:t>
            </a:r>
          </a:p>
          <a:p>
            <a:pPr marL="285750" indent="-285750">
              <a:buFont typeface="Arial" panose="020B0604020202020204" pitchFamily="34" charset="0"/>
              <a:buChar char="•"/>
            </a:pPr>
            <a:r>
              <a:rPr lang="en-US" sz="2000" dirty="0">
                <a:latin typeface="Sassoon Infant Std" panose="020B0503020103030203" pitchFamily="34" charset="0"/>
              </a:rPr>
              <a:t>Phonics</a:t>
            </a:r>
          </a:p>
          <a:p>
            <a:pPr marL="285750" indent="-285750">
              <a:buFont typeface="Arial" panose="020B0604020202020204" pitchFamily="34" charset="0"/>
              <a:buChar char="•"/>
            </a:pPr>
            <a:r>
              <a:rPr lang="en-US" sz="2000" dirty="0">
                <a:latin typeface="Sassoon Infant Std" panose="020B0503020103030203" pitchFamily="34" charset="0"/>
              </a:rPr>
              <a:t>English</a:t>
            </a:r>
          </a:p>
          <a:p>
            <a:pPr marL="285750" indent="-285750">
              <a:buFont typeface="Arial" panose="020B0604020202020204" pitchFamily="34" charset="0"/>
              <a:buChar char="•"/>
            </a:pPr>
            <a:r>
              <a:rPr lang="en-US" sz="2000" dirty="0">
                <a:latin typeface="Sassoon Infant Std" panose="020B0503020103030203" pitchFamily="34" charset="0"/>
              </a:rPr>
              <a:t>Breaktime</a:t>
            </a:r>
          </a:p>
          <a:p>
            <a:pPr marL="285750" indent="-285750">
              <a:buFont typeface="Arial" panose="020B0604020202020204" pitchFamily="34" charset="0"/>
              <a:buChar char="•"/>
            </a:pPr>
            <a:r>
              <a:rPr lang="en-US" sz="2000" dirty="0" err="1">
                <a:latin typeface="Sassoon Infant Std" panose="020B0503020103030203" pitchFamily="34" charset="0"/>
              </a:rPr>
              <a:t>Maths</a:t>
            </a:r>
            <a:endParaRPr lang="en-US" sz="2000" dirty="0">
              <a:latin typeface="Sassoon Infant Std" panose="020B0503020103030203" pitchFamily="34" charset="0"/>
            </a:endParaRPr>
          </a:p>
          <a:p>
            <a:pPr marL="285750" indent="-285750">
              <a:buFont typeface="Arial" panose="020B0604020202020204" pitchFamily="34" charset="0"/>
              <a:buChar char="•"/>
            </a:pPr>
            <a:r>
              <a:rPr lang="en-US" sz="2000" dirty="0">
                <a:latin typeface="Sassoon Infant Std" panose="020B0503020103030203" pitchFamily="34" charset="0"/>
              </a:rPr>
              <a:t>Assembly</a:t>
            </a:r>
          </a:p>
          <a:p>
            <a:pPr marL="285750" indent="-285750">
              <a:buFont typeface="Arial" panose="020B0604020202020204" pitchFamily="34" charset="0"/>
              <a:buChar char="•"/>
            </a:pPr>
            <a:r>
              <a:rPr lang="en-US" sz="2000" dirty="0">
                <a:latin typeface="Sassoon Infant Std" panose="020B0503020103030203" pitchFamily="34" charset="0"/>
              </a:rPr>
              <a:t>Lunchtime</a:t>
            </a:r>
          </a:p>
          <a:p>
            <a:pPr marL="285750" indent="-285750">
              <a:buFont typeface="Arial" panose="020B0604020202020204" pitchFamily="34" charset="0"/>
              <a:buChar char="•"/>
            </a:pPr>
            <a:r>
              <a:rPr lang="en-US" sz="2000" dirty="0">
                <a:latin typeface="Sassoon Infant Std" panose="020B0503020103030203" pitchFamily="34" charset="0"/>
              </a:rPr>
              <a:t>Guided Reading</a:t>
            </a:r>
          </a:p>
          <a:p>
            <a:pPr marL="285750" indent="-285750">
              <a:buFont typeface="Arial" panose="020B0604020202020204" pitchFamily="34" charset="0"/>
              <a:buChar char="•"/>
            </a:pPr>
            <a:r>
              <a:rPr lang="en-US" sz="2000" dirty="0">
                <a:latin typeface="Sassoon Infant Std" panose="020B0503020103030203" pitchFamily="34" charset="0"/>
              </a:rPr>
              <a:t>Topic</a:t>
            </a:r>
            <a:endParaRPr lang="en-US" sz="2000" u="sng" dirty="0">
              <a:latin typeface="Sassoon Infant Std" panose="020B0503020103030203" pitchFamily="34" charset="0"/>
            </a:endParaRPr>
          </a:p>
          <a:p>
            <a:r>
              <a:rPr lang="en-US" sz="2000" u="sng" dirty="0">
                <a:solidFill>
                  <a:srgbClr val="FF0000"/>
                </a:solidFill>
                <a:latin typeface="Sassoon Infant Std" panose="020B0503020103030203" pitchFamily="34" charset="0"/>
              </a:rPr>
              <a:t>Key information:</a:t>
            </a:r>
          </a:p>
          <a:p>
            <a:pPr marL="285750" indent="-285750">
              <a:buFont typeface="Arial" panose="020B0604020202020204" pitchFamily="34" charset="0"/>
              <a:buChar char="•"/>
            </a:pPr>
            <a:r>
              <a:rPr lang="en-US" sz="2000" dirty="0">
                <a:solidFill>
                  <a:srgbClr val="FF0000"/>
                </a:solidFill>
                <a:latin typeface="Sassoon Infant Std" panose="020B0503020103030203" pitchFamily="34" charset="0"/>
              </a:rPr>
              <a:t>Books will be changed weekly – usually on a Monday or Tuesday.</a:t>
            </a:r>
          </a:p>
          <a:p>
            <a:pPr marL="285750" indent="-285750">
              <a:buFont typeface="Arial" panose="020B0604020202020204" pitchFamily="34" charset="0"/>
              <a:buChar char="•"/>
            </a:pPr>
            <a:r>
              <a:rPr lang="en-US" sz="2000" dirty="0">
                <a:solidFill>
                  <a:srgbClr val="FF0000"/>
                </a:solidFill>
                <a:latin typeface="Sassoon Infant Std" panose="020B0503020103030203" pitchFamily="34" charset="0"/>
              </a:rPr>
              <a:t>Homework will go out on a Wednesday and be handed in on Monday.</a:t>
            </a:r>
            <a:endParaRPr lang="en-US" dirty="0">
              <a:solidFill>
                <a:srgbClr val="FF0000"/>
              </a:solidFill>
              <a:latin typeface="Sassoon Infant Std" panose="020B0503020103030203" pitchFamily="34" charset="0"/>
            </a:endParaRPr>
          </a:p>
        </p:txBody>
      </p:sp>
    </p:spTree>
    <p:extLst>
      <p:ext uri="{BB962C8B-B14F-4D97-AF65-F5344CB8AC3E}">
        <p14:creationId xmlns:p14="http://schemas.microsoft.com/office/powerpoint/2010/main" val="40947336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05510" y="41761"/>
            <a:ext cx="5380979" cy="905685"/>
          </a:xfrm>
        </p:spPr>
        <p:txBody>
          <a:bodyPr>
            <a:normAutofit/>
          </a:bodyPr>
          <a:lstStyle/>
          <a:p>
            <a:r>
              <a:rPr lang="en-GB" sz="4000" u="sng" dirty="0">
                <a:latin typeface="Sassoon Infant Std" panose="020B0503020103030203" pitchFamily="34" charset="0"/>
              </a:rPr>
              <a:t>Topics covered in Year 1</a:t>
            </a:r>
          </a:p>
        </p:txBody>
      </p:sp>
      <p:graphicFrame>
        <p:nvGraphicFramePr>
          <p:cNvPr id="6" name="Table 6">
            <a:extLst>
              <a:ext uri="{FF2B5EF4-FFF2-40B4-BE49-F238E27FC236}">
                <a16:creationId xmlns:a16="http://schemas.microsoft.com/office/drawing/2014/main" id="{155728EE-4B9E-6572-50E9-86144536193B}"/>
              </a:ext>
            </a:extLst>
          </p:cNvPr>
          <p:cNvGraphicFramePr>
            <a:graphicFrameLocks noGrp="1"/>
          </p:cNvGraphicFramePr>
          <p:nvPr>
            <p:extLst>
              <p:ext uri="{D42A27DB-BD31-4B8C-83A1-F6EECF244321}">
                <p14:modId xmlns:p14="http://schemas.microsoft.com/office/powerpoint/2010/main" val="2857006744"/>
              </p:ext>
            </p:extLst>
          </p:nvPr>
        </p:nvGraphicFramePr>
        <p:xfrm>
          <a:off x="42443" y="710029"/>
          <a:ext cx="11014333" cy="5590382"/>
        </p:xfrm>
        <a:graphic>
          <a:graphicData uri="http://schemas.openxmlformats.org/drawingml/2006/table">
            <a:tbl>
              <a:tblPr firstRow="1" bandRow="1">
                <a:tableStyleId>{5C22544A-7EE6-4342-B048-85BDC9FD1C3A}</a:tableStyleId>
              </a:tblPr>
              <a:tblGrid>
                <a:gridCol w="2997576">
                  <a:extLst>
                    <a:ext uri="{9D8B030D-6E8A-4147-A177-3AD203B41FA5}">
                      <a16:colId xmlns:a16="http://schemas.microsoft.com/office/drawing/2014/main" val="2438179602"/>
                    </a:ext>
                  </a:extLst>
                </a:gridCol>
                <a:gridCol w="2475064">
                  <a:extLst>
                    <a:ext uri="{9D8B030D-6E8A-4147-A177-3AD203B41FA5}">
                      <a16:colId xmlns:a16="http://schemas.microsoft.com/office/drawing/2014/main" val="4044424098"/>
                    </a:ext>
                  </a:extLst>
                </a:gridCol>
                <a:gridCol w="2255057">
                  <a:extLst>
                    <a:ext uri="{9D8B030D-6E8A-4147-A177-3AD203B41FA5}">
                      <a16:colId xmlns:a16="http://schemas.microsoft.com/office/drawing/2014/main" val="3598604111"/>
                    </a:ext>
                  </a:extLst>
                </a:gridCol>
                <a:gridCol w="3286636">
                  <a:extLst>
                    <a:ext uri="{9D8B030D-6E8A-4147-A177-3AD203B41FA5}">
                      <a16:colId xmlns:a16="http://schemas.microsoft.com/office/drawing/2014/main" val="3005646016"/>
                    </a:ext>
                  </a:extLst>
                </a:gridCol>
              </a:tblGrid>
              <a:tr h="0">
                <a:tc>
                  <a:txBody>
                    <a:bodyPr/>
                    <a:lstStyle/>
                    <a:p>
                      <a:pPr algn="ctr"/>
                      <a:r>
                        <a:rPr lang="en-US" u="sng" dirty="0">
                          <a:solidFill>
                            <a:schemeClr val="tx1"/>
                          </a:solidFill>
                          <a:latin typeface="Sassoon Infant Std" panose="020B0503020103030203" pitchFamily="34" charset="0"/>
                        </a:rPr>
                        <a:t>Autumn Term 1 and 2</a:t>
                      </a:r>
                      <a:endParaRPr lang="en-GB" u="sng" dirty="0">
                        <a:solidFill>
                          <a:schemeClr val="tx1"/>
                        </a:solidFill>
                        <a:latin typeface="Sassoon Infant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u="sng" dirty="0">
                          <a:solidFill>
                            <a:schemeClr val="tx1"/>
                          </a:solidFill>
                          <a:latin typeface="Sassoon Infant Std" panose="020B0503020103030203" pitchFamily="34" charset="0"/>
                        </a:rPr>
                        <a:t>Spring Term 3</a:t>
                      </a:r>
                      <a:endParaRPr lang="en-GB" u="sng" dirty="0">
                        <a:solidFill>
                          <a:schemeClr val="tx1"/>
                        </a:solidFill>
                        <a:latin typeface="Sassoon Infant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u="sng" dirty="0">
                          <a:solidFill>
                            <a:schemeClr val="tx1"/>
                          </a:solidFill>
                          <a:latin typeface="Sassoon Infant Std" panose="020B0503020103030203" pitchFamily="34" charset="0"/>
                        </a:rPr>
                        <a:t>Spring Term 4</a:t>
                      </a:r>
                      <a:endParaRPr lang="en-GB" u="sng" dirty="0">
                        <a:solidFill>
                          <a:schemeClr val="tx1"/>
                        </a:solidFill>
                        <a:latin typeface="Sassoon Infant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u="sng" dirty="0">
                          <a:solidFill>
                            <a:schemeClr val="tx1"/>
                          </a:solidFill>
                          <a:latin typeface="Sassoon Infant Std" panose="020B0503020103030203" pitchFamily="34" charset="0"/>
                        </a:rPr>
                        <a:t>Summer Term 5 and 6</a:t>
                      </a:r>
                      <a:endParaRPr lang="en-GB" u="sng" dirty="0">
                        <a:solidFill>
                          <a:schemeClr val="tx1"/>
                        </a:solidFill>
                        <a:latin typeface="Sassoon Infant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097948"/>
                  </a:ext>
                </a:extLst>
              </a:tr>
              <a:tr h="2847182">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38012275"/>
                  </a:ext>
                </a:extLst>
              </a:tr>
              <a:tr h="2128069">
                <a:tc>
                  <a:txBody>
                    <a:bodyPr/>
                    <a:lstStyle/>
                    <a:p>
                      <a:pPr algn="l"/>
                      <a:r>
                        <a:rPr lang="en-US" sz="1200" dirty="0">
                          <a:solidFill>
                            <a:srgbClr val="000000"/>
                          </a:solidFill>
                          <a:effectLst/>
                          <a:latin typeface="Sassoon Infant Std" panose="020B0503020103030203" pitchFamily="34" charset="0"/>
                          <a:ea typeface="Calibri" panose="020F0502020204030204" pitchFamily="34" charset="0"/>
                        </a:rPr>
                        <a:t>This is Wantage!</a:t>
                      </a:r>
                      <a:endParaRPr lang="en-GB" sz="2000" dirty="0">
                        <a:effectLst/>
                        <a:latin typeface="Sassoon Infant Std" panose="020B0503020103030203" pitchFamily="34" charset="0"/>
                        <a:ea typeface="Calibri" panose="020F0502020204030204" pitchFamily="34" charset="0"/>
                      </a:endParaRPr>
                    </a:p>
                    <a:p>
                      <a:pPr algn="l"/>
                      <a:r>
                        <a:rPr lang="en-US" sz="1200" dirty="0">
                          <a:solidFill>
                            <a:srgbClr val="000000"/>
                          </a:solidFill>
                          <a:effectLst/>
                          <a:latin typeface="Sassoon Infant Std" panose="020B0503020103030203" pitchFamily="34" charset="0"/>
                          <a:ea typeface="Calibri" panose="020F0502020204030204" pitchFamily="34" charset="0"/>
                        </a:rPr>
                        <a:t> </a:t>
                      </a:r>
                      <a:endParaRPr lang="en-GB" sz="2000" dirty="0">
                        <a:effectLst/>
                        <a:latin typeface="Sassoon Infant Std" panose="020B0503020103030203" pitchFamily="34" charset="0"/>
                        <a:ea typeface="Calibri" panose="020F0502020204030204" pitchFamily="34" charset="0"/>
                      </a:endParaRPr>
                    </a:p>
                    <a:p>
                      <a:pPr algn="l"/>
                      <a:r>
                        <a:rPr lang="en-US" sz="1200" dirty="0">
                          <a:solidFill>
                            <a:srgbClr val="000000"/>
                          </a:solidFill>
                          <a:effectLst/>
                          <a:latin typeface="Sassoon Infant Std" panose="020B0503020103030203" pitchFamily="34" charset="0"/>
                          <a:ea typeface="Calibri" panose="020F0502020204030204" pitchFamily="34" charset="0"/>
                        </a:rPr>
                        <a:t>Focus: local Geography and History</a:t>
                      </a:r>
                      <a:endParaRPr lang="en-GB" sz="2000" dirty="0">
                        <a:effectLst/>
                        <a:latin typeface="Sassoon Infant Std" panose="020B0503020103030203" pitchFamily="34" charset="0"/>
                        <a:ea typeface="Calibri" panose="020F0502020204030204" pitchFamily="34" charset="0"/>
                      </a:endParaRPr>
                    </a:p>
                    <a:p>
                      <a:pPr algn="l"/>
                      <a:r>
                        <a:rPr lang="en-US" sz="1200" dirty="0">
                          <a:solidFill>
                            <a:srgbClr val="000000"/>
                          </a:solidFill>
                          <a:effectLst/>
                          <a:latin typeface="Sassoon Infant Std" panose="020B0503020103030203" pitchFamily="34" charset="0"/>
                          <a:ea typeface="Calibri" panose="020F0502020204030204" pitchFamily="34" charset="0"/>
                        </a:rPr>
                        <a:t> </a:t>
                      </a:r>
                      <a:endParaRPr lang="en-GB" sz="2000" dirty="0">
                        <a:effectLst/>
                        <a:latin typeface="Sassoon Infant Std" panose="020B0503020103030203" pitchFamily="34" charset="0"/>
                        <a:ea typeface="Calibri" panose="020F0502020204030204" pitchFamily="34" charset="0"/>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Local area study</a:t>
                      </a:r>
                      <a:endParaRPr lang="en-GB" sz="2000" dirty="0">
                        <a:effectLst/>
                        <a:latin typeface="Sassoon Infant Std" panose="020B0503020103030203" pitchFamily="34" charset="0"/>
                        <a:ea typeface="Noto Sans Symbols"/>
                        <a:cs typeface="Noto Sans Symbols"/>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Explore environment</a:t>
                      </a:r>
                      <a:endParaRPr lang="en-GB" sz="2000" dirty="0">
                        <a:effectLst/>
                        <a:latin typeface="Sassoon Infant Std" panose="020B0503020103030203" pitchFamily="34" charset="0"/>
                        <a:ea typeface="Noto Sans Symbols"/>
                        <a:cs typeface="Noto Sans Symbols"/>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Different types of homes</a:t>
                      </a:r>
                      <a:endParaRPr lang="en-GB" sz="2000" dirty="0">
                        <a:effectLst/>
                        <a:latin typeface="Sassoon Infant Std" panose="020B0503020103030203" pitchFamily="34" charset="0"/>
                        <a:ea typeface="Noto Sans Symbols"/>
                        <a:cs typeface="Noto Sans Symbols"/>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Different types of buildings in Wantage </a:t>
                      </a:r>
                      <a:endParaRPr lang="en-GB" sz="2000" dirty="0">
                        <a:effectLst/>
                        <a:latin typeface="Sassoon Infant Std" panose="020B0503020103030203" pitchFamily="34" charset="0"/>
                        <a:ea typeface="Noto Sans Symbols"/>
                        <a:cs typeface="Noto Sans Symbols"/>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Compare and contrast areas</a:t>
                      </a:r>
                      <a:endParaRPr lang="en-GB" sz="2000" dirty="0">
                        <a:effectLst/>
                        <a:latin typeface="Sassoon Infant Std" panose="020B0503020103030203" pitchFamily="34" charset="0"/>
                        <a:ea typeface="Noto Sans Symbols"/>
                        <a:cs typeface="Noto Sans Symbols"/>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Create map of route taken</a:t>
                      </a:r>
                      <a:endParaRPr lang="en-GB" sz="2000" dirty="0">
                        <a:effectLst/>
                        <a:latin typeface="Sassoon Infant Std" panose="020B0503020103030203" pitchFamily="34" charset="0"/>
                        <a:ea typeface="Noto Sans Symbols"/>
                        <a:cs typeface="Noto Sans Symbols"/>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Old and new buildings</a:t>
                      </a:r>
                      <a:endParaRPr lang="en-GB" sz="2000" dirty="0">
                        <a:effectLst/>
                        <a:latin typeface="Sassoon Infant Std" panose="020B0503020103030203" pitchFamily="34" charset="0"/>
                        <a:ea typeface="Noto Sans Symbols"/>
                        <a:cs typeface="Noto Sans Symbols"/>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Compare homes and objects from the past to now</a:t>
                      </a:r>
                      <a:endParaRPr lang="en-GB" sz="2000" dirty="0">
                        <a:effectLst/>
                        <a:latin typeface="Sassoon Infant Std" panose="020B0503020103030203" pitchFamily="34" charset="0"/>
                        <a:ea typeface="Noto Sans Symbols"/>
                        <a:cs typeface="Noto Sans Symbol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sz="1200" dirty="0">
                          <a:solidFill>
                            <a:srgbClr val="000000"/>
                          </a:solidFill>
                          <a:effectLst/>
                          <a:latin typeface="Sassoon Infant Std" panose="020B0503020103030203" pitchFamily="34" charset="0"/>
                          <a:ea typeface="Calibri" panose="020F0502020204030204" pitchFamily="34" charset="0"/>
                        </a:rPr>
                        <a:t>Happily ever after </a:t>
                      </a:r>
                      <a:endParaRPr lang="en-GB" sz="2000" dirty="0">
                        <a:effectLst/>
                        <a:latin typeface="Sassoon Infant Std" panose="020B0503020103030203" pitchFamily="34" charset="0"/>
                        <a:ea typeface="Calibri" panose="020F0502020204030204" pitchFamily="34" charset="0"/>
                      </a:endParaRPr>
                    </a:p>
                    <a:p>
                      <a:pPr algn="l"/>
                      <a:r>
                        <a:rPr lang="en-US" sz="1200" dirty="0">
                          <a:solidFill>
                            <a:srgbClr val="000000"/>
                          </a:solidFill>
                          <a:effectLst/>
                          <a:latin typeface="Sassoon Infant Std" panose="020B0503020103030203" pitchFamily="34" charset="0"/>
                          <a:ea typeface="Calibri" panose="020F0502020204030204" pitchFamily="34" charset="0"/>
                        </a:rPr>
                        <a:t> </a:t>
                      </a:r>
                      <a:endParaRPr lang="en-GB" sz="2000" dirty="0">
                        <a:effectLst/>
                        <a:latin typeface="Sassoon Infant Std" panose="020B0503020103030203" pitchFamily="34" charset="0"/>
                        <a:ea typeface="Calibri" panose="020F0502020204030204" pitchFamily="34" charset="0"/>
                      </a:endParaRPr>
                    </a:p>
                    <a:p>
                      <a:pPr algn="l"/>
                      <a:r>
                        <a:rPr lang="en-US" sz="1200" dirty="0">
                          <a:solidFill>
                            <a:srgbClr val="000000"/>
                          </a:solidFill>
                          <a:effectLst/>
                          <a:latin typeface="Sassoon Infant Std" panose="020B0503020103030203" pitchFamily="34" charset="0"/>
                          <a:ea typeface="Calibri" panose="020F0502020204030204" pitchFamily="34" charset="0"/>
                        </a:rPr>
                        <a:t>Focus: Geography and History</a:t>
                      </a:r>
                      <a:endParaRPr lang="en-GB" sz="2000" dirty="0">
                        <a:effectLst/>
                        <a:latin typeface="Sassoon Infant Std" panose="020B0503020103030203" pitchFamily="34" charset="0"/>
                        <a:ea typeface="Calibri" panose="020F0502020204030204" pitchFamily="34" charset="0"/>
                      </a:endParaRPr>
                    </a:p>
                    <a:p>
                      <a:pPr algn="l"/>
                      <a:r>
                        <a:rPr lang="en-US" sz="1200" dirty="0">
                          <a:solidFill>
                            <a:srgbClr val="000000"/>
                          </a:solidFill>
                          <a:effectLst/>
                          <a:latin typeface="Sassoon Infant Std" panose="020B0503020103030203" pitchFamily="34" charset="0"/>
                          <a:ea typeface="Calibri" panose="020F0502020204030204" pitchFamily="34" charset="0"/>
                        </a:rPr>
                        <a:t> </a:t>
                      </a:r>
                      <a:endParaRPr lang="en-GB" sz="2000" dirty="0">
                        <a:effectLst/>
                        <a:latin typeface="Sassoon Infant Std" panose="020B0503020103030203" pitchFamily="34" charset="0"/>
                        <a:ea typeface="Calibri" panose="020F0502020204030204" pitchFamily="34" charset="0"/>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London</a:t>
                      </a:r>
                      <a:endParaRPr lang="en-GB" sz="2000" dirty="0">
                        <a:effectLst/>
                        <a:latin typeface="Sassoon Infant Std" panose="020B0503020103030203" pitchFamily="34" charset="0"/>
                        <a:ea typeface="Noto Sans Symbols"/>
                        <a:cs typeface="Noto Sans Symbols"/>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Castles </a:t>
                      </a:r>
                      <a:endParaRPr lang="en-GB" sz="2000" dirty="0">
                        <a:effectLst/>
                        <a:latin typeface="Sassoon Infant Std" panose="020B0503020103030203" pitchFamily="34" charset="0"/>
                        <a:ea typeface="Noto Sans Symbols"/>
                        <a:cs typeface="Noto Sans Symbols"/>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Counties in UK </a:t>
                      </a:r>
                      <a:endParaRPr lang="en-GB" sz="2000" dirty="0">
                        <a:effectLst/>
                        <a:latin typeface="Sassoon Infant Std" panose="020B0503020103030203" pitchFamily="34" charset="0"/>
                        <a:ea typeface="Noto Sans Symbols"/>
                        <a:cs typeface="Noto Sans Symbols"/>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Countries in UK </a:t>
                      </a:r>
                      <a:endParaRPr lang="en-GB" sz="2000" dirty="0">
                        <a:effectLst/>
                        <a:latin typeface="Sassoon Infant Std" panose="020B0503020103030203" pitchFamily="34" charset="0"/>
                        <a:ea typeface="Noto Sans Symbols"/>
                        <a:cs typeface="Noto Sans Symbols"/>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Compass skills</a:t>
                      </a:r>
                      <a:endParaRPr lang="en-GB" sz="2000" dirty="0">
                        <a:effectLst/>
                        <a:latin typeface="Sassoon Infant Std" panose="020B0503020103030203" pitchFamily="34" charset="0"/>
                        <a:ea typeface="Noto Sans Symbols"/>
                        <a:cs typeface="Noto Sans Symbols"/>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Exploring Kings and Queens of our country starting with Elizabeth II</a:t>
                      </a:r>
                      <a:endParaRPr lang="en-GB" sz="2000" dirty="0">
                        <a:effectLst/>
                        <a:latin typeface="Sassoon Infant Std" panose="020B0503020103030203" pitchFamily="34" charset="0"/>
                        <a:ea typeface="Noto Sans Symbols"/>
                        <a:cs typeface="Noto Sans Symbol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sz="1200" dirty="0">
                          <a:solidFill>
                            <a:srgbClr val="000000"/>
                          </a:solidFill>
                          <a:effectLst/>
                          <a:latin typeface="Sassoon Infant Std" panose="020B0503020103030203" pitchFamily="34" charset="0"/>
                          <a:ea typeface="Calibri" panose="020F0502020204030204" pitchFamily="34" charset="0"/>
                        </a:rPr>
                        <a:t>Take a walk on the wild side </a:t>
                      </a:r>
                      <a:endParaRPr lang="en-GB" sz="2000" dirty="0">
                        <a:effectLst/>
                        <a:latin typeface="Sassoon Infant Std" panose="020B0503020103030203" pitchFamily="34" charset="0"/>
                        <a:ea typeface="Calibri" panose="020F0502020204030204" pitchFamily="34" charset="0"/>
                      </a:endParaRPr>
                    </a:p>
                    <a:p>
                      <a:pPr algn="l"/>
                      <a:r>
                        <a:rPr lang="en-US" sz="1200" dirty="0">
                          <a:solidFill>
                            <a:srgbClr val="000000"/>
                          </a:solidFill>
                          <a:effectLst/>
                          <a:latin typeface="Sassoon Infant Std" panose="020B0503020103030203" pitchFamily="34" charset="0"/>
                          <a:ea typeface="Calibri" panose="020F0502020204030204" pitchFamily="34" charset="0"/>
                        </a:rPr>
                        <a:t> </a:t>
                      </a:r>
                      <a:endParaRPr lang="en-GB" sz="2000" dirty="0">
                        <a:effectLst/>
                        <a:latin typeface="Sassoon Infant Std" panose="020B0503020103030203" pitchFamily="34" charset="0"/>
                        <a:ea typeface="Calibri" panose="020F0502020204030204" pitchFamily="34" charset="0"/>
                      </a:endParaRPr>
                    </a:p>
                    <a:p>
                      <a:pPr algn="l"/>
                      <a:r>
                        <a:rPr lang="en-US" sz="1200" dirty="0">
                          <a:solidFill>
                            <a:srgbClr val="000000"/>
                          </a:solidFill>
                          <a:effectLst/>
                          <a:latin typeface="Sassoon Infant Std" panose="020B0503020103030203" pitchFamily="34" charset="0"/>
                          <a:ea typeface="Calibri" panose="020F0502020204030204" pitchFamily="34" charset="0"/>
                        </a:rPr>
                        <a:t>Focus: World Geography</a:t>
                      </a:r>
                      <a:endParaRPr lang="en-GB" sz="2000" dirty="0">
                        <a:effectLst/>
                        <a:latin typeface="Sassoon Infant Std" panose="020B0503020103030203" pitchFamily="34" charset="0"/>
                        <a:ea typeface="Calibri" panose="020F0502020204030204" pitchFamily="34" charset="0"/>
                      </a:endParaRPr>
                    </a:p>
                    <a:p>
                      <a:pPr algn="l"/>
                      <a:r>
                        <a:rPr lang="en-US" sz="1200" dirty="0">
                          <a:solidFill>
                            <a:srgbClr val="000000"/>
                          </a:solidFill>
                          <a:effectLst/>
                          <a:latin typeface="Sassoon Infant Std" panose="020B0503020103030203" pitchFamily="34" charset="0"/>
                          <a:ea typeface="Calibri" panose="020F0502020204030204" pitchFamily="34" charset="0"/>
                        </a:rPr>
                        <a:t> </a:t>
                      </a:r>
                      <a:endParaRPr lang="en-GB" sz="2000" dirty="0">
                        <a:effectLst/>
                        <a:latin typeface="Sassoon Infant Std" panose="020B0503020103030203" pitchFamily="34" charset="0"/>
                        <a:ea typeface="Calibri" panose="020F0502020204030204" pitchFamily="34" charset="0"/>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Use Mama </a:t>
                      </a:r>
                      <a:r>
                        <a:rPr lang="en-US" sz="1200" dirty="0" err="1">
                          <a:solidFill>
                            <a:srgbClr val="000000"/>
                          </a:solidFill>
                          <a:effectLst/>
                          <a:latin typeface="Sassoon Infant Std" panose="020B0503020103030203" pitchFamily="34" charset="0"/>
                          <a:ea typeface="Noto Sans Symbols"/>
                          <a:cs typeface="Noto Sans Symbols"/>
                        </a:rPr>
                        <a:t>Mita</a:t>
                      </a:r>
                      <a:r>
                        <a:rPr lang="en-US" sz="1200" dirty="0">
                          <a:solidFill>
                            <a:srgbClr val="000000"/>
                          </a:solidFill>
                          <a:effectLst/>
                          <a:latin typeface="Sassoon Infant Std" panose="020B0503020103030203" pitchFamily="34" charset="0"/>
                          <a:ea typeface="Noto Sans Symbols"/>
                          <a:cs typeface="Noto Sans Symbols"/>
                        </a:rPr>
                        <a:t> to explore the African country of Kenya. </a:t>
                      </a:r>
                      <a:endParaRPr lang="en-GB" sz="2000" dirty="0">
                        <a:effectLst/>
                        <a:latin typeface="Sassoon Infant Std" panose="020B0503020103030203" pitchFamily="34" charset="0"/>
                        <a:ea typeface="Noto Sans Symbols"/>
                        <a:cs typeface="Noto Sans Symbols"/>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Use maps and atlases to identify continents </a:t>
                      </a:r>
                      <a:endParaRPr lang="en-GB" sz="2000" dirty="0">
                        <a:effectLst/>
                        <a:latin typeface="Sassoon Infant Std" panose="020B0503020103030203" pitchFamily="34" charset="0"/>
                        <a:ea typeface="Noto Sans Symbols"/>
                        <a:cs typeface="Noto Sans Symbols"/>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Compare Kenya to own locality. </a:t>
                      </a:r>
                      <a:endParaRPr lang="en-GB" sz="2000" dirty="0">
                        <a:effectLst/>
                        <a:latin typeface="Sassoon Infant Std" panose="020B0503020103030203" pitchFamily="34" charset="0"/>
                        <a:ea typeface="Noto Sans Symbols"/>
                        <a:cs typeface="Noto Sans Symbols"/>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What animals would you see in Africa? </a:t>
                      </a:r>
                      <a:endParaRPr lang="en-GB" sz="2000" dirty="0">
                        <a:effectLst/>
                        <a:latin typeface="Sassoon Infant Std" panose="020B0503020103030203" pitchFamily="34" charset="0"/>
                        <a:ea typeface="Noto Sans Symbols"/>
                        <a:cs typeface="Noto Sans Symbol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sz="1200" dirty="0">
                          <a:solidFill>
                            <a:srgbClr val="000000"/>
                          </a:solidFill>
                          <a:effectLst/>
                          <a:latin typeface="Sassoon Infant Std" panose="020B0503020103030203" pitchFamily="34" charset="0"/>
                          <a:ea typeface="Calibri" panose="020F0502020204030204" pitchFamily="34" charset="0"/>
                        </a:rPr>
                        <a:t>Incredible Me! </a:t>
                      </a:r>
                      <a:endParaRPr lang="en-GB" sz="2000" dirty="0">
                        <a:effectLst/>
                        <a:latin typeface="Sassoon Infant Std" panose="020B0503020103030203" pitchFamily="34" charset="0"/>
                        <a:ea typeface="Calibri" panose="020F0502020204030204" pitchFamily="34" charset="0"/>
                      </a:endParaRPr>
                    </a:p>
                    <a:p>
                      <a:pPr algn="l"/>
                      <a:r>
                        <a:rPr lang="en-US" sz="1200" dirty="0">
                          <a:solidFill>
                            <a:srgbClr val="000000"/>
                          </a:solidFill>
                          <a:effectLst/>
                          <a:latin typeface="Sassoon Infant Std" panose="020B0503020103030203" pitchFamily="34" charset="0"/>
                          <a:ea typeface="Calibri" panose="020F0502020204030204" pitchFamily="34" charset="0"/>
                        </a:rPr>
                        <a:t> </a:t>
                      </a:r>
                      <a:endParaRPr lang="en-GB" sz="2000" dirty="0">
                        <a:effectLst/>
                        <a:latin typeface="Sassoon Infant Std" panose="020B0503020103030203" pitchFamily="34" charset="0"/>
                        <a:ea typeface="Calibri" panose="020F0502020204030204" pitchFamily="34" charset="0"/>
                      </a:endParaRPr>
                    </a:p>
                    <a:p>
                      <a:pPr algn="l"/>
                      <a:r>
                        <a:rPr lang="en-US" sz="1200" dirty="0">
                          <a:solidFill>
                            <a:srgbClr val="000000"/>
                          </a:solidFill>
                          <a:effectLst/>
                          <a:latin typeface="Sassoon Infant Std" panose="020B0503020103030203" pitchFamily="34" charset="0"/>
                          <a:ea typeface="Calibri" panose="020F0502020204030204" pitchFamily="34" charset="0"/>
                        </a:rPr>
                        <a:t>Focus: PHSE and History</a:t>
                      </a:r>
                      <a:endParaRPr lang="en-GB" sz="2000" dirty="0">
                        <a:effectLst/>
                        <a:latin typeface="Sassoon Infant Std" panose="020B0503020103030203" pitchFamily="34" charset="0"/>
                        <a:ea typeface="Calibri" panose="020F0502020204030204" pitchFamily="34" charset="0"/>
                      </a:endParaRPr>
                    </a:p>
                    <a:p>
                      <a:pPr algn="l"/>
                      <a:r>
                        <a:rPr lang="en-US" sz="1200" dirty="0">
                          <a:solidFill>
                            <a:srgbClr val="000000"/>
                          </a:solidFill>
                          <a:effectLst/>
                          <a:latin typeface="Sassoon Infant Std" panose="020B0503020103030203" pitchFamily="34" charset="0"/>
                          <a:ea typeface="Calibri" panose="020F0502020204030204" pitchFamily="34" charset="0"/>
                        </a:rPr>
                        <a:t> </a:t>
                      </a:r>
                      <a:endParaRPr lang="en-GB" sz="2000" dirty="0">
                        <a:effectLst/>
                        <a:latin typeface="Sassoon Infant Std" panose="020B0503020103030203" pitchFamily="34" charset="0"/>
                        <a:ea typeface="Calibri" panose="020F0502020204030204" pitchFamily="34" charset="0"/>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Health and wellbeing of ourselves. </a:t>
                      </a:r>
                      <a:endParaRPr lang="en-GB" sz="2000" dirty="0">
                        <a:effectLst/>
                        <a:latin typeface="Sassoon Infant Std" panose="020B0503020103030203" pitchFamily="34" charset="0"/>
                        <a:ea typeface="Noto Sans Symbols"/>
                        <a:cs typeface="Noto Sans Symbols"/>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How we have changed. </a:t>
                      </a:r>
                      <a:endParaRPr lang="en-GB" sz="2000" dirty="0">
                        <a:effectLst/>
                        <a:latin typeface="Sassoon Infant Std" panose="020B0503020103030203" pitchFamily="34" charset="0"/>
                        <a:ea typeface="Noto Sans Symbols"/>
                        <a:cs typeface="Noto Sans Symbols"/>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Nurses and doctors to help look after us. </a:t>
                      </a:r>
                      <a:endParaRPr lang="en-GB" sz="2000" dirty="0">
                        <a:effectLst/>
                        <a:latin typeface="Sassoon Infant Std" panose="020B0503020103030203" pitchFamily="34" charset="0"/>
                        <a:ea typeface="Noto Sans Symbols"/>
                        <a:cs typeface="Noto Sans Symbols"/>
                      </a:endParaRPr>
                    </a:p>
                    <a:p>
                      <a:pPr marL="342900" lvl="0" indent="-342900" algn="l">
                        <a:buFont typeface="Arial" panose="020B0604020202020204" pitchFamily="34" charset="0"/>
                        <a:buChar char="●"/>
                      </a:pPr>
                      <a:r>
                        <a:rPr lang="en-US" sz="1200" dirty="0">
                          <a:solidFill>
                            <a:srgbClr val="000000"/>
                          </a:solidFill>
                          <a:effectLst/>
                          <a:latin typeface="Sassoon Infant Std" panose="020B0503020103030203" pitchFamily="34" charset="0"/>
                          <a:ea typeface="Noto Sans Symbols"/>
                          <a:cs typeface="Noto Sans Symbols"/>
                        </a:rPr>
                        <a:t>Florence Nightingale and Mary Seacole –Where did she go? What did she do? What changes she made to medicine practices we see today? </a:t>
                      </a:r>
                      <a:endParaRPr lang="en-GB" sz="2000" dirty="0">
                        <a:effectLst/>
                        <a:latin typeface="Sassoon Infant Std" panose="020B0503020103030203" pitchFamily="34" charset="0"/>
                        <a:ea typeface="Noto Sans Symbols"/>
                        <a:cs typeface="Noto Sans Symbol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43220043"/>
                  </a:ext>
                </a:extLst>
              </a:tr>
            </a:tbl>
          </a:graphicData>
        </a:graphic>
      </p:graphicFrame>
      <p:pic>
        <p:nvPicPr>
          <p:cNvPr id="1026" name="Picture 2" descr="Wantage Town Map - Wantage Town Community OX12">
            <a:extLst>
              <a:ext uri="{FF2B5EF4-FFF2-40B4-BE49-F238E27FC236}">
                <a16:creationId xmlns:a16="http://schemas.microsoft.com/office/drawing/2014/main" id="{3AAAD8CA-551E-D749-9DB8-ECA8FF0B077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43" y="1412237"/>
            <a:ext cx="2969419" cy="209298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lorence Nightingale: 'The Lady with the Lamp' – The Basilica of Santa  Croce in Florence">
            <a:extLst>
              <a:ext uri="{FF2B5EF4-FFF2-40B4-BE49-F238E27FC236}">
                <a16:creationId xmlns:a16="http://schemas.microsoft.com/office/drawing/2014/main" id="{3847C640-BD07-5500-4C1B-E5EFADE5920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68922" y="1063389"/>
            <a:ext cx="1941772" cy="245189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ary Seacole - Wikipedia">
            <a:extLst>
              <a:ext uri="{FF2B5EF4-FFF2-40B4-BE49-F238E27FC236}">
                <a16:creationId xmlns:a16="http://schemas.microsoft.com/office/drawing/2014/main" id="{49D5A051-C301-0B81-0282-015337C2BE0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12365" y="1331375"/>
            <a:ext cx="1544411" cy="257401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King Charles III marks one year on Britain's throne">
            <a:extLst>
              <a:ext uri="{FF2B5EF4-FFF2-40B4-BE49-F238E27FC236}">
                <a16:creationId xmlns:a16="http://schemas.microsoft.com/office/drawing/2014/main" id="{70BEE434-0B32-988A-57A8-5DB848712C38}"/>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9056" t="352" r="42841" b="-1"/>
          <a:stretch/>
        </p:blipFill>
        <p:spPr bwMode="auto">
          <a:xfrm>
            <a:off x="3047548" y="1135930"/>
            <a:ext cx="1278678" cy="149078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Queen Elizabeth II: Biography, British Queen, Royal Family">
            <a:extLst>
              <a:ext uri="{FF2B5EF4-FFF2-40B4-BE49-F238E27FC236}">
                <a16:creationId xmlns:a16="http://schemas.microsoft.com/office/drawing/2014/main" id="{B3D3FC0B-9555-5F73-4115-C5C3F122F405}"/>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3165"/>
          <a:stretch/>
        </p:blipFill>
        <p:spPr bwMode="auto">
          <a:xfrm>
            <a:off x="3070096" y="2626715"/>
            <a:ext cx="1110343" cy="127867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The United Kingdom Maps &amp; Facts - World Atlas">
            <a:extLst>
              <a:ext uri="{FF2B5EF4-FFF2-40B4-BE49-F238E27FC236}">
                <a16:creationId xmlns:a16="http://schemas.microsoft.com/office/drawing/2014/main" id="{3A61136B-D8D3-A38F-DC31-7BE49E58984D}"/>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3503" t="1992" r="4093" b="3338"/>
          <a:stretch/>
        </p:blipFill>
        <p:spPr bwMode="auto">
          <a:xfrm>
            <a:off x="4085088" y="2308837"/>
            <a:ext cx="1433195" cy="1578329"/>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40 Best Castle Wedding Venues in the UK - hitched.co.uk - hitched.co.uk">
            <a:extLst>
              <a:ext uri="{FF2B5EF4-FFF2-40B4-BE49-F238E27FC236}">
                <a16:creationId xmlns:a16="http://schemas.microsoft.com/office/drawing/2014/main" id="{07BF90E9-C500-E3BA-B790-84551099FFD1}"/>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70704" y="1102524"/>
            <a:ext cx="1325312" cy="88192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C51DAF40-FAEF-3EED-41DF-72B3F994D042}"/>
              </a:ext>
            </a:extLst>
          </p:cNvPr>
          <p:cNvPicPr>
            <a:picLocks noChangeAspect="1"/>
          </p:cNvPicPr>
          <p:nvPr/>
        </p:nvPicPr>
        <p:blipFill>
          <a:blip r:embed="rId10"/>
          <a:stretch>
            <a:fillRect/>
          </a:stretch>
        </p:blipFill>
        <p:spPr>
          <a:xfrm>
            <a:off x="5562378" y="1096253"/>
            <a:ext cx="1325312" cy="1416172"/>
          </a:xfrm>
          <a:prstGeom prst="rect">
            <a:avLst/>
          </a:prstGeom>
        </p:spPr>
      </p:pic>
      <p:pic>
        <p:nvPicPr>
          <p:cNvPr id="1044" name="Picture 20" descr="Labeled World Practice Map - Etsy UK">
            <a:extLst>
              <a:ext uri="{FF2B5EF4-FFF2-40B4-BE49-F238E27FC236}">
                <a16:creationId xmlns:a16="http://schemas.microsoft.com/office/drawing/2014/main" id="{A74AA368-154F-F30C-81C4-61525DF14240}"/>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601082" y="2731279"/>
            <a:ext cx="2085041" cy="1069549"/>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Compass Vector Art, Icons, and Graphics for Free Download">
            <a:extLst>
              <a:ext uri="{FF2B5EF4-FFF2-40B4-BE49-F238E27FC236}">
                <a16:creationId xmlns:a16="http://schemas.microsoft.com/office/drawing/2014/main" id="{AFB41BE5-E73E-E298-0437-AA211AB14D4B}"/>
              </a:ext>
            </a:extLst>
          </p:cNvPr>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12389" t="11644" r="12358" b="13061"/>
          <a:stretch/>
        </p:blipFill>
        <p:spPr bwMode="auto">
          <a:xfrm>
            <a:off x="6841472" y="1151944"/>
            <a:ext cx="905183" cy="905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18287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0358"/>
            <a:ext cx="4321629" cy="1028215"/>
          </a:xfrm>
        </p:spPr>
        <p:txBody>
          <a:bodyPr>
            <a:normAutofit/>
          </a:bodyPr>
          <a:lstStyle/>
          <a:p>
            <a:r>
              <a:rPr lang="en-GB" sz="4000" u="sng" dirty="0">
                <a:latin typeface="Sassoon Infant Std" panose="020B0503020103030203" pitchFamily="34" charset="0"/>
              </a:rPr>
              <a:t>A day in Year 2</a:t>
            </a:r>
          </a:p>
        </p:txBody>
      </p:sp>
      <p:sp>
        <p:nvSpPr>
          <p:cNvPr id="5" name="TextBox 4">
            <a:extLst>
              <a:ext uri="{FF2B5EF4-FFF2-40B4-BE49-F238E27FC236}">
                <a16:creationId xmlns:a16="http://schemas.microsoft.com/office/drawing/2014/main" id="{8B9DA57B-ECC4-BC4D-7438-E319BE4A1E45}"/>
              </a:ext>
            </a:extLst>
          </p:cNvPr>
          <p:cNvSpPr txBox="1"/>
          <p:nvPr/>
        </p:nvSpPr>
        <p:spPr>
          <a:xfrm>
            <a:off x="111634" y="671691"/>
            <a:ext cx="3314033" cy="618630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Routines of the day: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Fluency to start the day: </a:t>
            </a:r>
            <a:r>
              <a:rPr kumimoji="0" lang="en-US" sz="1800" b="0" i="0" u="none" strike="noStrike" kern="1200" cap="none" spc="0" normalizeH="0" baseline="0" noProof="0" dirty="0">
                <a:ln>
                  <a:noFill/>
                </a:ln>
                <a:solidFill>
                  <a:srgbClr val="FF0000"/>
                </a:solidFill>
                <a:effectLst/>
                <a:uLnTx/>
                <a:uFillTx/>
                <a:latin typeface="Sassoon Infant Std" panose="020B0503020103030203" pitchFamily="34" charset="0"/>
                <a:ea typeface="+mn-ea"/>
                <a:cs typeface="+mn-cs"/>
              </a:rPr>
              <a:t>change books, grammar, practice spellings, </a:t>
            </a:r>
            <a:r>
              <a:rPr kumimoji="0" lang="en-US" sz="1800" b="0" i="0" u="none" strike="noStrike" kern="1200" cap="none" spc="0" normalizeH="0" baseline="0" noProof="0" dirty="0" err="1">
                <a:ln>
                  <a:noFill/>
                </a:ln>
                <a:solidFill>
                  <a:srgbClr val="FF0000"/>
                </a:solidFill>
                <a:effectLst/>
                <a:uLnTx/>
                <a:uFillTx/>
                <a:latin typeface="Sassoon Infant Std" panose="020B0503020103030203" pitchFamily="34" charset="0"/>
                <a:ea typeface="+mn-ea"/>
                <a:cs typeface="+mn-cs"/>
              </a:rPr>
              <a:t>Maths</a:t>
            </a:r>
            <a:r>
              <a:rPr lang="en-US" dirty="0">
                <a:solidFill>
                  <a:srgbClr val="FF0000"/>
                </a:solidFill>
                <a:latin typeface="Sassoon Infant Std" panose="020B0503020103030203" pitchFamily="34" charset="0"/>
              </a:rPr>
              <a:t> or choosing the correct spelling.</a:t>
            </a:r>
            <a:endParaRPr kumimoji="0" lang="en-US" sz="1800" b="0" i="0" u="none" strike="noStrike" kern="1200" cap="none" spc="0" normalizeH="0" baseline="0" noProof="0" dirty="0">
              <a:ln>
                <a:noFill/>
              </a:ln>
              <a:solidFill>
                <a:srgbClr val="FF0000"/>
              </a:solidFill>
              <a:effectLst/>
              <a:uLnTx/>
              <a:uFillTx/>
              <a:latin typeface="Sassoon Infant Std" panose="020B0503020103030203" pitchFamily="34"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Phonics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English</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Breaktime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err="1">
                <a:ln>
                  <a:noFill/>
                </a:ln>
                <a:solidFill>
                  <a:prstClr val="black"/>
                </a:solidFill>
                <a:effectLst/>
                <a:uLnTx/>
                <a:uFillTx/>
                <a:latin typeface="Sassoon Infant Std" panose="020B0503020103030203" pitchFamily="34" charset="0"/>
                <a:ea typeface="+mn-ea"/>
                <a:cs typeface="+mn-cs"/>
              </a:rPr>
              <a:t>Maths</a:t>
            </a:r>
            <a:endParaRPr kumimoji="0" lang="en-US" sz="18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Assembly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Lunchtime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Guided 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Topic</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solidFill>
                <a:prstClr val="black"/>
              </a:solidFill>
              <a:latin typeface="Sassoon Infant Std" panose="020B0503020103030203" pitchFamily="34" charset="0"/>
            </a:endParaRPr>
          </a:p>
          <a:p>
            <a:r>
              <a:rPr lang="en-US" sz="1800" u="sng" dirty="0">
                <a:solidFill>
                  <a:srgbClr val="FF0000"/>
                </a:solidFill>
                <a:latin typeface="Sassoon Infant Std" panose="020B0503020103030203" pitchFamily="34" charset="0"/>
              </a:rPr>
              <a:t>Key information:</a:t>
            </a:r>
          </a:p>
          <a:p>
            <a:pPr marL="285750" indent="-285750">
              <a:buFont typeface="Arial" panose="020B0604020202020204" pitchFamily="34" charset="0"/>
              <a:buChar char="•"/>
            </a:pPr>
            <a:r>
              <a:rPr lang="en-US" sz="1800" dirty="0">
                <a:solidFill>
                  <a:srgbClr val="FF0000"/>
                </a:solidFill>
                <a:latin typeface="Sassoon Infant Std" panose="020B0503020103030203" pitchFamily="34" charset="0"/>
              </a:rPr>
              <a:t>Books will be changed weekly on a Monday or Tuesday.</a:t>
            </a:r>
          </a:p>
          <a:p>
            <a:pPr marL="285750" indent="-285750">
              <a:buFont typeface="Arial" panose="020B0604020202020204" pitchFamily="34" charset="0"/>
              <a:buChar char="•"/>
            </a:pPr>
            <a:r>
              <a:rPr lang="en-US" sz="1800" dirty="0">
                <a:solidFill>
                  <a:srgbClr val="FF0000"/>
                </a:solidFill>
                <a:latin typeface="Sassoon Infant Std" panose="020B0503020103030203" pitchFamily="34" charset="0"/>
              </a:rPr>
              <a:t>Homework will go out on a Wednesday and be handed in on Monday.</a:t>
            </a:r>
            <a:endParaRPr lang="en-US" dirty="0">
              <a:solidFill>
                <a:srgbClr val="FF0000"/>
              </a:solidFill>
              <a:latin typeface="Sassoon Infant Std" panose="020B0503020103030203"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endParaRPr>
          </a:p>
        </p:txBody>
      </p:sp>
      <p:pic>
        <p:nvPicPr>
          <p:cNvPr id="6" name="Picture 5">
            <a:extLst>
              <a:ext uri="{FF2B5EF4-FFF2-40B4-BE49-F238E27FC236}">
                <a16:creationId xmlns:a16="http://schemas.microsoft.com/office/drawing/2014/main" id="{63BC59BE-9737-0F0E-0781-E69467FC679E}"/>
              </a:ext>
            </a:extLst>
          </p:cNvPr>
          <p:cNvPicPr>
            <a:picLocks noChangeAspect="1"/>
          </p:cNvPicPr>
          <p:nvPr/>
        </p:nvPicPr>
        <p:blipFill>
          <a:blip r:embed="rId3"/>
          <a:stretch>
            <a:fillRect/>
          </a:stretch>
        </p:blipFill>
        <p:spPr>
          <a:xfrm>
            <a:off x="3425667" y="155508"/>
            <a:ext cx="8489525" cy="5640691"/>
          </a:xfrm>
          <a:prstGeom prst="rect">
            <a:avLst/>
          </a:prstGeom>
        </p:spPr>
      </p:pic>
    </p:spTree>
    <p:extLst>
      <p:ext uri="{BB962C8B-B14F-4D97-AF65-F5344CB8AC3E}">
        <p14:creationId xmlns:p14="http://schemas.microsoft.com/office/powerpoint/2010/main" val="27510798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94963" y="0"/>
            <a:ext cx="5380979" cy="905685"/>
          </a:xfrm>
        </p:spPr>
        <p:txBody>
          <a:bodyPr>
            <a:normAutofit/>
          </a:bodyPr>
          <a:lstStyle/>
          <a:p>
            <a:r>
              <a:rPr lang="en-GB" sz="4000" u="sng" dirty="0">
                <a:latin typeface="Sassoon Infant Std" panose="020B0503020103030203" pitchFamily="34" charset="0"/>
              </a:rPr>
              <a:t>Topics covered in Year 2</a:t>
            </a:r>
          </a:p>
        </p:txBody>
      </p:sp>
      <p:graphicFrame>
        <p:nvGraphicFramePr>
          <p:cNvPr id="6" name="Table 6">
            <a:extLst>
              <a:ext uri="{FF2B5EF4-FFF2-40B4-BE49-F238E27FC236}">
                <a16:creationId xmlns:a16="http://schemas.microsoft.com/office/drawing/2014/main" id="{155728EE-4B9E-6572-50E9-86144536193B}"/>
              </a:ext>
            </a:extLst>
          </p:cNvPr>
          <p:cNvGraphicFramePr>
            <a:graphicFrameLocks noGrp="1"/>
          </p:cNvGraphicFramePr>
          <p:nvPr>
            <p:extLst>
              <p:ext uri="{D42A27DB-BD31-4B8C-83A1-F6EECF244321}">
                <p14:modId xmlns:p14="http://schemas.microsoft.com/office/powerpoint/2010/main" val="2689691880"/>
              </p:ext>
            </p:extLst>
          </p:nvPr>
        </p:nvGraphicFramePr>
        <p:xfrm>
          <a:off x="102637" y="606570"/>
          <a:ext cx="10077061" cy="6199982"/>
        </p:xfrm>
        <a:graphic>
          <a:graphicData uri="http://schemas.openxmlformats.org/drawingml/2006/table">
            <a:tbl>
              <a:tblPr firstRow="1" bandRow="1">
                <a:tableStyleId>{5C22544A-7EE6-4342-B048-85BDC9FD1C3A}</a:tableStyleId>
              </a:tblPr>
              <a:tblGrid>
                <a:gridCol w="3085957">
                  <a:extLst>
                    <a:ext uri="{9D8B030D-6E8A-4147-A177-3AD203B41FA5}">
                      <a16:colId xmlns:a16="http://schemas.microsoft.com/office/drawing/2014/main" val="2438179602"/>
                    </a:ext>
                  </a:extLst>
                </a:gridCol>
                <a:gridCol w="3482794">
                  <a:extLst>
                    <a:ext uri="{9D8B030D-6E8A-4147-A177-3AD203B41FA5}">
                      <a16:colId xmlns:a16="http://schemas.microsoft.com/office/drawing/2014/main" val="4044424098"/>
                    </a:ext>
                  </a:extLst>
                </a:gridCol>
                <a:gridCol w="3508310">
                  <a:extLst>
                    <a:ext uri="{9D8B030D-6E8A-4147-A177-3AD203B41FA5}">
                      <a16:colId xmlns:a16="http://schemas.microsoft.com/office/drawing/2014/main" val="3005646016"/>
                    </a:ext>
                  </a:extLst>
                </a:gridCol>
              </a:tblGrid>
              <a:tr h="0">
                <a:tc>
                  <a:txBody>
                    <a:bodyPr/>
                    <a:lstStyle/>
                    <a:p>
                      <a:pPr algn="ctr"/>
                      <a:r>
                        <a:rPr lang="en-US" u="sng" dirty="0">
                          <a:solidFill>
                            <a:schemeClr val="tx1"/>
                          </a:solidFill>
                          <a:latin typeface="Sassoon Infant Std" panose="020B0503020103030203" pitchFamily="34" charset="0"/>
                        </a:rPr>
                        <a:t>Autumn Term 1 and 2</a:t>
                      </a:r>
                      <a:endParaRPr lang="en-GB" u="sng" dirty="0">
                        <a:solidFill>
                          <a:schemeClr val="tx1"/>
                        </a:solidFill>
                        <a:latin typeface="Sassoon Infant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u="sng" dirty="0">
                          <a:solidFill>
                            <a:schemeClr val="tx1"/>
                          </a:solidFill>
                          <a:latin typeface="Sassoon Infant Std" panose="020B0503020103030203" pitchFamily="34" charset="0"/>
                        </a:rPr>
                        <a:t>Spring Term 3 and 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u="sng" dirty="0">
                          <a:solidFill>
                            <a:schemeClr val="tx1"/>
                          </a:solidFill>
                          <a:latin typeface="Sassoon Infant Std" panose="020B0503020103030203" pitchFamily="34" charset="0"/>
                        </a:rPr>
                        <a:t>Summer Term 5 and 6</a:t>
                      </a:r>
                      <a:endParaRPr lang="en-GB" u="sng" dirty="0">
                        <a:solidFill>
                          <a:schemeClr val="tx1"/>
                        </a:solidFill>
                        <a:latin typeface="Sassoon Infant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097948"/>
                  </a:ext>
                </a:extLst>
              </a:tr>
              <a:tr h="2847182">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38012275"/>
                  </a:ext>
                </a:extLst>
              </a:tr>
              <a:tr h="2128069">
                <a:tc>
                  <a:txBody>
                    <a:bodyPr/>
                    <a:lstStyle/>
                    <a:p>
                      <a:r>
                        <a:rPr lang="en-US" sz="1600" b="1" kern="1200" dirty="0">
                          <a:solidFill>
                            <a:schemeClr val="dk1"/>
                          </a:solidFill>
                          <a:effectLst/>
                          <a:latin typeface="Sassoon Infant Std" panose="020B0503020103030203" pitchFamily="34" charset="0"/>
                          <a:ea typeface="+mn-ea"/>
                          <a:cs typeface="+mn-cs"/>
                        </a:rPr>
                        <a:t>London’s Burning</a:t>
                      </a:r>
                      <a:endParaRPr lang="en-GB" sz="1600" kern="1200" dirty="0">
                        <a:solidFill>
                          <a:schemeClr val="dk1"/>
                        </a:solidFill>
                        <a:effectLst/>
                        <a:latin typeface="Sassoon Infant Std" panose="020B0503020103030203" pitchFamily="34" charset="0"/>
                        <a:ea typeface="+mn-ea"/>
                        <a:cs typeface="+mn-cs"/>
                      </a:endParaRPr>
                    </a:p>
                    <a:p>
                      <a:r>
                        <a:rPr lang="en-US" sz="1600" b="1" kern="1200" dirty="0">
                          <a:solidFill>
                            <a:schemeClr val="dk1"/>
                          </a:solidFill>
                          <a:effectLst/>
                          <a:latin typeface="Sassoon Infant Std" panose="020B0503020103030203" pitchFamily="34" charset="0"/>
                          <a:ea typeface="+mn-ea"/>
                          <a:cs typeface="+mn-cs"/>
                        </a:rPr>
                        <a:t> </a:t>
                      </a:r>
                      <a:endParaRPr lang="en-GB" sz="1600" kern="1200" dirty="0">
                        <a:solidFill>
                          <a:schemeClr val="dk1"/>
                        </a:solidFill>
                        <a:effectLst/>
                        <a:latin typeface="Sassoon Infant Std" panose="020B0503020103030203" pitchFamily="34" charset="0"/>
                        <a:ea typeface="+mn-ea"/>
                        <a:cs typeface="+mn-cs"/>
                      </a:endParaRPr>
                    </a:p>
                    <a:p>
                      <a:r>
                        <a:rPr lang="en-US" sz="1600" b="1" kern="1200" dirty="0">
                          <a:solidFill>
                            <a:schemeClr val="dk1"/>
                          </a:solidFill>
                          <a:effectLst/>
                          <a:latin typeface="Sassoon Infant Std" panose="020B0503020103030203" pitchFamily="34" charset="0"/>
                          <a:ea typeface="+mn-ea"/>
                          <a:cs typeface="+mn-cs"/>
                        </a:rPr>
                        <a:t>Focus: History</a:t>
                      </a:r>
                      <a:endParaRPr lang="en-GB" sz="1600" b="1" kern="1200" dirty="0">
                        <a:solidFill>
                          <a:schemeClr val="dk1"/>
                        </a:solidFill>
                        <a:effectLst/>
                        <a:latin typeface="Sassoon Infant Std" panose="020B0503020103030203" pitchFamily="34" charset="0"/>
                        <a:ea typeface="+mn-ea"/>
                        <a:cs typeface="+mn-cs"/>
                      </a:endParaRPr>
                    </a:p>
                    <a:p>
                      <a:endParaRPr lang="en-GB" sz="1600" kern="1200" dirty="0">
                        <a:solidFill>
                          <a:schemeClr val="dk1"/>
                        </a:solidFill>
                        <a:effectLst/>
                        <a:latin typeface="Sassoon Infant Std" panose="020B0503020103030203" pitchFamily="34" charset="0"/>
                        <a:ea typeface="+mn-ea"/>
                        <a:cs typeface="+mn-cs"/>
                      </a:endParaRPr>
                    </a:p>
                    <a:p>
                      <a:pPr marL="285750" lvl="0" indent="-285750">
                        <a:buFont typeface="Arial" panose="020B0604020202020204" pitchFamily="34" charset="0"/>
                        <a:buChar char="•"/>
                      </a:pPr>
                      <a:r>
                        <a:rPr lang="en-GB" sz="1600" kern="1200" dirty="0">
                          <a:solidFill>
                            <a:schemeClr val="dk1"/>
                          </a:solidFill>
                          <a:effectLst/>
                          <a:latin typeface="Sassoon Infant Std" panose="020B0503020103030203" pitchFamily="34" charset="0"/>
                          <a:ea typeface="+mn-ea"/>
                          <a:cs typeface="+mn-cs"/>
                        </a:rPr>
                        <a:t>Introduce Great Fire of London. </a:t>
                      </a:r>
                    </a:p>
                    <a:p>
                      <a:pPr marL="285750" lvl="0" indent="-285750">
                        <a:buFont typeface="Arial" panose="020B0604020202020204" pitchFamily="34" charset="0"/>
                        <a:buChar char="•"/>
                      </a:pPr>
                      <a:r>
                        <a:rPr lang="en-GB" sz="1600" kern="1200" dirty="0">
                          <a:solidFill>
                            <a:schemeClr val="dk1"/>
                          </a:solidFill>
                          <a:effectLst/>
                          <a:latin typeface="Sassoon Infant Std" panose="020B0503020103030203" pitchFamily="34" charset="0"/>
                          <a:ea typeface="+mn-ea"/>
                          <a:cs typeface="+mn-cs"/>
                        </a:rPr>
                        <a:t>Explore some buildings – how they differ to buildings today. </a:t>
                      </a:r>
                    </a:p>
                    <a:p>
                      <a:pPr marL="285750" lvl="0" indent="-285750">
                        <a:buFont typeface="Arial" panose="020B0604020202020204" pitchFamily="34" charset="0"/>
                        <a:buChar char="•"/>
                      </a:pPr>
                      <a:r>
                        <a:rPr lang="en-GB" sz="1600" kern="1200" dirty="0">
                          <a:solidFill>
                            <a:schemeClr val="dk1"/>
                          </a:solidFill>
                          <a:effectLst/>
                          <a:latin typeface="Sassoon Infant Std" panose="020B0503020103030203" pitchFamily="34" charset="0"/>
                          <a:ea typeface="+mn-ea"/>
                          <a:cs typeface="+mn-cs"/>
                        </a:rPr>
                        <a:t>Explore materials of homes.</a:t>
                      </a:r>
                    </a:p>
                    <a:p>
                      <a:pPr marL="285750" lvl="0" indent="-285750">
                        <a:buFont typeface="Arial" panose="020B0604020202020204" pitchFamily="34" charset="0"/>
                        <a:buChar char="•"/>
                      </a:pPr>
                      <a:r>
                        <a:rPr lang="en-GB" sz="1600" kern="1200" dirty="0">
                          <a:solidFill>
                            <a:schemeClr val="dk1"/>
                          </a:solidFill>
                          <a:effectLst/>
                          <a:latin typeface="Sassoon Infant Std" panose="020B0503020103030203" pitchFamily="34" charset="0"/>
                          <a:ea typeface="+mn-ea"/>
                          <a:cs typeface="+mn-cs"/>
                        </a:rPr>
                        <a:t>Samuel Pepys kept a diary. Why is it important to record historical events?</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400" b="1" kern="1200" dirty="0">
                          <a:solidFill>
                            <a:schemeClr val="dk1"/>
                          </a:solidFill>
                          <a:effectLst/>
                          <a:latin typeface="Sassoon Infant Std" panose="020B0503020103030203" pitchFamily="34" charset="0"/>
                          <a:ea typeface="+mn-ea"/>
                          <a:cs typeface="+mn-cs"/>
                        </a:rPr>
                        <a:t>Frozen Planet </a:t>
                      </a:r>
                      <a:endParaRPr lang="en-GB" sz="1400" kern="1200" dirty="0">
                        <a:solidFill>
                          <a:schemeClr val="dk1"/>
                        </a:solidFill>
                        <a:effectLst/>
                        <a:latin typeface="Sassoon Infant Std" panose="020B0503020103030203" pitchFamily="34" charset="0"/>
                        <a:ea typeface="+mn-ea"/>
                        <a:cs typeface="+mn-cs"/>
                      </a:endParaRPr>
                    </a:p>
                    <a:p>
                      <a:r>
                        <a:rPr lang="en-US" sz="1400" b="1" kern="1200" dirty="0">
                          <a:solidFill>
                            <a:schemeClr val="dk1"/>
                          </a:solidFill>
                          <a:effectLst/>
                          <a:latin typeface="Sassoon Infant Std" panose="020B0503020103030203" pitchFamily="34" charset="0"/>
                          <a:ea typeface="+mn-ea"/>
                          <a:cs typeface="+mn-cs"/>
                        </a:rPr>
                        <a:t> </a:t>
                      </a:r>
                      <a:endParaRPr lang="en-GB" sz="1400" kern="1200" dirty="0">
                        <a:solidFill>
                          <a:schemeClr val="dk1"/>
                        </a:solidFill>
                        <a:effectLst/>
                        <a:latin typeface="Sassoon Infant Std" panose="020B0503020103030203" pitchFamily="34" charset="0"/>
                        <a:ea typeface="+mn-ea"/>
                        <a:cs typeface="+mn-cs"/>
                      </a:endParaRPr>
                    </a:p>
                    <a:p>
                      <a:r>
                        <a:rPr lang="en-US" sz="1400" b="1" kern="1200" dirty="0">
                          <a:solidFill>
                            <a:schemeClr val="dk1"/>
                          </a:solidFill>
                          <a:effectLst/>
                          <a:latin typeface="Sassoon Infant Std" panose="020B0503020103030203" pitchFamily="34" charset="0"/>
                          <a:ea typeface="+mn-ea"/>
                          <a:cs typeface="+mn-cs"/>
                        </a:rPr>
                        <a:t>Focus: Geography and History</a:t>
                      </a:r>
                    </a:p>
                    <a:p>
                      <a:endParaRPr lang="en-GB" sz="1400" kern="1200" dirty="0">
                        <a:solidFill>
                          <a:schemeClr val="dk1"/>
                        </a:solidFill>
                        <a:effectLst/>
                        <a:latin typeface="Sassoon Infant Std" panose="020B0503020103030203" pitchFamily="34" charset="0"/>
                        <a:ea typeface="+mn-ea"/>
                        <a:cs typeface="+mn-cs"/>
                      </a:endParaRPr>
                    </a:p>
                    <a:p>
                      <a:pPr marL="171450" lvl="0" indent="-171450">
                        <a:buFont typeface="Arial" panose="020B0604020202020204" pitchFamily="34" charset="0"/>
                        <a:buChar char="•"/>
                      </a:pPr>
                      <a:r>
                        <a:rPr lang="en-GB" sz="1400" kern="1200" dirty="0">
                          <a:solidFill>
                            <a:schemeClr val="dk1"/>
                          </a:solidFill>
                          <a:effectLst/>
                          <a:latin typeface="Sassoon Infant Std" panose="020B0503020103030203" pitchFamily="34" charset="0"/>
                          <a:ea typeface="+mn-ea"/>
                          <a:cs typeface="+mn-cs"/>
                        </a:rPr>
                        <a:t>Exploring our own winter season. </a:t>
                      </a:r>
                    </a:p>
                    <a:p>
                      <a:pPr marL="171450" lvl="0" indent="-171450">
                        <a:buFont typeface="Arial" panose="020B0604020202020204" pitchFamily="34" charset="0"/>
                        <a:buChar char="•"/>
                      </a:pPr>
                      <a:r>
                        <a:rPr lang="en-GB" sz="1400" kern="1200" dirty="0">
                          <a:solidFill>
                            <a:schemeClr val="dk1"/>
                          </a:solidFill>
                          <a:effectLst/>
                          <a:latin typeface="Sassoon Infant Std" panose="020B0503020103030203" pitchFamily="34" charset="0"/>
                          <a:ea typeface="+mn-ea"/>
                          <a:cs typeface="+mn-cs"/>
                        </a:rPr>
                        <a:t>Use maps to locate Antarctic. Compare to own locality. </a:t>
                      </a:r>
                    </a:p>
                    <a:p>
                      <a:pPr marL="171450" lvl="0" indent="-171450">
                        <a:buFont typeface="Arial" panose="020B0604020202020204" pitchFamily="34" charset="0"/>
                        <a:buChar char="•"/>
                      </a:pPr>
                      <a:r>
                        <a:rPr lang="en-GB" sz="1400" kern="1200" dirty="0">
                          <a:solidFill>
                            <a:schemeClr val="dk1"/>
                          </a:solidFill>
                          <a:effectLst/>
                          <a:latin typeface="Sassoon Infant Std" panose="020B0503020103030203" pitchFamily="34" charset="0"/>
                          <a:ea typeface="+mn-ea"/>
                          <a:cs typeface="+mn-cs"/>
                        </a:rPr>
                        <a:t>Use sources to explore weather conditions? </a:t>
                      </a:r>
                    </a:p>
                    <a:p>
                      <a:pPr marL="171450" lvl="0" indent="-171450">
                        <a:buFont typeface="Arial" panose="020B0604020202020204" pitchFamily="34" charset="0"/>
                        <a:buChar char="•"/>
                      </a:pPr>
                      <a:r>
                        <a:rPr lang="en-GB" sz="1400" kern="1200" dirty="0">
                          <a:solidFill>
                            <a:schemeClr val="dk1"/>
                          </a:solidFill>
                          <a:effectLst/>
                          <a:latin typeface="Sassoon Infant Std" panose="020B0503020103030203" pitchFamily="34" charset="0"/>
                          <a:ea typeface="+mn-ea"/>
                          <a:cs typeface="+mn-cs"/>
                        </a:rPr>
                        <a:t>Which animals live there? </a:t>
                      </a:r>
                    </a:p>
                    <a:p>
                      <a:pPr marL="171450" lvl="0" indent="-171450">
                        <a:buFont typeface="Arial" panose="020B0604020202020204" pitchFamily="34" charset="0"/>
                        <a:buChar char="•"/>
                      </a:pPr>
                      <a:r>
                        <a:rPr lang="en-GB" sz="1400" kern="1200" dirty="0">
                          <a:solidFill>
                            <a:schemeClr val="dk1"/>
                          </a:solidFill>
                          <a:effectLst/>
                          <a:latin typeface="Sassoon Infant Std" panose="020B0503020103030203" pitchFamily="34" charset="0"/>
                          <a:ea typeface="+mn-ea"/>
                          <a:cs typeface="+mn-cs"/>
                        </a:rPr>
                        <a:t>Explore significant figures and expeditions of the polar regions. Focus on Ernest Shackleton’s expedition to the Antarctic </a:t>
                      </a:r>
                    </a:p>
                    <a:p>
                      <a:pPr marL="171450" lvl="0" indent="-171450">
                        <a:buFont typeface="Arial" panose="020B0604020202020204" pitchFamily="34" charset="0"/>
                        <a:buChar char="•"/>
                      </a:pPr>
                      <a:r>
                        <a:rPr lang="en-US" sz="1400" kern="1200" dirty="0">
                          <a:solidFill>
                            <a:schemeClr val="dk1"/>
                          </a:solidFill>
                          <a:effectLst/>
                          <a:latin typeface="Sassoon Infant Std" panose="020B0503020103030203" pitchFamily="34" charset="0"/>
                          <a:ea typeface="+mn-ea"/>
                          <a:cs typeface="+mn-cs"/>
                        </a:rPr>
                        <a:t>Maps of the world to show different regions including the equator. </a:t>
                      </a:r>
                      <a:endParaRPr lang="en-GB" sz="1400" dirty="0">
                        <a:effectLst/>
                        <a:latin typeface="Sassoon Infant Std" panose="020B0503020103030203" pitchFamily="34" charset="0"/>
                        <a:ea typeface="Noto Sans Symbols"/>
                        <a:cs typeface="Noto Sans Symbol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400" b="1" kern="1200" dirty="0" err="1">
                          <a:solidFill>
                            <a:schemeClr val="dk1"/>
                          </a:solidFill>
                          <a:effectLst/>
                          <a:latin typeface="Sassoon Infant Std" panose="020B0503020103030203" pitchFamily="34" charset="0"/>
                          <a:ea typeface="+mn-ea"/>
                          <a:cs typeface="+mn-cs"/>
                        </a:rPr>
                        <a:t>Marvellous</a:t>
                      </a:r>
                      <a:r>
                        <a:rPr lang="en-US" sz="1400" b="1" kern="1200" dirty="0">
                          <a:solidFill>
                            <a:schemeClr val="dk1"/>
                          </a:solidFill>
                          <a:effectLst/>
                          <a:latin typeface="Sassoon Infant Std" panose="020B0503020103030203" pitchFamily="34" charset="0"/>
                          <a:ea typeface="+mn-ea"/>
                          <a:cs typeface="+mn-cs"/>
                        </a:rPr>
                        <a:t> Machines – the marvel of flight</a:t>
                      </a:r>
                      <a:endParaRPr lang="en-GB" sz="1400" kern="1200" dirty="0">
                        <a:solidFill>
                          <a:schemeClr val="dk1"/>
                        </a:solidFill>
                        <a:effectLst/>
                        <a:latin typeface="Sassoon Infant Std" panose="020B0503020103030203" pitchFamily="34" charset="0"/>
                        <a:ea typeface="+mn-ea"/>
                        <a:cs typeface="+mn-cs"/>
                      </a:endParaRPr>
                    </a:p>
                    <a:p>
                      <a:r>
                        <a:rPr lang="en-US" sz="1400" b="1" kern="1200" dirty="0">
                          <a:solidFill>
                            <a:schemeClr val="dk1"/>
                          </a:solidFill>
                          <a:effectLst/>
                          <a:latin typeface="Sassoon Infant Std" panose="020B0503020103030203" pitchFamily="34" charset="0"/>
                          <a:ea typeface="+mn-ea"/>
                          <a:cs typeface="+mn-cs"/>
                        </a:rPr>
                        <a:t> </a:t>
                      </a:r>
                      <a:endParaRPr lang="en-GB" sz="1400" kern="1200" dirty="0">
                        <a:solidFill>
                          <a:schemeClr val="dk1"/>
                        </a:solidFill>
                        <a:effectLst/>
                        <a:latin typeface="Sassoon Infant Std" panose="020B0503020103030203" pitchFamily="34" charset="0"/>
                        <a:ea typeface="+mn-ea"/>
                        <a:cs typeface="+mn-cs"/>
                      </a:endParaRPr>
                    </a:p>
                    <a:p>
                      <a:r>
                        <a:rPr lang="en-US" sz="1400" b="1" kern="1200" dirty="0">
                          <a:solidFill>
                            <a:schemeClr val="dk1"/>
                          </a:solidFill>
                          <a:effectLst/>
                          <a:latin typeface="Sassoon Infant Std" panose="020B0503020103030203" pitchFamily="34" charset="0"/>
                          <a:ea typeface="+mn-ea"/>
                          <a:cs typeface="+mn-cs"/>
                        </a:rPr>
                        <a:t>Focus: History </a:t>
                      </a:r>
                      <a:endParaRPr lang="en-GB" sz="1400" kern="1200" dirty="0">
                        <a:solidFill>
                          <a:schemeClr val="dk1"/>
                        </a:solidFill>
                        <a:effectLst/>
                        <a:latin typeface="Sassoon Infant Std" panose="020B0503020103030203" pitchFamily="34" charset="0"/>
                        <a:ea typeface="+mn-ea"/>
                        <a:cs typeface="+mn-cs"/>
                      </a:endParaRPr>
                    </a:p>
                    <a:p>
                      <a:pPr marL="285750" lvl="0" indent="-285750">
                        <a:buFont typeface="Arial" panose="020B0604020202020204" pitchFamily="34" charset="0"/>
                        <a:buChar char="•"/>
                      </a:pPr>
                      <a:r>
                        <a:rPr lang="en-GB" sz="1400" kern="1200" dirty="0">
                          <a:solidFill>
                            <a:schemeClr val="dk1"/>
                          </a:solidFill>
                          <a:effectLst/>
                          <a:latin typeface="Sassoon Infant Std" panose="020B0503020103030203" pitchFamily="34" charset="0"/>
                          <a:ea typeface="+mn-ea"/>
                          <a:cs typeface="+mn-cs"/>
                        </a:rPr>
                        <a:t>Explore transport today and in the past. </a:t>
                      </a:r>
                    </a:p>
                    <a:p>
                      <a:pPr marL="285750" lvl="0" indent="-285750">
                        <a:buFont typeface="Arial" panose="020B0604020202020204" pitchFamily="34" charset="0"/>
                        <a:buChar char="•"/>
                      </a:pPr>
                      <a:r>
                        <a:rPr lang="en-GB" sz="1400" kern="1200" dirty="0">
                          <a:solidFill>
                            <a:schemeClr val="dk1"/>
                          </a:solidFill>
                          <a:effectLst/>
                          <a:latin typeface="Sassoon Infant Std" panose="020B0503020103030203" pitchFamily="34" charset="0"/>
                          <a:ea typeface="+mn-ea"/>
                          <a:cs typeface="+mn-cs"/>
                        </a:rPr>
                        <a:t>Look at how different modes of transport have changed e.g. bikes, trains etc</a:t>
                      </a:r>
                    </a:p>
                    <a:p>
                      <a:pPr marL="285750" lvl="0" indent="-285750">
                        <a:buFont typeface="Arial" panose="020B0604020202020204" pitchFamily="34" charset="0"/>
                        <a:buChar char="•"/>
                      </a:pPr>
                      <a:r>
                        <a:rPr lang="en-GB" sz="1400" kern="1200" dirty="0">
                          <a:solidFill>
                            <a:schemeClr val="dk1"/>
                          </a:solidFill>
                          <a:effectLst/>
                          <a:latin typeface="Sassoon Infant Std" panose="020B0503020103030203" pitchFamily="34" charset="0"/>
                          <a:ea typeface="+mn-ea"/>
                          <a:cs typeface="+mn-cs"/>
                        </a:rPr>
                        <a:t>Look at some local engineers e.g. Dyson</a:t>
                      </a:r>
                    </a:p>
                    <a:p>
                      <a:pPr marL="285750" lvl="0" indent="-285750">
                        <a:buFont typeface="Arial" panose="020B0604020202020204" pitchFamily="34" charset="0"/>
                        <a:buChar char="•"/>
                      </a:pPr>
                      <a:r>
                        <a:rPr lang="en-GB" sz="1400" kern="1200" dirty="0">
                          <a:solidFill>
                            <a:schemeClr val="dk1"/>
                          </a:solidFill>
                          <a:effectLst/>
                          <a:latin typeface="Sassoon Infant Std" panose="020B0503020103030203" pitchFamily="34" charset="0"/>
                          <a:ea typeface="+mn-ea"/>
                          <a:cs typeface="+mn-cs"/>
                        </a:rPr>
                        <a:t>Focus on the history of flight – specifically the first aeroplane flight by Wright brothers and women pioneers e.g. Amelia Earhart.</a:t>
                      </a:r>
                    </a:p>
                    <a:p>
                      <a:pPr marL="285750" lvl="0" indent="-285750">
                        <a:buFont typeface="Arial" panose="020B0604020202020204" pitchFamily="34" charset="0"/>
                        <a:buChar char="•"/>
                      </a:pPr>
                      <a:r>
                        <a:rPr lang="en-US" sz="1400" kern="1200" dirty="0">
                          <a:solidFill>
                            <a:schemeClr val="dk1"/>
                          </a:solidFill>
                          <a:effectLst/>
                          <a:latin typeface="Sassoon Infant Std" panose="020B0503020103030203" pitchFamily="34" charset="0"/>
                          <a:ea typeface="+mn-ea"/>
                          <a:cs typeface="+mn-cs"/>
                        </a:rPr>
                        <a:t>Chronology</a:t>
                      </a:r>
                      <a:endParaRPr lang="en-GB" sz="1600" dirty="0">
                        <a:effectLst/>
                        <a:latin typeface="Sassoon Infant Std" panose="020B0503020103030203" pitchFamily="34" charset="0"/>
                        <a:ea typeface="Noto Sans Symbols"/>
                        <a:cs typeface="Noto Sans Symbol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43220043"/>
                  </a:ext>
                </a:extLst>
              </a:tr>
            </a:tbl>
          </a:graphicData>
        </a:graphic>
      </p:graphicFrame>
      <p:pic>
        <p:nvPicPr>
          <p:cNvPr id="2050" name="Picture 2" descr="The Great Fire of London">
            <a:extLst>
              <a:ext uri="{FF2B5EF4-FFF2-40B4-BE49-F238E27FC236}">
                <a16:creationId xmlns:a16="http://schemas.microsoft.com/office/drawing/2014/main" id="{1159C0CC-0515-39CB-B10C-D7FBCEB8A0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637" y="1007706"/>
            <a:ext cx="2589744" cy="146490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amuel Pepys - Wikipedia">
            <a:extLst>
              <a:ext uri="{FF2B5EF4-FFF2-40B4-BE49-F238E27FC236}">
                <a16:creationId xmlns:a16="http://schemas.microsoft.com/office/drawing/2014/main" id="{DD5B6216-5103-8297-B375-F57D3CA150B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18348" y="2309722"/>
            <a:ext cx="1250257" cy="146490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General view of London, 1666, (1909) - Stock Image - C040/9315 - Science  Photo Library">
            <a:extLst>
              <a:ext uri="{FF2B5EF4-FFF2-40B4-BE49-F238E27FC236}">
                <a16:creationId xmlns:a16="http://schemas.microsoft.com/office/drawing/2014/main" id="{36106650-3FF8-3B3F-9A5A-C698313F2B1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2637" y="2731232"/>
            <a:ext cx="1815711" cy="95324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Who was Ernest Shackleton? - BBC Bitesize">
            <a:extLst>
              <a:ext uri="{FF2B5EF4-FFF2-40B4-BE49-F238E27FC236}">
                <a16:creationId xmlns:a16="http://schemas.microsoft.com/office/drawing/2014/main" id="{F397F769-79F4-EE03-FCB1-E815CBF358D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80780" y="1762327"/>
            <a:ext cx="1393371" cy="2012301"/>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World Map - Political Map of the World - Nations Online Project">
            <a:extLst>
              <a:ext uri="{FF2B5EF4-FFF2-40B4-BE49-F238E27FC236}">
                <a16:creationId xmlns:a16="http://schemas.microsoft.com/office/drawing/2014/main" id="{EE738FBA-E6B2-67AF-42FA-1A7DA2DE9D5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34255" y="2688630"/>
            <a:ext cx="2046525" cy="1038451"/>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20 Interesting Antarctica Facts For Kids -Antarctica Animals">
            <a:extLst>
              <a:ext uri="{FF2B5EF4-FFF2-40B4-BE49-F238E27FC236}">
                <a16:creationId xmlns:a16="http://schemas.microsoft.com/office/drawing/2014/main" id="{96E71F9D-03C9-BA7C-03DD-5F88C47EA4E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239782" y="1025589"/>
            <a:ext cx="1429139" cy="1429139"/>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Top Ten Animals You Can See In Antarctica">
            <a:extLst>
              <a:ext uri="{FF2B5EF4-FFF2-40B4-BE49-F238E27FC236}">
                <a16:creationId xmlns:a16="http://schemas.microsoft.com/office/drawing/2014/main" id="{99C5CD41-3CE5-36C2-02B5-EF9C9B65217B}"/>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426597" y="1025589"/>
            <a:ext cx="1429139" cy="952759"/>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A look back at the Wright brothers' first flight - Space Center Houston">
            <a:extLst>
              <a:ext uri="{FF2B5EF4-FFF2-40B4-BE49-F238E27FC236}">
                <a16:creationId xmlns:a16="http://schemas.microsoft.com/office/drawing/2014/main" id="{E8B5AD78-1AB4-1AFF-89EF-09C84D90DCF7}"/>
              </a:ext>
            </a:extLst>
          </p:cNvPr>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t="23254"/>
          <a:stretch/>
        </p:blipFill>
        <p:spPr bwMode="auto">
          <a:xfrm>
            <a:off x="6749519" y="2688630"/>
            <a:ext cx="2257824" cy="1077920"/>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Is Amelia Earhart Found? - Underwater Photo Reveals New Evidence">
            <a:extLst>
              <a:ext uri="{FF2B5EF4-FFF2-40B4-BE49-F238E27FC236}">
                <a16:creationId xmlns:a16="http://schemas.microsoft.com/office/drawing/2014/main" id="{06A0CE6E-95C6-7BC2-8640-CB51167B79B0}"/>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488881" y="1005102"/>
            <a:ext cx="1606841" cy="1284997"/>
          </a:xfrm>
          <a:prstGeom prst="rect">
            <a:avLst/>
          </a:prstGeom>
          <a:noFill/>
          <a:extLst>
            <a:ext uri="{909E8E84-426E-40DD-AFC4-6F175D3DCCD1}">
              <a14:hiddenFill xmlns:a14="http://schemas.microsoft.com/office/drawing/2010/main">
                <a:solidFill>
                  <a:srgbClr val="FFFFFF"/>
                </a:solidFill>
              </a14:hiddenFill>
            </a:ext>
          </a:extLst>
        </p:spPr>
      </p:pic>
      <p:pic>
        <p:nvPicPr>
          <p:cNvPr id="2070" name="Picture 22" descr="London History - Transport - Central Criminal Court">
            <a:extLst>
              <a:ext uri="{FF2B5EF4-FFF2-40B4-BE49-F238E27FC236}">
                <a16:creationId xmlns:a16="http://schemas.microsoft.com/office/drawing/2014/main" id="{38CBDB05-DCB4-994D-57AB-0A37BB21538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714678" y="1169731"/>
            <a:ext cx="1792827" cy="1429139"/>
          </a:xfrm>
          <a:prstGeom prst="rect">
            <a:avLst/>
          </a:prstGeom>
          <a:noFill/>
          <a:extLst>
            <a:ext uri="{909E8E84-426E-40DD-AFC4-6F175D3DCCD1}">
              <a14:hiddenFill xmlns:a14="http://schemas.microsoft.com/office/drawing/2010/main">
                <a:solidFill>
                  <a:srgbClr val="FFFFFF"/>
                </a:solidFill>
              </a14:hiddenFill>
            </a:ext>
          </a:extLst>
        </p:spPr>
      </p:pic>
      <p:pic>
        <p:nvPicPr>
          <p:cNvPr id="2072" name="Picture 24" descr="3 Means of transport - History of the bicycle - YouTube">
            <a:extLst>
              <a:ext uri="{FF2B5EF4-FFF2-40B4-BE49-F238E27FC236}">
                <a16:creationId xmlns:a16="http://schemas.microsoft.com/office/drawing/2014/main" id="{ECBAC943-C098-3DAD-259F-790438B2595F}"/>
              </a:ext>
            </a:extLst>
          </p:cNvPr>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l="35433" t="750" r="33725"/>
          <a:stretch/>
        </p:blipFill>
        <p:spPr bwMode="auto">
          <a:xfrm>
            <a:off x="9243059" y="2290098"/>
            <a:ext cx="803380" cy="14542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9191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flipV="1">
            <a:off x="480060" y="1053468"/>
            <a:ext cx="8848997" cy="1100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80060" y="299528"/>
            <a:ext cx="7247890" cy="327"/>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88349" y="299528"/>
            <a:ext cx="11228461" cy="707886"/>
          </a:xfrm>
          <a:prstGeom prst="rect">
            <a:avLst/>
          </a:prstGeom>
          <a:noFill/>
        </p:spPr>
        <p:txBody>
          <a:bodyPr wrap="square" rtlCol="0">
            <a:spAutoFit/>
          </a:bodyPr>
          <a:lstStyle/>
          <a:p>
            <a:r>
              <a:rPr lang="en-GB" sz="4000" b="1" u="sng" dirty="0">
                <a:latin typeface="Sassoon Infant Std" panose="020B0503020103030203" pitchFamily="34" charset="0"/>
              </a:rPr>
              <a:t>Maths at WPA</a:t>
            </a:r>
            <a:endParaRPr lang="en-GB" sz="4000" u="sng" dirty="0">
              <a:latin typeface="Sassoon Infant Std" panose="020B0503020103030203" pitchFamily="34" charset="0"/>
            </a:endParaRPr>
          </a:p>
        </p:txBody>
      </p:sp>
      <p:pic>
        <p:nvPicPr>
          <p:cNvPr id="2" name="Picture 1">
            <a:extLst>
              <a:ext uri="{FF2B5EF4-FFF2-40B4-BE49-F238E27FC236}">
                <a16:creationId xmlns:a16="http://schemas.microsoft.com/office/drawing/2014/main" id="{9C6863B2-7E34-04F3-A72E-C8633DBDF289}"/>
              </a:ext>
            </a:extLst>
          </p:cNvPr>
          <p:cNvPicPr>
            <a:picLocks noChangeAspect="1"/>
          </p:cNvPicPr>
          <p:nvPr/>
        </p:nvPicPr>
        <p:blipFill rotWithShape="1">
          <a:blip r:embed="rId3"/>
          <a:srcRect r="78606"/>
          <a:stretch/>
        </p:blipFill>
        <p:spPr>
          <a:xfrm>
            <a:off x="10800080" y="0"/>
            <a:ext cx="1391920" cy="1414351"/>
          </a:xfrm>
          <a:prstGeom prst="rect">
            <a:avLst/>
          </a:prstGeom>
        </p:spPr>
      </p:pic>
      <p:sp>
        <p:nvSpPr>
          <p:cNvPr id="8" name="TextBox 7">
            <a:extLst>
              <a:ext uri="{FF2B5EF4-FFF2-40B4-BE49-F238E27FC236}">
                <a16:creationId xmlns:a16="http://schemas.microsoft.com/office/drawing/2014/main" id="{48184093-04D3-36F8-8D27-F1D5105F1CB0}"/>
              </a:ext>
            </a:extLst>
          </p:cNvPr>
          <p:cNvSpPr txBox="1"/>
          <p:nvPr/>
        </p:nvSpPr>
        <p:spPr>
          <a:xfrm>
            <a:off x="260455" y="1384160"/>
            <a:ext cx="9288205" cy="1569660"/>
          </a:xfrm>
          <a:prstGeom prst="rect">
            <a:avLst/>
          </a:prstGeom>
          <a:noFill/>
        </p:spPr>
        <p:txBody>
          <a:bodyPr wrap="square">
            <a:spAutoFit/>
          </a:bodyPr>
          <a:lstStyle/>
          <a:p>
            <a:r>
              <a:rPr lang="en-GB" sz="2400" dirty="0">
                <a:solidFill>
                  <a:srgbClr val="000000"/>
                </a:solidFill>
                <a:effectLst/>
                <a:latin typeface="Sassoon Infant Std" panose="020B0503020103030203" pitchFamily="34" charset="0"/>
                <a:ea typeface="Sassoon Infant Std" panose="020B0503020103030203" pitchFamily="34" charset="0"/>
                <a:cs typeface="Sassoon Infant Std" panose="020B0503020103030203" pitchFamily="34" charset="0"/>
              </a:rPr>
              <a:t>At Wantage Primary Academy, we teach Maths through a CPA approach (concrete, pictorial, abstract). The Concrete Pictorial Abstract (CPA) approach is a system of learning that uses physical and visual aids to build a child’s understanding of abstract topics. </a:t>
            </a:r>
            <a:endParaRPr lang="en-GB" sz="2800" dirty="0">
              <a:effectLst/>
              <a:latin typeface="Calibri" panose="020F0502020204030204" pitchFamily="34" charset="0"/>
              <a:ea typeface="Calibri" panose="020F0502020204030204" pitchFamily="34" charset="0"/>
            </a:endParaRPr>
          </a:p>
        </p:txBody>
      </p:sp>
      <p:pic>
        <p:nvPicPr>
          <p:cNvPr id="4098" name="Picture 2" descr="Maths (Concrete, Pictorial and Abstract (CPA) Model) - Stony Dean School  Amersham">
            <a:extLst>
              <a:ext uri="{FF2B5EF4-FFF2-40B4-BE49-F238E27FC236}">
                <a16:creationId xmlns:a16="http://schemas.microsoft.com/office/drawing/2014/main" id="{50309065-6D5B-878E-7615-BD19EC7BF9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21" y="3273508"/>
            <a:ext cx="9172798" cy="214777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9405F411-6EB7-FDFD-A674-188747E88098}"/>
              </a:ext>
            </a:extLst>
          </p:cNvPr>
          <p:cNvSpPr txBox="1"/>
          <p:nvPr/>
        </p:nvSpPr>
        <p:spPr>
          <a:xfrm>
            <a:off x="694821" y="5680069"/>
            <a:ext cx="8210310" cy="400110"/>
          </a:xfrm>
          <a:prstGeom prst="rect">
            <a:avLst/>
          </a:prstGeom>
          <a:noFill/>
        </p:spPr>
        <p:txBody>
          <a:bodyPr wrap="square">
            <a:spAutoFit/>
          </a:bodyPr>
          <a:lstStyle/>
          <a:p>
            <a:r>
              <a:rPr lang="en-GB" sz="2000" b="1" dirty="0">
                <a:solidFill>
                  <a:srgbClr val="0070C0"/>
                </a:solidFill>
                <a:latin typeface="Sassoon Infant Std" panose="020B0503020103030203" pitchFamily="34" charset="0"/>
                <a:ea typeface="Sassoon Infant Std" panose="020B0503020103030203" pitchFamily="34" charset="0"/>
                <a:cs typeface="Sassoon Infant Std" panose="020B0503020103030203" pitchFamily="34" charset="0"/>
              </a:rPr>
              <a:t>B</a:t>
            </a:r>
            <a:r>
              <a:rPr lang="en-GB" sz="2000" b="1" dirty="0">
                <a:solidFill>
                  <a:srgbClr val="0070C0"/>
                </a:solidFill>
                <a:effectLst/>
                <a:latin typeface="Sassoon Infant Std" panose="020B0503020103030203" pitchFamily="34" charset="0"/>
                <a:ea typeface="Sassoon Infant Std" panose="020B0503020103030203" pitchFamily="34" charset="0"/>
                <a:cs typeface="Sassoon Infant Std" panose="020B0503020103030203" pitchFamily="34" charset="0"/>
              </a:rPr>
              <a:t>etter understand the relationship between numbers and the real world</a:t>
            </a:r>
            <a:endParaRPr lang="en-GB" sz="2000" b="1" dirty="0">
              <a:solidFill>
                <a:srgbClr val="0070C0"/>
              </a:solidFill>
            </a:endParaRPr>
          </a:p>
        </p:txBody>
      </p:sp>
    </p:spTree>
    <p:extLst>
      <p:ext uri="{BB962C8B-B14F-4D97-AF65-F5344CB8AC3E}">
        <p14:creationId xmlns:p14="http://schemas.microsoft.com/office/powerpoint/2010/main" val="15253388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flipV="1">
            <a:off x="259139" y="1301262"/>
            <a:ext cx="9240461" cy="39339"/>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59139" y="333988"/>
            <a:ext cx="7247890" cy="327"/>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59139" y="549700"/>
            <a:ext cx="10467476" cy="646331"/>
          </a:xfrm>
          <a:prstGeom prst="rect">
            <a:avLst/>
          </a:prstGeom>
          <a:noFill/>
        </p:spPr>
        <p:txBody>
          <a:bodyPr wrap="square" rtlCol="0">
            <a:spAutoFit/>
          </a:bodyPr>
          <a:lstStyle/>
          <a:p>
            <a:pPr lvl="0">
              <a:defRPr/>
            </a:pPr>
            <a:r>
              <a:rPr lang="en-GB" sz="3600" dirty="0">
                <a:effectLst/>
                <a:latin typeface="Sassoon Infant Std" panose="020B0503020103030203" pitchFamily="34" charset="0"/>
              </a:rPr>
              <a:t>Teaching in a concrete, visual then abstract way</a:t>
            </a:r>
            <a:endParaRPr lang="en-GB" sz="2800" i="1" kern="0" dirty="0">
              <a:solidFill>
                <a:prstClr val="black"/>
              </a:solidFill>
              <a:latin typeface="Sassoon Infant Std" panose="020B0503020103030203" pitchFamily="34" charset="0"/>
            </a:endParaRPr>
          </a:p>
        </p:txBody>
      </p:sp>
      <p:pic>
        <p:nvPicPr>
          <p:cNvPr id="8" name="Picture 7">
            <a:extLst>
              <a:ext uri="{FF2B5EF4-FFF2-40B4-BE49-F238E27FC236}">
                <a16:creationId xmlns:a16="http://schemas.microsoft.com/office/drawing/2014/main" id="{F53E39E6-8082-C081-DF42-E9952A9CB5BF}"/>
              </a:ext>
            </a:extLst>
          </p:cNvPr>
          <p:cNvPicPr>
            <a:picLocks noChangeAspect="1"/>
          </p:cNvPicPr>
          <p:nvPr/>
        </p:nvPicPr>
        <p:blipFill>
          <a:blip r:embed="rId3"/>
          <a:stretch>
            <a:fillRect/>
          </a:stretch>
        </p:blipFill>
        <p:spPr>
          <a:xfrm>
            <a:off x="10886303" y="1"/>
            <a:ext cx="1305697" cy="1536668"/>
          </a:xfrm>
          <a:prstGeom prst="rect">
            <a:avLst/>
          </a:prstGeom>
        </p:spPr>
      </p:pic>
      <p:sp>
        <p:nvSpPr>
          <p:cNvPr id="2" name="Rectangle 1">
            <a:extLst>
              <a:ext uri="{FF2B5EF4-FFF2-40B4-BE49-F238E27FC236}">
                <a16:creationId xmlns:a16="http://schemas.microsoft.com/office/drawing/2014/main" id="{93C7149F-EC78-B012-FFF7-91AC0D26FC68}"/>
              </a:ext>
            </a:extLst>
          </p:cNvPr>
          <p:cNvSpPr/>
          <p:nvPr/>
        </p:nvSpPr>
        <p:spPr>
          <a:xfrm>
            <a:off x="395536" y="1268760"/>
            <a:ext cx="4104456" cy="5078313"/>
          </a:xfrm>
          <a:prstGeom prst="rect">
            <a:avLst/>
          </a:prstGeom>
        </p:spPr>
        <p:txBody>
          <a:bodyPr wrap="square">
            <a:spAutoFit/>
          </a:bodyPr>
          <a:lstStyle/>
          <a:p>
            <a:endParaRPr lang="en-GB" b="1" dirty="0">
              <a:latin typeface="Sassoon Infant Std" panose="020B0503020103030203" pitchFamily="34" charset="0"/>
            </a:endParaRPr>
          </a:p>
          <a:p>
            <a:r>
              <a:rPr lang="en-GB" b="1" dirty="0">
                <a:latin typeface="Sassoon Infant Std" panose="020B0503020103030203" pitchFamily="34" charset="0"/>
              </a:rPr>
              <a:t>Concrete </a:t>
            </a:r>
            <a:r>
              <a:rPr lang="en-GB" dirty="0">
                <a:latin typeface="Sassoon Infant Std" panose="020B0503020103030203" pitchFamily="34" charset="0"/>
              </a:rPr>
              <a:t>is the “doing” stage to bring concepts to life for children.</a:t>
            </a:r>
          </a:p>
          <a:p>
            <a:r>
              <a:rPr lang="en-GB" dirty="0">
                <a:latin typeface="Sassoon Infant Std" panose="020B0503020103030203" pitchFamily="34" charset="0"/>
              </a:rPr>
              <a:t>(demonstrated through available resources in the classroom and, where appropriate, pictures in books)</a:t>
            </a:r>
          </a:p>
          <a:p>
            <a:endParaRPr lang="en-GB" dirty="0">
              <a:latin typeface="Sassoon Infant Std" panose="020B0503020103030203" pitchFamily="34" charset="0"/>
            </a:endParaRPr>
          </a:p>
          <a:p>
            <a:endParaRPr lang="en-GB" dirty="0">
              <a:latin typeface="Sassoon Infant Std" panose="020B0503020103030203" pitchFamily="34" charset="0"/>
            </a:endParaRPr>
          </a:p>
          <a:p>
            <a:r>
              <a:rPr lang="en-GB" b="1" dirty="0">
                <a:latin typeface="Sassoon Infant Std" panose="020B0503020103030203" pitchFamily="34" charset="0"/>
              </a:rPr>
              <a:t>Pictorial</a:t>
            </a:r>
            <a:r>
              <a:rPr lang="en-GB" dirty="0">
                <a:latin typeface="Sassoon Infant Std" panose="020B0503020103030203" pitchFamily="34" charset="0"/>
              </a:rPr>
              <a:t> is the “seeing stage” where children may draw/look at pictures, diagrams or models which represent the problem. </a:t>
            </a:r>
          </a:p>
          <a:p>
            <a:endParaRPr lang="en-GB" dirty="0">
              <a:latin typeface="Sassoon Infant Std" panose="020B0503020103030203" pitchFamily="34" charset="0"/>
            </a:endParaRPr>
          </a:p>
          <a:p>
            <a:endParaRPr lang="en-GB" dirty="0">
              <a:latin typeface="Sassoon Infant Std" panose="020B0503020103030203" pitchFamily="34" charset="0"/>
            </a:endParaRPr>
          </a:p>
          <a:p>
            <a:r>
              <a:rPr lang="en-GB" b="1" dirty="0">
                <a:latin typeface="Sassoon Infant Std" panose="020B0503020103030203" pitchFamily="34" charset="0"/>
              </a:rPr>
              <a:t>Abstract</a:t>
            </a:r>
            <a:r>
              <a:rPr lang="en-GB" dirty="0">
                <a:latin typeface="Sassoon Infant Std" panose="020B0503020103030203" pitchFamily="34" charset="0"/>
              </a:rPr>
              <a:t> is the “symbolic” stage, where children are able to use numbers and mathematical symbols to solve calculations. </a:t>
            </a:r>
          </a:p>
        </p:txBody>
      </p:sp>
      <p:pic>
        <p:nvPicPr>
          <p:cNvPr id="3" name="Picture 4" descr="https://static.rapidonline.com/catalogueimages/Module/M517025P01WL.jpg">
            <a:extLst>
              <a:ext uri="{FF2B5EF4-FFF2-40B4-BE49-F238E27FC236}">
                <a16:creationId xmlns:a16="http://schemas.microsoft.com/office/drawing/2014/main" id="{34ECD2D7-A3DB-0E4B-0F52-914387BEB54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69121" y="1284364"/>
            <a:ext cx="2000620" cy="200062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2" descr="N:\My Pictures\numberline-jumps-2b.gif">
            <a:extLst>
              <a:ext uri="{FF2B5EF4-FFF2-40B4-BE49-F238E27FC236}">
                <a16:creationId xmlns:a16="http://schemas.microsoft.com/office/drawing/2014/main" id="{E579BF2A-6330-BFA6-23D8-1D63E32CED75}"/>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47874"/>
          <a:stretch/>
        </p:blipFill>
        <p:spPr bwMode="auto">
          <a:xfrm>
            <a:off x="4365509" y="3717032"/>
            <a:ext cx="2402228" cy="87124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Image result for place value h t u">
            <a:extLst>
              <a:ext uri="{FF2B5EF4-FFF2-40B4-BE49-F238E27FC236}">
                <a16:creationId xmlns:a16="http://schemas.microsoft.com/office/drawing/2014/main" id="{CEA9010B-388B-1CA9-9FBC-717B0728512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20001"/>
          <a:stretch/>
        </p:blipFill>
        <p:spPr bwMode="auto">
          <a:xfrm>
            <a:off x="6919810" y="3450856"/>
            <a:ext cx="2376264" cy="142573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4" descr="Related image">
            <a:extLst>
              <a:ext uri="{FF2B5EF4-FFF2-40B4-BE49-F238E27FC236}">
                <a16:creationId xmlns:a16="http://schemas.microsoft.com/office/drawing/2014/main" id="{EEA8D47F-0BD3-8B09-474A-E4821F4102A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60032" y="4755562"/>
            <a:ext cx="1156191" cy="201076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5">
            <a:extLst>
              <a:ext uri="{FF2B5EF4-FFF2-40B4-BE49-F238E27FC236}">
                <a16:creationId xmlns:a16="http://schemas.microsoft.com/office/drawing/2014/main" id="{A84C827F-7826-2B36-540C-EBF2AD34C89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38870" y="1574005"/>
            <a:ext cx="2532682" cy="1336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16">
            <a:extLst>
              <a:ext uri="{FF2B5EF4-FFF2-40B4-BE49-F238E27FC236}">
                <a16:creationId xmlns:a16="http://schemas.microsoft.com/office/drawing/2014/main" id="{B8B69711-C5EC-4E07-24BF-BE4F7234BF1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67737" y="5483133"/>
            <a:ext cx="2039502" cy="826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Down Arrow 2">
            <a:extLst>
              <a:ext uri="{FF2B5EF4-FFF2-40B4-BE49-F238E27FC236}">
                <a16:creationId xmlns:a16="http://schemas.microsoft.com/office/drawing/2014/main" id="{3CCDFA5D-BB9A-28CB-3713-FCA326BFE07E}"/>
              </a:ext>
            </a:extLst>
          </p:cNvPr>
          <p:cNvSpPr/>
          <p:nvPr/>
        </p:nvSpPr>
        <p:spPr>
          <a:xfrm>
            <a:off x="107504" y="1996439"/>
            <a:ext cx="288032" cy="4608512"/>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272387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flipV="1">
            <a:off x="259139" y="1301262"/>
            <a:ext cx="9240461" cy="39339"/>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59139" y="333988"/>
            <a:ext cx="7247890" cy="327"/>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F53E39E6-8082-C081-DF42-E9952A9CB5BF}"/>
              </a:ext>
            </a:extLst>
          </p:cNvPr>
          <p:cNvPicPr>
            <a:picLocks noChangeAspect="1"/>
          </p:cNvPicPr>
          <p:nvPr/>
        </p:nvPicPr>
        <p:blipFill>
          <a:blip r:embed="rId3"/>
          <a:stretch>
            <a:fillRect/>
          </a:stretch>
        </p:blipFill>
        <p:spPr>
          <a:xfrm>
            <a:off x="10886303" y="1"/>
            <a:ext cx="1305697" cy="1536668"/>
          </a:xfrm>
          <a:prstGeom prst="rect">
            <a:avLst/>
          </a:prstGeom>
        </p:spPr>
      </p:pic>
      <p:sp>
        <p:nvSpPr>
          <p:cNvPr id="9" name="TextBox 8">
            <a:extLst>
              <a:ext uri="{FF2B5EF4-FFF2-40B4-BE49-F238E27FC236}">
                <a16:creationId xmlns:a16="http://schemas.microsoft.com/office/drawing/2014/main" id="{FFCADACA-20C7-206D-DA4D-1334E9088B7F}"/>
              </a:ext>
            </a:extLst>
          </p:cNvPr>
          <p:cNvSpPr txBox="1"/>
          <p:nvPr/>
        </p:nvSpPr>
        <p:spPr>
          <a:xfrm>
            <a:off x="259139" y="549700"/>
            <a:ext cx="9498239" cy="646331"/>
          </a:xfrm>
          <a:prstGeom prst="rect">
            <a:avLst/>
          </a:prstGeom>
          <a:noFill/>
        </p:spPr>
        <p:txBody>
          <a:bodyPr wrap="square" rtlCol="0">
            <a:spAutoFit/>
          </a:bodyPr>
          <a:lstStyle/>
          <a:p>
            <a:pPr lvl="0">
              <a:defRPr/>
            </a:pPr>
            <a:r>
              <a:rPr lang="en-GB" sz="3600" b="1" u="sng" kern="0" dirty="0">
                <a:solidFill>
                  <a:prstClr val="black"/>
                </a:solidFill>
                <a:latin typeface="Sassoon Infant Std" panose="020B0503020103030203" pitchFamily="34" charset="0"/>
              </a:rPr>
              <a:t>Place Value using base 10/dienes</a:t>
            </a:r>
            <a:endParaRPr lang="en-GB" sz="2800" i="1" kern="0" dirty="0">
              <a:solidFill>
                <a:prstClr val="black"/>
              </a:solidFill>
              <a:latin typeface="Sassoon Infant Std" panose="020B0503020103030203" pitchFamily="34" charset="0"/>
            </a:endParaRPr>
          </a:p>
        </p:txBody>
      </p:sp>
      <p:pic>
        <p:nvPicPr>
          <p:cNvPr id="15" name="Picture 14">
            <a:extLst>
              <a:ext uri="{FF2B5EF4-FFF2-40B4-BE49-F238E27FC236}">
                <a16:creationId xmlns:a16="http://schemas.microsoft.com/office/drawing/2014/main" id="{0BA81FC7-B9C8-C61F-2C41-711059DFD30F}"/>
              </a:ext>
            </a:extLst>
          </p:cNvPr>
          <p:cNvPicPr>
            <a:picLocks noChangeAspect="1"/>
          </p:cNvPicPr>
          <p:nvPr/>
        </p:nvPicPr>
        <p:blipFill>
          <a:blip r:embed="rId4"/>
          <a:stretch>
            <a:fillRect/>
          </a:stretch>
        </p:blipFill>
        <p:spPr>
          <a:xfrm>
            <a:off x="259139" y="1497330"/>
            <a:ext cx="4465261" cy="2724114"/>
          </a:xfrm>
          <a:prstGeom prst="rect">
            <a:avLst/>
          </a:prstGeom>
        </p:spPr>
      </p:pic>
      <p:pic>
        <p:nvPicPr>
          <p:cNvPr id="17" name="Picture 16">
            <a:extLst>
              <a:ext uri="{FF2B5EF4-FFF2-40B4-BE49-F238E27FC236}">
                <a16:creationId xmlns:a16="http://schemas.microsoft.com/office/drawing/2014/main" id="{6421F36F-B732-CBA9-9A53-BCCFB802AD18}"/>
              </a:ext>
            </a:extLst>
          </p:cNvPr>
          <p:cNvPicPr>
            <a:picLocks noChangeAspect="1"/>
          </p:cNvPicPr>
          <p:nvPr/>
        </p:nvPicPr>
        <p:blipFill>
          <a:blip r:embed="rId5"/>
          <a:stretch>
            <a:fillRect/>
          </a:stretch>
        </p:blipFill>
        <p:spPr>
          <a:xfrm>
            <a:off x="5170077" y="1497330"/>
            <a:ext cx="4329524" cy="2627191"/>
          </a:xfrm>
          <a:prstGeom prst="rect">
            <a:avLst/>
          </a:prstGeom>
        </p:spPr>
      </p:pic>
      <p:pic>
        <p:nvPicPr>
          <p:cNvPr id="19" name="Picture 18">
            <a:extLst>
              <a:ext uri="{FF2B5EF4-FFF2-40B4-BE49-F238E27FC236}">
                <a16:creationId xmlns:a16="http://schemas.microsoft.com/office/drawing/2014/main" id="{B7385A2A-89DE-0881-2443-BD5259EA600D}"/>
              </a:ext>
            </a:extLst>
          </p:cNvPr>
          <p:cNvPicPr>
            <a:picLocks noChangeAspect="1"/>
          </p:cNvPicPr>
          <p:nvPr/>
        </p:nvPicPr>
        <p:blipFill>
          <a:blip r:embed="rId6"/>
          <a:stretch>
            <a:fillRect/>
          </a:stretch>
        </p:blipFill>
        <p:spPr>
          <a:xfrm>
            <a:off x="259139" y="4221444"/>
            <a:ext cx="4465261" cy="2712684"/>
          </a:xfrm>
          <a:prstGeom prst="rect">
            <a:avLst/>
          </a:prstGeom>
        </p:spPr>
      </p:pic>
      <p:pic>
        <p:nvPicPr>
          <p:cNvPr id="21" name="Picture 20">
            <a:extLst>
              <a:ext uri="{FF2B5EF4-FFF2-40B4-BE49-F238E27FC236}">
                <a16:creationId xmlns:a16="http://schemas.microsoft.com/office/drawing/2014/main" id="{B3BDEFA2-5882-0E64-D51C-AF6181D354D1}"/>
              </a:ext>
            </a:extLst>
          </p:cNvPr>
          <p:cNvPicPr>
            <a:picLocks noChangeAspect="1"/>
          </p:cNvPicPr>
          <p:nvPr/>
        </p:nvPicPr>
        <p:blipFill>
          <a:blip r:embed="rId7"/>
          <a:stretch>
            <a:fillRect/>
          </a:stretch>
        </p:blipFill>
        <p:spPr>
          <a:xfrm>
            <a:off x="5170076" y="4223929"/>
            <a:ext cx="4329523" cy="2634071"/>
          </a:xfrm>
          <a:prstGeom prst="rect">
            <a:avLst/>
          </a:prstGeom>
        </p:spPr>
      </p:pic>
    </p:spTree>
    <p:extLst>
      <p:ext uri="{BB962C8B-B14F-4D97-AF65-F5344CB8AC3E}">
        <p14:creationId xmlns:p14="http://schemas.microsoft.com/office/powerpoint/2010/main" val="2077129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flipV="1">
            <a:off x="259139" y="1301262"/>
            <a:ext cx="9240461" cy="39339"/>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59139" y="333988"/>
            <a:ext cx="7247890" cy="327"/>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59139" y="333988"/>
            <a:ext cx="9498239" cy="1384995"/>
          </a:xfrm>
          <a:prstGeom prst="rect">
            <a:avLst/>
          </a:prstGeom>
          <a:noFill/>
        </p:spPr>
        <p:txBody>
          <a:bodyPr wrap="square" rtlCol="0">
            <a:spAutoFit/>
          </a:bodyPr>
          <a:lstStyle/>
          <a:p>
            <a:pPr>
              <a:defRPr/>
            </a:pPr>
            <a:r>
              <a:rPr lang="en-GB" sz="2800" b="1" u="sng" kern="0" dirty="0">
                <a:solidFill>
                  <a:prstClr val="black"/>
                </a:solidFill>
                <a:latin typeface="Sassoon Infant Std" panose="020B0503020103030203" pitchFamily="34" charset="0"/>
              </a:rPr>
              <a:t>Place Value - </a:t>
            </a:r>
            <a:r>
              <a:rPr lang="en-GB" sz="2800" b="1" u="sng" dirty="0">
                <a:latin typeface="Sassoon Infant Std" panose="020B0503020103030203" pitchFamily="34" charset="0"/>
                <a:ea typeface="Yu Gothic UI" panose="020B0500000000000000" pitchFamily="34" charset="-128"/>
              </a:rPr>
              <a:t>Complete the representation tables using equipment to help you. </a:t>
            </a:r>
          </a:p>
          <a:p>
            <a:pPr lvl="0">
              <a:defRPr/>
            </a:pPr>
            <a:endParaRPr lang="en-GB" sz="2800" i="1" kern="0" dirty="0">
              <a:solidFill>
                <a:prstClr val="black"/>
              </a:solidFill>
              <a:latin typeface="Sassoon Infant Std" panose="020B0503020103030203" pitchFamily="34" charset="0"/>
            </a:endParaRPr>
          </a:p>
        </p:txBody>
      </p:sp>
      <p:pic>
        <p:nvPicPr>
          <p:cNvPr id="8" name="Picture 7">
            <a:extLst>
              <a:ext uri="{FF2B5EF4-FFF2-40B4-BE49-F238E27FC236}">
                <a16:creationId xmlns:a16="http://schemas.microsoft.com/office/drawing/2014/main" id="{F53E39E6-8082-C081-DF42-E9952A9CB5BF}"/>
              </a:ext>
            </a:extLst>
          </p:cNvPr>
          <p:cNvPicPr>
            <a:picLocks noChangeAspect="1"/>
          </p:cNvPicPr>
          <p:nvPr/>
        </p:nvPicPr>
        <p:blipFill>
          <a:blip r:embed="rId3"/>
          <a:stretch>
            <a:fillRect/>
          </a:stretch>
        </p:blipFill>
        <p:spPr>
          <a:xfrm>
            <a:off x="10886303" y="1"/>
            <a:ext cx="1305697" cy="1536668"/>
          </a:xfrm>
          <a:prstGeom prst="rect">
            <a:avLst/>
          </a:prstGeom>
        </p:spPr>
      </p:pic>
      <p:pic>
        <p:nvPicPr>
          <p:cNvPr id="6" name="Picture 5">
            <a:extLst>
              <a:ext uri="{FF2B5EF4-FFF2-40B4-BE49-F238E27FC236}">
                <a16:creationId xmlns:a16="http://schemas.microsoft.com/office/drawing/2014/main" id="{E0EEE380-2AFA-BDEE-C569-FC6ED81EE259}"/>
              </a:ext>
            </a:extLst>
          </p:cNvPr>
          <p:cNvPicPr>
            <a:picLocks noChangeAspect="1"/>
          </p:cNvPicPr>
          <p:nvPr/>
        </p:nvPicPr>
        <p:blipFill>
          <a:blip r:embed="rId4"/>
          <a:stretch>
            <a:fillRect/>
          </a:stretch>
        </p:blipFill>
        <p:spPr>
          <a:xfrm>
            <a:off x="0" y="1810941"/>
            <a:ext cx="10850136" cy="4374416"/>
          </a:xfrm>
          <a:prstGeom prst="rect">
            <a:avLst/>
          </a:prstGeom>
        </p:spPr>
      </p:pic>
    </p:spTree>
    <p:extLst>
      <p:ext uri="{BB962C8B-B14F-4D97-AF65-F5344CB8AC3E}">
        <p14:creationId xmlns:p14="http://schemas.microsoft.com/office/powerpoint/2010/main" val="330588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02019" y="343861"/>
            <a:ext cx="10566400" cy="87947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000" u="sng" dirty="0">
                <a:latin typeface="Sassoon Infant Std" panose="020B0503020103030203" pitchFamily="34" charset="0"/>
              </a:rPr>
              <a:t>Maths in Year 1- coverage.</a:t>
            </a:r>
          </a:p>
        </p:txBody>
      </p:sp>
      <p:pic>
        <p:nvPicPr>
          <p:cNvPr id="6" name="Picture 5">
            <a:extLst>
              <a:ext uri="{FF2B5EF4-FFF2-40B4-BE49-F238E27FC236}">
                <a16:creationId xmlns:a16="http://schemas.microsoft.com/office/drawing/2014/main" id="{7839F36C-A7E4-3028-DB06-45750B17B04F}"/>
              </a:ext>
            </a:extLst>
          </p:cNvPr>
          <p:cNvPicPr>
            <a:picLocks noChangeAspect="1"/>
          </p:cNvPicPr>
          <p:nvPr/>
        </p:nvPicPr>
        <p:blipFill>
          <a:blip r:embed="rId2"/>
          <a:stretch>
            <a:fillRect/>
          </a:stretch>
        </p:blipFill>
        <p:spPr>
          <a:xfrm>
            <a:off x="202018" y="1223336"/>
            <a:ext cx="8367823" cy="5222128"/>
          </a:xfrm>
          <a:prstGeom prst="rect">
            <a:avLst/>
          </a:prstGeom>
        </p:spPr>
      </p:pic>
    </p:spTree>
    <p:extLst>
      <p:ext uri="{BB962C8B-B14F-4D97-AF65-F5344CB8AC3E}">
        <p14:creationId xmlns:p14="http://schemas.microsoft.com/office/powerpoint/2010/main" val="33156504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0121" y="151262"/>
            <a:ext cx="10566400" cy="87947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000" u="sng" dirty="0">
                <a:latin typeface="Sassoon Infant Std" panose="020B0503020103030203" pitchFamily="34" charset="0"/>
              </a:rPr>
              <a:t>Maths in Year 2 - coverage.</a:t>
            </a:r>
          </a:p>
        </p:txBody>
      </p:sp>
      <p:pic>
        <p:nvPicPr>
          <p:cNvPr id="4" name="Picture 3">
            <a:extLst>
              <a:ext uri="{FF2B5EF4-FFF2-40B4-BE49-F238E27FC236}">
                <a16:creationId xmlns:a16="http://schemas.microsoft.com/office/drawing/2014/main" id="{27AF783D-213F-2A6D-3E3E-F6EFAA5D06C2}"/>
              </a:ext>
            </a:extLst>
          </p:cNvPr>
          <p:cNvPicPr>
            <a:picLocks noChangeAspect="1"/>
          </p:cNvPicPr>
          <p:nvPr/>
        </p:nvPicPr>
        <p:blipFill>
          <a:blip r:embed="rId2"/>
          <a:stretch>
            <a:fillRect/>
          </a:stretch>
        </p:blipFill>
        <p:spPr>
          <a:xfrm>
            <a:off x="573931" y="1030737"/>
            <a:ext cx="8718925" cy="5746241"/>
          </a:xfrm>
          <a:prstGeom prst="rect">
            <a:avLst/>
          </a:prstGeom>
        </p:spPr>
      </p:pic>
    </p:spTree>
    <p:extLst>
      <p:ext uri="{BB962C8B-B14F-4D97-AF65-F5344CB8AC3E}">
        <p14:creationId xmlns:p14="http://schemas.microsoft.com/office/powerpoint/2010/main" val="10764041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838200" y="214788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4400" dirty="0">
              <a:latin typeface="Sassoon Infant Std" panose="020B0503020103030203" pitchFamily="34" charset="0"/>
            </a:endParaRPr>
          </a:p>
        </p:txBody>
      </p:sp>
      <p:sp>
        <p:nvSpPr>
          <p:cNvPr id="2" name="TextBox 1">
            <a:extLst>
              <a:ext uri="{FF2B5EF4-FFF2-40B4-BE49-F238E27FC236}">
                <a16:creationId xmlns:a16="http://schemas.microsoft.com/office/drawing/2014/main" id="{330C216A-99EA-3F3F-ADE8-BF46C170E07C}"/>
              </a:ext>
            </a:extLst>
          </p:cNvPr>
          <p:cNvSpPr txBox="1"/>
          <p:nvPr/>
        </p:nvSpPr>
        <p:spPr>
          <a:xfrm>
            <a:off x="3498979" y="205274"/>
            <a:ext cx="4805265" cy="646331"/>
          </a:xfrm>
          <a:prstGeom prst="rect">
            <a:avLst/>
          </a:prstGeom>
          <a:noFill/>
        </p:spPr>
        <p:txBody>
          <a:bodyPr wrap="square" rtlCol="0">
            <a:spAutoFit/>
          </a:bodyPr>
          <a:lstStyle/>
          <a:p>
            <a:r>
              <a:rPr lang="en-US" sz="3600" u="sng" dirty="0">
                <a:latin typeface="Sassoon Infant Std" panose="020B0503020103030203" pitchFamily="34" charset="0"/>
              </a:rPr>
              <a:t>The WPA way in </a:t>
            </a:r>
            <a:r>
              <a:rPr lang="en-US" sz="3600" u="sng" dirty="0" err="1">
                <a:latin typeface="Sassoon Infant Std" panose="020B0503020103030203" pitchFamily="34" charset="0"/>
              </a:rPr>
              <a:t>Maths</a:t>
            </a:r>
            <a:endParaRPr lang="en-GB" sz="3600" u="sng" dirty="0">
              <a:latin typeface="Sassoon Infant Std" panose="020B0503020103030203" pitchFamily="34" charset="0"/>
            </a:endParaRPr>
          </a:p>
        </p:txBody>
      </p:sp>
      <p:pic>
        <p:nvPicPr>
          <p:cNvPr id="7" name="Picture 6">
            <a:extLst>
              <a:ext uri="{FF2B5EF4-FFF2-40B4-BE49-F238E27FC236}">
                <a16:creationId xmlns:a16="http://schemas.microsoft.com/office/drawing/2014/main" id="{E39F9B49-80B3-3C7D-9BCC-D0C1FF3C17E1}"/>
              </a:ext>
            </a:extLst>
          </p:cNvPr>
          <p:cNvPicPr>
            <a:picLocks noChangeAspect="1"/>
          </p:cNvPicPr>
          <p:nvPr/>
        </p:nvPicPr>
        <p:blipFill>
          <a:blip r:embed="rId2"/>
          <a:stretch>
            <a:fillRect/>
          </a:stretch>
        </p:blipFill>
        <p:spPr>
          <a:xfrm>
            <a:off x="-1" y="727629"/>
            <a:ext cx="10515599" cy="6130371"/>
          </a:xfrm>
          <a:prstGeom prst="rect">
            <a:avLst/>
          </a:prstGeom>
        </p:spPr>
      </p:pic>
    </p:spTree>
    <p:extLst>
      <p:ext uri="{BB962C8B-B14F-4D97-AF65-F5344CB8AC3E}">
        <p14:creationId xmlns:p14="http://schemas.microsoft.com/office/powerpoint/2010/main" val="28679808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069" y="365125"/>
            <a:ext cx="11808822" cy="1325563"/>
          </a:xfrm>
        </p:spPr>
        <p:txBody>
          <a:bodyPr>
            <a:noAutofit/>
          </a:bodyPr>
          <a:lstStyle/>
          <a:p>
            <a:r>
              <a:rPr lang="en-GB" sz="4800" u="sng" dirty="0">
                <a:latin typeface="Sassoon Infant Std" panose="020B0503020103030203" pitchFamily="34" charset="0"/>
              </a:rPr>
              <a:t>Maths in Year 1and 2 – star challenges</a:t>
            </a:r>
          </a:p>
        </p:txBody>
      </p:sp>
      <p:sp>
        <p:nvSpPr>
          <p:cNvPr id="4" name="AutoShape 2" descr="Image result for maths clipart"/>
          <p:cNvSpPr>
            <a:spLocks noChangeAspect="1" noChangeArrowheads="1"/>
          </p:cNvSpPr>
          <p:nvPr/>
        </p:nvSpPr>
        <p:spPr bwMode="auto">
          <a:xfrm>
            <a:off x="7886700" y="4109244"/>
            <a:ext cx="1600200" cy="16002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a:extLst>
              <a:ext uri="{FF2B5EF4-FFF2-40B4-BE49-F238E27FC236}">
                <a16:creationId xmlns:a16="http://schemas.microsoft.com/office/drawing/2014/main" id="{6D92E937-847B-2EBE-1A0F-5B814FAC9599}"/>
              </a:ext>
            </a:extLst>
          </p:cNvPr>
          <p:cNvPicPr>
            <a:picLocks noChangeAspect="1"/>
          </p:cNvPicPr>
          <p:nvPr/>
        </p:nvPicPr>
        <p:blipFill>
          <a:blip r:embed="rId2"/>
          <a:stretch>
            <a:fillRect/>
          </a:stretch>
        </p:blipFill>
        <p:spPr>
          <a:xfrm>
            <a:off x="558472" y="1164747"/>
            <a:ext cx="5026398" cy="5518597"/>
          </a:xfrm>
          <a:prstGeom prst="rect">
            <a:avLst/>
          </a:prstGeom>
        </p:spPr>
      </p:pic>
      <p:pic>
        <p:nvPicPr>
          <p:cNvPr id="6" name="Picture 5">
            <a:extLst>
              <a:ext uri="{FF2B5EF4-FFF2-40B4-BE49-F238E27FC236}">
                <a16:creationId xmlns:a16="http://schemas.microsoft.com/office/drawing/2014/main" id="{C4FEB397-35DF-6BDD-4FFF-6CB4BEAC58D9}"/>
              </a:ext>
            </a:extLst>
          </p:cNvPr>
          <p:cNvPicPr>
            <a:picLocks noChangeAspect="1"/>
          </p:cNvPicPr>
          <p:nvPr/>
        </p:nvPicPr>
        <p:blipFill>
          <a:blip r:embed="rId3"/>
          <a:stretch>
            <a:fillRect/>
          </a:stretch>
        </p:blipFill>
        <p:spPr>
          <a:xfrm>
            <a:off x="6469188" y="990092"/>
            <a:ext cx="4435224" cy="5867908"/>
          </a:xfrm>
          <a:prstGeom prst="rect">
            <a:avLst/>
          </a:prstGeom>
        </p:spPr>
      </p:pic>
    </p:spTree>
    <p:extLst>
      <p:ext uri="{BB962C8B-B14F-4D97-AF65-F5344CB8AC3E}">
        <p14:creationId xmlns:p14="http://schemas.microsoft.com/office/powerpoint/2010/main" val="28940585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4762" y="181680"/>
            <a:ext cx="6352364" cy="272100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a:latin typeface="Sassoon Infant Std" panose="020B0503020103030203" pitchFamily="34" charset="0"/>
              </a:rPr>
              <a:t>Maths in KS1 - outcomes and expectations</a:t>
            </a:r>
          </a:p>
          <a:p>
            <a:endParaRPr lang="en-GB" sz="4000" dirty="0">
              <a:latin typeface="Sassoon Infant Std" panose="020B0503020103030203" pitchFamily="34" charset="0"/>
            </a:endParaRPr>
          </a:p>
          <a:p>
            <a:endParaRPr lang="en-GB" sz="4800" dirty="0">
              <a:latin typeface="Sassoon Infant Std" panose="020B0503020103030203" pitchFamily="34" charset="0"/>
            </a:endParaRPr>
          </a:p>
        </p:txBody>
      </p:sp>
      <p:pic>
        <p:nvPicPr>
          <p:cNvPr id="6" name="Picture 5">
            <a:extLst>
              <a:ext uri="{FF2B5EF4-FFF2-40B4-BE49-F238E27FC236}">
                <a16:creationId xmlns:a16="http://schemas.microsoft.com/office/drawing/2014/main" id="{FC8EB077-E4A2-6883-2DCD-0507EC8C7D98}"/>
              </a:ext>
            </a:extLst>
          </p:cNvPr>
          <p:cNvPicPr>
            <a:picLocks noChangeAspect="1"/>
          </p:cNvPicPr>
          <p:nvPr/>
        </p:nvPicPr>
        <p:blipFill rotWithShape="1">
          <a:blip r:embed="rId2"/>
          <a:srcRect t="29344" b="30705"/>
          <a:stretch/>
        </p:blipFill>
        <p:spPr>
          <a:xfrm>
            <a:off x="-17721" y="2503968"/>
            <a:ext cx="6352363" cy="3041531"/>
          </a:xfrm>
          <a:prstGeom prst="rect">
            <a:avLst/>
          </a:prstGeom>
        </p:spPr>
      </p:pic>
      <p:pic>
        <p:nvPicPr>
          <p:cNvPr id="5" name="Picture 4">
            <a:extLst>
              <a:ext uri="{FF2B5EF4-FFF2-40B4-BE49-F238E27FC236}">
                <a16:creationId xmlns:a16="http://schemas.microsoft.com/office/drawing/2014/main" id="{2820EE9A-8B65-747C-8EF9-682484EAAFAE}"/>
              </a:ext>
            </a:extLst>
          </p:cNvPr>
          <p:cNvPicPr>
            <a:picLocks noChangeAspect="1"/>
          </p:cNvPicPr>
          <p:nvPr/>
        </p:nvPicPr>
        <p:blipFill rotWithShape="1">
          <a:blip r:embed="rId2"/>
          <a:srcRect t="68827"/>
          <a:stretch/>
        </p:blipFill>
        <p:spPr>
          <a:xfrm>
            <a:off x="5247599" y="4263656"/>
            <a:ext cx="6944401" cy="2594344"/>
          </a:xfrm>
          <a:prstGeom prst="rect">
            <a:avLst/>
          </a:prstGeom>
        </p:spPr>
      </p:pic>
      <p:pic>
        <p:nvPicPr>
          <p:cNvPr id="4" name="Picture 3">
            <a:extLst>
              <a:ext uri="{FF2B5EF4-FFF2-40B4-BE49-F238E27FC236}">
                <a16:creationId xmlns:a16="http://schemas.microsoft.com/office/drawing/2014/main" id="{F894D9CE-2306-BC77-F627-250A5AABAFF9}"/>
              </a:ext>
            </a:extLst>
          </p:cNvPr>
          <p:cNvPicPr>
            <a:picLocks noChangeAspect="1"/>
          </p:cNvPicPr>
          <p:nvPr/>
        </p:nvPicPr>
        <p:blipFill rotWithShape="1">
          <a:blip r:embed="rId2"/>
          <a:srcRect b="69784"/>
          <a:stretch/>
        </p:blipFill>
        <p:spPr>
          <a:xfrm>
            <a:off x="4176215" y="0"/>
            <a:ext cx="8015785" cy="2902688"/>
          </a:xfrm>
          <a:prstGeom prst="rect">
            <a:avLst/>
          </a:prstGeom>
        </p:spPr>
      </p:pic>
    </p:spTree>
    <p:extLst>
      <p:ext uri="{BB962C8B-B14F-4D97-AF65-F5344CB8AC3E}">
        <p14:creationId xmlns:p14="http://schemas.microsoft.com/office/powerpoint/2010/main" val="905955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280194" y="2431915"/>
            <a:ext cx="9144000" cy="23876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9900" dirty="0">
                <a:latin typeface="Sassoon Infant Std" panose="020B0503020103030203" pitchFamily="34" charset="0"/>
              </a:rPr>
              <a:t>English</a:t>
            </a:r>
          </a:p>
        </p:txBody>
      </p:sp>
      <p:pic>
        <p:nvPicPr>
          <p:cNvPr id="3" name="Picture 2"/>
          <p:cNvPicPr>
            <a:picLocks noChangeAspect="1"/>
          </p:cNvPicPr>
          <p:nvPr/>
        </p:nvPicPr>
        <p:blipFill>
          <a:blip r:embed="rId2"/>
          <a:stretch>
            <a:fillRect/>
          </a:stretch>
        </p:blipFill>
        <p:spPr>
          <a:xfrm>
            <a:off x="270419" y="-1"/>
            <a:ext cx="2841081" cy="2655661"/>
          </a:xfrm>
          <a:prstGeom prst="rect">
            <a:avLst/>
          </a:prstGeom>
        </p:spPr>
      </p:pic>
      <p:pic>
        <p:nvPicPr>
          <p:cNvPr id="4" name="Picture 3"/>
          <p:cNvPicPr>
            <a:picLocks noChangeAspect="1"/>
          </p:cNvPicPr>
          <p:nvPr/>
        </p:nvPicPr>
        <p:blipFill>
          <a:blip r:embed="rId3"/>
          <a:stretch>
            <a:fillRect/>
          </a:stretch>
        </p:blipFill>
        <p:spPr>
          <a:xfrm>
            <a:off x="8942387" y="89381"/>
            <a:ext cx="2703513" cy="2566279"/>
          </a:xfrm>
          <a:prstGeom prst="rect">
            <a:avLst/>
          </a:prstGeom>
        </p:spPr>
      </p:pic>
      <p:pic>
        <p:nvPicPr>
          <p:cNvPr id="5" name="Picture 4"/>
          <p:cNvPicPr>
            <a:picLocks noChangeAspect="1"/>
          </p:cNvPicPr>
          <p:nvPr/>
        </p:nvPicPr>
        <p:blipFill>
          <a:blip r:embed="rId4"/>
          <a:stretch>
            <a:fillRect/>
          </a:stretch>
        </p:blipFill>
        <p:spPr>
          <a:xfrm>
            <a:off x="234950" y="4686165"/>
            <a:ext cx="2876550" cy="2114550"/>
          </a:xfrm>
          <a:prstGeom prst="rect">
            <a:avLst/>
          </a:prstGeom>
        </p:spPr>
      </p:pic>
      <p:pic>
        <p:nvPicPr>
          <p:cNvPr id="7" name="Picture 6"/>
          <p:cNvPicPr>
            <a:picLocks noChangeAspect="1"/>
          </p:cNvPicPr>
          <p:nvPr/>
        </p:nvPicPr>
        <p:blipFill>
          <a:blip r:embed="rId5"/>
          <a:stretch>
            <a:fillRect/>
          </a:stretch>
        </p:blipFill>
        <p:spPr>
          <a:xfrm>
            <a:off x="8706122" y="4819515"/>
            <a:ext cx="3432444" cy="1860685"/>
          </a:xfrm>
          <a:prstGeom prst="rect">
            <a:avLst/>
          </a:prstGeom>
        </p:spPr>
      </p:pic>
    </p:spTree>
    <p:extLst>
      <p:ext uri="{BB962C8B-B14F-4D97-AF65-F5344CB8AC3E}">
        <p14:creationId xmlns:p14="http://schemas.microsoft.com/office/powerpoint/2010/main" val="21152225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069" y="66595"/>
            <a:ext cx="11808822" cy="1325563"/>
          </a:xfrm>
        </p:spPr>
        <p:txBody>
          <a:bodyPr>
            <a:noAutofit/>
          </a:bodyPr>
          <a:lstStyle/>
          <a:p>
            <a:r>
              <a:rPr lang="en-GB" sz="6000" u="sng" dirty="0">
                <a:latin typeface="Sassoon Infant Std" panose="020B0503020103030203" pitchFamily="34" charset="0"/>
              </a:rPr>
              <a:t>English in KS1 - how is it taught?</a:t>
            </a:r>
          </a:p>
        </p:txBody>
      </p:sp>
      <p:sp>
        <p:nvSpPr>
          <p:cNvPr id="3" name="Content Placeholder 2"/>
          <p:cNvSpPr>
            <a:spLocks noGrp="1"/>
          </p:cNvSpPr>
          <p:nvPr>
            <p:ph idx="1"/>
          </p:nvPr>
        </p:nvSpPr>
        <p:spPr>
          <a:xfrm>
            <a:off x="222069" y="1137216"/>
            <a:ext cx="11323321" cy="5073933"/>
          </a:xfrm>
        </p:spPr>
        <p:txBody>
          <a:bodyPr>
            <a:normAutofit fontScale="70000" lnSpcReduction="20000"/>
          </a:bodyPr>
          <a:lstStyle/>
          <a:p>
            <a:pPr marL="0" indent="0">
              <a:buNone/>
            </a:pPr>
            <a:r>
              <a:rPr lang="en-GB" sz="4400" dirty="0">
                <a:latin typeface="Sassoon Infant Std" panose="020B0503020103030203" pitchFamily="34" charset="0"/>
              </a:rPr>
              <a:t>English includes: Reading, Writing and Speaking &amp; Listening. English lessons take place daily. </a:t>
            </a:r>
          </a:p>
          <a:p>
            <a:pPr marL="0" indent="0">
              <a:buNone/>
            </a:pPr>
            <a:endParaRPr lang="en-GB" sz="4400" dirty="0">
              <a:latin typeface="Sassoon Infant Std" panose="020B0503020103030203" pitchFamily="34" charset="0"/>
            </a:endParaRPr>
          </a:p>
          <a:p>
            <a:r>
              <a:rPr lang="en-US" sz="4400" dirty="0">
                <a:latin typeface="Sassoon Infant Std" panose="020B0503020103030203" pitchFamily="34" charset="0"/>
              </a:rPr>
              <a:t>We usually start with a grammar focus, then a Cold Write, then exposure to the text types. Finally, we write our own and work hard to edit using pink pen. </a:t>
            </a:r>
          </a:p>
          <a:p>
            <a:r>
              <a:rPr lang="en-US" sz="4400" dirty="0">
                <a:latin typeface="Sassoon Infant Std" panose="020B0503020103030203" pitchFamily="34" charset="0"/>
              </a:rPr>
              <a:t>At the end of every unit we will have a hot write</a:t>
            </a:r>
          </a:p>
          <a:p>
            <a:r>
              <a:rPr lang="en-US" sz="4400" dirty="0">
                <a:latin typeface="Sassoon Infant Std" panose="020B0503020103030203" pitchFamily="34" charset="0"/>
              </a:rPr>
              <a:t>Star challenges with increasing challenge, based on the task.</a:t>
            </a:r>
          </a:p>
          <a:p>
            <a:r>
              <a:rPr lang="en-US" sz="4400" dirty="0">
                <a:latin typeface="Sassoon Infant Std" panose="020B0503020103030203" pitchFamily="34" charset="0"/>
              </a:rPr>
              <a:t>Working walls reinforcing our learning, vocabulary and misconceptions</a:t>
            </a:r>
          </a:p>
          <a:p>
            <a:r>
              <a:rPr lang="en-US" sz="4400" dirty="0">
                <a:latin typeface="Sassoon Infant Std" panose="020B0503020103030203" pitchFamily="34" charset="0"/>
              </a:rPr>
              <a:t>In KS1, we focus on writing to entertain and inform</a:t>
            </a:r>
          </a:p>
          <a:p>
            <a:endParaRPr lang="en-GB" sz="4400" dirty="0">
              <a:latin typeface="Sassoon Infant Std" panose="020B0503020103030203" pitchFamily="34" charset="0"/>
            </a:endParaRPr>
          </a:p>
          <a:p>
            <a:pPr marL="0" indent="0">
              <a:buNone/>
            </a:pPr>
            <a:endParaRPr lang="en-GB" sz="4400" dirty="0">
              <a:latin typeface="Sassoon Infant Std" panose="020B0503020103030203" pitchFamily="34" charset="0"/>
            </a:endParaRPr>
          </a:p>
          <a:p>
            <a:pPr marL="0" indent="0">
              <a:buNone/>
            </a:pPr>
            <a:endParaRPr lang="en-GB" sz="4400" dirty="0">
              <a:latin typeface="Sassoon Infant Std" panose="020B0503020103030203" pitchFamily="34" charset="0"/>
            </a:endParaRPr>
          </a:p>
          <a:p>
            <a:pPr marL="0" indent="0">
              <a:buNone/>
            </a:pPr>
            <a:endParaRPr lang="en-GB" sz="4400" dirty="0">
              <a:latin typeface="Sassoon Infant Std" panose="020B0503020103030203" pitchFamily="34" charset="0"/>
            </a:endParaRPr>
          </a:p>
          <a:p>
            <a:endParaRPr lang="en-GB" sz="4400" dirty="0">
              <a:latin typeface="Sassoon Infant Std" panose="020B0503020103030203" pitchFamily="34" charset="0"/>
            </a:endParaRPr>
          </a:p>
        </p:txBody>
      </p:sp>
      <p:sp>
        <p:nvSpPr>
          <p:cNvPr id="4" name="AutoShape 2" descr="Image result for maths clipart"/>
          <p:cNvSpPr>
            <a:spLocks noChangeAspect="1" noChangeArrowheads="1"/>
          </p:cNvSpPr>
          <p:nvPr/>
        </p:nvSpPr>
        <p:spPr bwMode="auto">
          <a:xfrm>
            <a:off x="7886700" y="4109244"/>
            <a:ext cx="1600200" cy="16002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1199918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0" y="5620"/>
            <a:ext cx="4582633" cy="223785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u="sng" dirty="0">
                <a:latin typeface="Sassoon Infant Std" panose="020B0503020103030203" pitchFamily="34" charset="0"/>
              </a:rPr>
              <a:t>English in KS1 - outcomes and expectations – by the end of Y2</a:t>
            </a:r>
          </a:p>
          <a:p>
            <a:endParaRPr lang="en-GB" sz="4000" dirty="0">
              <a:latin typeface="Sassoon Infant Std" panose="020B0503020103030203" pitchFamily="34" charset="0"/>
            </a:endParaRPr>
          </a:p>
          <a:p>
            <a:endParaRPr lang="en-GB" sz="4000" dirty="0">
              <a:latin typeface="Sassoon Infant Std" panose="020B0503020103030203" pitchFamily="34" charset="0"/>
            </a:endParaRPr>
          </a:p>
        </p:txBody>
      </p:sp>
      <p:pic>
        <p:nvPicPr>
          <p:cNvPr id="6" name="Picture 5">
            <a:extLst>
              <a:ext uri="{FF2B5EF4-FFF2-40B4-BE49-F238E27FC236}">
                <a16:creationId xmlns:a16="http://schemas.microsoft.com/office/drawing/2014/main" id="{8C5D3693-FF8C-021A-57A2-75AF8CF3A72D}"/>
              </a:ext>
            </a:extLst>
          </p:cNvPr>
          <p:cNvPicPr>
            <a:picLocks noChangeAspect="1"/>
          </p:cNvPicPr>
          <p:nvPr/>
        </p:nvPicPr>
        <p:blipFill rotWithShape="1">
          <a:blip r:embed="rId2"/>
          <a:srcRect t="75157"/>
          <a:stretch/>
        </p:blipFill>
        <p:spPr>
          <a:xfrm>
            <a:off x="5870223" y="4750196"/>
            <a:ext cx="6223512" cy="2052084"/>
          </a:xfrm>
          <a:prstGeom prst="rect">
            <a:avLst/>
          </a:prstGeom>
        </p:spPr>
      </p:pic>
      <p:pic>
        <p:nvPicPr>
          <p:cNvPr id="8" name="Picture 7">
            <a:extLst>
              <a:ext uri="{FF2B5EF4-FFF2-40B4-BE49-F238E27FC236}">
                <a16:creationId xmlns:a16="http://schemas.microsoft.com/office/drawing/2014/main" id="{7A44951F-F927-0C48-AA30-6B9A66E0A9C8}"/>
              </a:ext>
            </a:extLst>
          </p:cNvPr>
          <p:cNvPicPr>
            <a:picLocks noChangeAspect="1"/>
          </p:cNvPicPr>
          <p:nvPr/>
        </p:nvPicPr>
        <p:blipFill rotWithShape="1">
          <a:blip r:embed="rId2"/>
          <a:srcRect t="34280" b="23733"/>
          <a:stretch/>
        </p:blipFill>
        <p:spPr>
          <a:xfrm>
            <a:off x="0" y="2504954"/>
            <a:ext cx="5870223" cy="3271284"/>
          </a:xfrm>
          <a:prstGeom prst="rect">
            <a:avLst/>
          </a:prstGeom>
        </p:spPr>
      </p:pic>
      <p:pic>
        <p:nvPicPr>
          <p:cNvPr id="4" name="Picture 3">
            <a:extLst>
              <a:ext uri="{FF2B5EF4-FFF2-40B4-BE49-F238E27FC236}">
                <a16:creationId xmlns:a16="http://schemas.microsoft.com/office/drawing/2014/main" id="{465E2ACE-A89F-8D08-EAD0-441C4C6CD615}"/>
              </a:ext>
            </a:extLst>
          </p:cNvPr>
          <p:cNvPicPr>
            <a:picLocks noChangeAspect="1"/>
          </p:cNvPicPr>
          <p:nvPr/>
        </p:nvPicPr>
        <p:blipFill rotWithShape="1">
          <a:blip r:embed="rId2"/>
          <a:srcRect b="65064"/>
          <a:stretch/>
        </p:blipFill>
        <p:spPr>
          <a:xfrm>
            <a:off x="4752753" y="55720"/>
            <a:ext cx="6730409" cy="3120819"/>
          </a:xfrm>
          <a:prstGeom prst="rect">
            <a:avLst/>
          </a:prstGeom>
        </p:spPr>
      </p:pic>
    </p:spTree>
    <p:extLst>
      <p:ext uri="{BB962C8B-B14F-4D97-AF65-F5344CB8AC3E}">
        <p14:creationId xmlns:p14="http://schemas.microsoft.com/office/powerpoint/2010/main" val="27766785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r>
              <a:rPr lang="en-GB" sz="7200" u="sng" dirty="0">
                <a:latin typeface="Sassoon Infant Std" panose="020B0503020103030203" pitchFamily="34" charset="0"/>
              </a:rPr>
              <a:t>What is phonics?</a:t>
            </a:r>
          </a:p>
        </p:txBody>
      </p:sp>
      <p:sp>
        <p:nvSpPr>
          <p:cNvPr id="3" name="Content Placeholder 2"/>
          <p:cNvSpPr>
            <a:spLocks noGrp="1"/>
          </p:cNvSpPr>
          <p:nvPr>
            <p:ph idx="1"/>
          </p:nvPr>
        </p:nvSpPr>
        <p:spPr>
          <a:xfrm>
            <a:off x="642258" y="1729877"/>
            <a:ext cx="10515600" cy="4351338"/>
          </a:xfrm>
        </p:spPr>
        <p:txBody>
          <a:bodyPr>
            <a:noAutofit/>
          </a:bodyPr>
          <a:lstStyle/>
          <a:p>
            <a:pPr lvl="0">
              <a:lnSpc>
                <a:spcPct val="70000"/>
              </a:lnSpc>
              <a:buFont typeface="Arial" panose="020B0604020202020204" pitchFamily="34" charset="0"/>
              <a:buChar char="•"/>
            </a:pPr>
            <a:r>
              <a:rPr lang="en-GB" sz="2800" dirty="0">
                <a:latin typeface="Sassoon Infant Std" panose="020B0503020103030203" pitchFamily="34" charset="0"/>
              </a:rPr>
              <a:t>Different schemes schools adopt </a:t>
            </a:r>
          </a:p>
          <a:p>
            <a:pPr lvl="0">
              <a:lnSpc>
                <a:spcPct val="70000"/>
              </a:lnSpc>
              <a:buFont typeface="Arial" panose="020B0604020202020204" pitchFamily="34" charset="0"/>
              <a:buChar char="•"/>
            </a:pPr>
            <a:r>
              <a:rPr lang="en-GB" sz="2800" dirty="0">
                <a:latin typeface="Sassoon Infant Std" panose="020B0503020103030203" pitchFamily="34" charset="0"/>
              </a:rPr>
              <a:t>We use the DFE Letters and Sounds programme  </a:t>
            </a:r>
          </a:p>
          <a:p>
            <a:pPr lvl="0">
              <a:lnSpc>
                <a:spcPct val="70000"/>
              </a:lnSpc>
              <a:buFont typeface="Arial" panose="020B0604020202020204" pitchFamily="34" charset="0"/>
              <a:buChar char="•"/>
            </a:pPr>
            <a:r>
              <a:rPr lang="en-GB" sz="2800" dirty="0">
                <a:latin typeface="Sassoon Infant Std" panose="020B0503020103030203" pitchFamily="34" charset="0"/>
              </a:rPr>
              <a:t>Phased 1 – 5 systematic approach</a:t>
            </a:r>
          </a:p>
          <a:p>
            <a:pPr lvl="0">
              <a:lnSpc>
                <a:spcPct val="70000"/>
              </a:lnSpc>
              <a:buFont typeface="Arial" panose="020B0604020202020204" pitchFamily="34" charset="0"/>
              <a:buChar char="•"/>
            </a:pPr>
            <a:r>
              <a:rPr lang="en-GB" sz="2800" dirty="0">
                <a:latin typeface="Sassoon Infant Std" panose="020B0503020103030203" pitchFamily="34" charset="0"/>
              </a:rPr>
              <a:t>The ability to be able to listen to sounds in words</a:t>
            </a:r>
          </a:p>
          <a:p>
            <a:pPr lvl="0">
              <a:lnSpc>
                <a:spcPct val="70000"/>
              </a:lnSpc>
              <a:buFont typeface="Arial" panose="020B0604020202020204" pitchFamily="34" charset="0"/>
              <a:buChar char="•"/>
            </a:pPr>
            <a:r>
              <a:rPr lang="en-GB" sz="2800" dirty="0">
                <a:latin typeface="Sassoon Infant Std" panose="020B0503020103030203" pitchFamily="34" charset="0"/>
              </a:rPr>
              <a:t>Recognising the spelling for the sounds in words</a:t>
            </a:r>
          </a:p>
          <a:p>
            <a:pPr lvl="0">
              <a:lnSpc>
                <a:spcPct val="70000"/>
              </a:lnSpc>
              <a:buFont typeface="Arial" panose="020B0604020202020204" pitchFamily="34" charset="0"/>
              <a:buChar char="•"/>
            </a:pPr>
            <a:r>
              <a:rPr lang="en-GB" sz="2800" dirty="0">
                <a:latin typeface="Sassoon Infant Std" panose="020B0503020103030203" pitchFamily="34" charset="0"/>
              </a:rPr>
              <a:t>Remembering the spelling for the sounds in words </a:t>
            </a:r>
          </a:p>
          <a:p>
            <a:pPr lvl="0">
              <a:lnSpc>
                <a:spcPct val="70000"/>
              </a:lnSpc>
              <a:buFont typeface="Arial" panose="020B0604020202020204" pitchFamily="34" charset="0"/>
              <a:buChar char="•"/>
            </a:pPr>
            <a:r>
              <a:rPr lang="en-GB" sz="2800" dirty="0">
                <a:latin typeface="Sassoon Infant Std" panose="020B0503020103030203" pitchFamily="34" charset="0"/>
              </a:rPr>
              <a:t>Building words </a:t>
            </a:r>
          </a:p>
          <a:p>
            <a:pPr lvl="0">
              <a:lnSpc>
                <a:spcPct val="70000"/>
              </a:lnSpc>
              <a:buFont typeface="Arial" panose="020B0604020202020204" pitchFamily="34" charset="0"/>
              <a:buChar char="•"/>
            </a:pPr>
            <a:r>
              <a:rPr lang="en-GB" sz="2800" dirty="0">
                <a:latin typeface="Sassoon Infant Std" panose="020B0503020103030203" pitchFamily="34" charset="0"/>
              </a:rPr>
              <a:t>Reading words – flash cards and decodable text</a:t>
            </a:r>
          </a:p>
          <a:p>
            <a:pPr lvl="0">
              <a:lnSpc>
                <a:spcPct val="70000"/>
              </a:lnSpc>
              <a:buFont typeface="Arial" panose="020B0604020202020204" pitchFamily="34" charset="0"/>
              <a:buChar char="•"/>
            </a:pPr>
            <a:r>
              <a:rPr lang="en-GB" sz="2800" dirty="0">
                <a:latin typeface="Sassoon Infant Std" panose="020B0503020103030203" pitchFamily="34" charset="0"/>
              </a:rPr>
              <a:t>Writing words </a:t>
            </a:r>
          </a:p>
        </p:txBody>
      </p:sp>
    </p:spTree>
    <p:extLst>
      <p:ext uri="{BB962C8B-B14F-4D97-AF65-F5344CB8AC3E}">
        <p14:creationId xmlns:p14="http://schemas.microsoft.com/office/powerpoint/2010/main" val="23723572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r>
              <a:rPr lang="en-GB" sz="7200" u="sng" dirty="0">
                <a:latin typeface="Sassoon Infant Std" panose="020B0503020103030203" pitchFamily="34" charset="0"/>
              </a:rPr>
              <a:t>Key terminology</a:t>
            </a:r>
          </a:p>
        </p:txBody>
      </p:sp>
      <p:sp>
        <p:nvSpPr>
          <p:cNvPr id="3" name="Content Placeholder 2"/>
          <p:cNvSpPr>
            <a:spLocks noGrp="1"/>
          </p:cNvSpPr>
          <p:nvPr>
            <p:ph idx="1"/>
          </p:nvPr>
        </p:nvSpPr>
        <p:spPr>
          <a:xfrm>
            <a:off x="642258" y="1729877"/>
            <a:ext cx="10515600" cy="4351338"/>
          </a:xfrm>
        </p:spPr>
        <p:txBody>
          <a:bodyPr>
            <a:noAutofit/>
          </a:bodyPr>
          <a:lstStyle/>
          <a:p>
            <a:pPr>
              <a:buFont typeface="Arial" panose="020B0604020202020204" pitchFamily="34" charset="0"/>
              <a:buChar char="•"/>
            </a:pPr>
            <a:r>
              <a:rPr lang="en-GB" sz="2800" b="1" dirty="0">
                <a:latin typeface="Sassoon Infant Std" panose="020B0503020103030203" pitchFamily="34" charset="0"/>
              </a:rPr>
              <a:t>Phoneme-</a:t>
            </a:r>
            <a:r>
              <a:rPr lang="en-GB" sz="2800" dirty="0">
                <a:latin typeface="Sassoon Infant Std" panose="020B0503020103030203" pitchFamily="34" charset="0"/>
              </a:rPr>
              <a:t> this is the sound e.g. c, m, </a:t>
            </a:r>
            <a:r>
              <a:rPr lang="en-GB" sz="2800" dirty="0" err="1">
                <a:latin typeface="Sassoon Infant Std" panose="020B0503020103030203" pitchFamily="34" charset="0"/>
              </a:rPr>
              <a:t>ch</a:t>
            </a:r>
            <a:r>
              <a:rPr lang="en-GB" sz="2800" dirty="0">
                <a:latin typeface="Sassoon Infant Std" panose="020B0503020103030203" pitchFamily="34" charset="0"/>
              </a:rPr>
              <a:t>, </a:t>
            </a:r>
            <a:r>
              <a:rPr lang="en-GB" sz="2800" dirty="0" err="1">
                <a:latin typeface="Sassoon Infant Std" panose="020B0503020103030203" pitchFamily="34" charset="0"/>
              </a:rPr>
              <a:t>ou</a:t>
            </a:r>
            <a:r>
              <a:rPr lang="en-GB" sz="2800" dirty="0">
                <a:latin typeface="Sassoon Infant Std" panose="020B0503020103030203" pitchFamily="34" charset="0"/>
              </a:rPr>
              <a:t>. There are 44 in our English language.</a:t>
            </a:r>
          </a:p>
          <a:p>
            <a:pPr>
              <a:buFont typeface="Arial" panose="020B0604020202020204" pitchFamily="34" charset="0"/>
              <a:buChar char="•"/>
            </a:pPr>
            <a:endParaRPr lang="en-GB" sz="2800" dirty="0">
              <a:latin typeface="Sassoon Infant Std" panose="020B0503020103030203" pitchFamily="34" charset="0"/>
            </a:endParaRPr>
          </a:p>
          <a:p>
            <a:pPr>
              <a:buFont typeface="Arial" panose="020B0604020202020204" pitchFamily="34" charset="0"/>
              <a:buChar char="•"/>
            </a:pPr>
            <a:r>
              <a:rPr lang="en-GB" sz="2800" b="1" dirty="0">
                <a:latin typeface="Sassoon Infant Std" panose="020B0503020103030203" pitchFamily="34" charset="0"/>
              </a:rPr>
              <a:t>Grapheme-</a:t>
            </a:r>
            <a:r>
              <a:rPr lang="en-GB" sz="2800" dirty="0">
                <a:latin typeface="Sassoon Infant Std" panose="020B0503020103030203" pitchFamily="34" charset="0"/>
              </a:rPr>
              <a:t> this is a way of writing down a sound. This may consist of one or more letters e.g. </a:t>
            </a:r>
            <a:r>
              <a:rPr lang="en-GB" sz="2800" b="1" dirty="0" err="1">
                <a:latin typeface="Sassoon Infant Std" panose="020B0503020103030203" pitchFamily="34" charset="0"/>
              </a:rPr>
              <a:t>ie</a:t>
            </a:r>
            <a:r>
              <a:rPr lang="en-GB" sz="2800" dirty="0">
                <a:latin typeface="Sassoon Infant Std" panose="020B0503020103030203" pitchFamily="34" charset="0"/>
              </a:rPr>
              <a:t> as in p</a:t>
            </a:r>
            <a:r>
              <a:rPr lang="en-GB" sz="2800" b="1" dirty="0">
                <a:latin typeface="Sassoon Infant Std" panose="020B0503020103030203" pitchFamily="34" charset="0"/>
              </a:rPr>
              <a:t>ie</a:t>
            </a:r>
            <a:r>
              <a:rPr lang="en-GB" sz="2800" dirty="0">
                <a:latin typeface="Sassoon Infant Std" panose="020B0503020103030203" pitchFamily="34" charset="0"/>
              </a:rPr>
              <a:t>, </a:t>
            </a:r>
            <a:r>
              <a:rPr lang="en-GB" sz="2800" b="1" dirty="0" err="1">
                <a:latin typeface="Sassoon Infant Std" panose="020B0503020103030203" pitchFamily="34" charset="0"/>
              </a:rPr>
              <a:t>igh</a:t>
            </a:r>
            <a:r>
              <a:rPr lang="en-GB" sz="2800" dirty="0">
                <a:latin typeface="Sassoon Infant Std" panose="020B0503020103030203" pitchFamily="34" charset="0"/>
              </a:rPr>
              <a:t> as in h</a:t>
            </a:r>
            <a:r>
              <a:rPr lang="en-GB" sz="2800" b="1" dirty="0">
                <a:latin typeface="Sassoon Infant Std" panose="020B0503020103030203" pitchFamily="34" charset="0"/>
              </a:rPr>
              <a:t>igh</a:t>
            </a:r>
            <a:r>
              <a:rPr lang="en-GB" sz="2800" dirty="0">
                <a:latin typeface="Sassoon Infant Std" panose="020B0503020103030203" pitchFamily="34" charset="0"/>
              </a:rPr>
              <a:t>.</a:t>
            </a:r>
          </a:p>
          <a:p>
            <a:pPr>
              <a:buFont typeface="Arial" panose="020B0604020202020204" pitchFamily="34" charset="0"/>
              <a:buChar char="•"/>
            </a:pPr>
            <a:endParaRPr lang="en-GB" sz="2800" dirty="0">
              <a:latin typeface="Sassoon Infant Std" panose="020B0503020103030203" pitchFamily="34" charset="0"/>
            </a:endParaRPr>
          </a:p>
          <a:p>
            <a:pPr>
              <a:buFont typeface="Arial" panose="020B0604020202020204" pitchFamily="34" charset="0"/>
              <a:buChar char="•"/>
            </a:pPr>
            <a:r>
              <a:rPr lang="en-GB" sz="2800" b="1" dirty="0">
                <a:latin typeface="Sassoon Infant Std" panose="020B0503020103030203" pitchFamily="34" charset="0"/>
              </a:rPr>
              <a:t>Segment-</a:t>
            </a:r>
            <a:r>
              <a:rPr lang="en-GB" sz="2800" dirty="0">
                <a:latin typeface="Sassoon Infant Std" panose="020B0503020103030203" pitchFamily="34" charset="0"/>
              </a:rPr>
              <a:t> this is when children pull words apart by saying the sounds e.g. c-a-t    m-</a:t>
            </a:r>
            <a:r>
              <a:rPr lang="en-GB" sz="2800" dirty="0" err="1">
                <a:latin typeface="Sassoon Infant Std" panose="020B0503020103030203" pitchFamily="34" charset="0"/>
              </a:rPr>
              <a:t>oo</a:t>
            </a:r>
            <a:r>
              <a:rPr lang="en-GB" sz="2800" dirty="0">
                <a:latin typeface="Sassoon Infant Std" panose="020B0503020103030203" pitchFamily="34" charset="0"/>
              </a:rPr>
              <a:t>-n   f-</a:t>
            </a:r>
            <a:r>
              <a:rPr lang="en-GB" sz="2800" dirty="0" err="1">
                <a:latin typeface="Sassoon Infant Std" panose="020B0503020103030203" pitchFamily="34" charset="0"/>
              </a:rPr>
              <a:t>ar</a:t>
            </a:r>
            <a:r>
              <a:rPr lang="en-GB" sz="2800" dirty="0">
                <a:latin typeface="Sassoon Infant Std" panose="020B0503020103030203" pitchFamily="34" charset="0"/>
              </a:rPr>
              <a:t>-m-er</a:t>
            </a:r>
          </a:p>
          <a:p>
            <a:pPr lvl="0">
              <a:lnSpc>
                <a:spcPct val="70000"/>
              </a:lnSpc>
              <a:buFont typeface="Arial" panose="020B0604020202020204" pitchFamily="34" charset="0"/>
              <a:buChar char="•"/>
            </a:pPr>
            <a:endParaRPr lang="en-GB" sz="2800" dirty="0">
              <a:latin typeface="Sassoon Infant Std" panose="020B0503020103030203" pitchFamily="34" charset="0"/>
            </a:endParaRPr>
          </a:p>
        </p:txBody>
      </p:sp>
    </p:spTree>
    <p:extLst>
      <p:ext uri="{BB962C8B-B14F-4D97-AF65-F5344CB8AC3E}">
        <p14:creationId xmlns:p14="http://schemas.microsoft.com/office/powerpoint/2010/main" val="23579529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r>
              <a:rPr lang="en-GB" sz="7200" u="sng" dirty="0">
                <a:latin typeface="Sassoon Infant Std" panose="020B0503020103030203" pitchFamily="34" charset="0"/>
              </a:rPr>
              <a:t>Key terminology</a:t>
            </a:r>
          </a:p>
        </p:txBody>
      </p:sp>
      <p:sp>
        <p:nvSpPr>
          <p:cNvPr id="3" name="Content Placeholder 2"/>
          <p:cNvSpPr>
            <a:spLocks noGrp="1"/>
          </p:cNvSpPr>
          <p:nvPr>
            <p:ph idx="1"/>
          </p:nvPr>
        </p:nvSpPr>
        <p:spPr>
          <a:xfrm>
            <a:off x="642258" y="1729877"/>
            <a:ext cx="10515600" cy="4351338"/>
          </a:xfrm>
        </p:spPr>
        <p:txBody>
          <a:bodyPr>
            <a:noAutofit/>
          </a:bodyPr>
          <a:lstStyle/>
          <a:p>
            <a:pPr>
              <a:buFont typeface="Arial" panose="020B0604020202020204" pitchFamily="34" charset="0"/>
              <a:buChar char="•"/>
            </a:pPr>
            <a:r>
              <a:rPr lang="en-GB" sz="2800" b="1" dirty="0">
                <a:latin typeface="Sassoon Infant Std" panose="020B0503020103030203" pitchFamily="34" charset="0"/>
              </a:rPr>
              <a:t>Blend-</a:t>
            </a:r>
            <a:r>
              <a:rPr lang="en-GB" sz="2800" dirty="0">
                <a:latin typeface="Sassoon Infant Std" panose="020B0503020103030203" pitchFamily="34" charset="0"/>
              </a:rPr>
              <a:t> this is when sounds are put together to make a word</a:t>
            </a:r>
          </a:p>
          <a:p>
            <a:pPr>
              <a:buFont typeface="Arial" panose="020B0604020202020204" pitchFamily="34" charset="0"/>
              <a:buChar char="•"/>
            </a:pPr>
            <a:r>
              <a:rPr lang="en-GB" sz="2800" b="1" dirty="0">
                <a:latin typeface="Sassoon Infant Std" panose="020B0503020103030203" pitchFamily="34" charset="0"/>
              </a:rPr>
              <a:t>Digraph- </a:t>
            </a:r>
            <a:r>
              <a:rPr lang="en-GB" sz="2800" dirty="0">
                <a:latin typeface="Sassoon Infant Std" panose="020B0503020103030203" pitchFamily="34" charset="0"/>
              </a:rPr>
              <a:t>a grapheme containing two letters that make one sound e.g. </a:t>
            </a:r>
            <a:r>
              <a:rPr lang="en-GB" sz="2800" dirty="0" err="1">
                <a:latin typeface="Sassoon Infant Std" panose="020B0503020103030203" pitchFamily="34" charset="0"/>
              </a:rPr>
              <a:t>sh</a:t>
            </a:r>
            <a:r>
              <a:rPr lang="en-GB" sz="2800" dirty="0">
                <a:latin typeface="Sassoon Infant Std" panose="020B0503020103030203" pitchFamily="34" charset="0"/>
              </a:rPr>
              <a:t>, </a:t>
            </a:r>
            <a:r>
              <a:rPr lang="en-GB" sz="2800" dirty="0" err="1">
                <a:latin typeface="Sassoon Infant Std" panose="020B0503020103030203" pitchFamily="34" charset="0"/>
              </a:rPr>
              <a:t>th</a:t>
            </a:r>
            <a:r>
              <a:rPr lang="en-GB" sz="2800" dirty="0">
                <a:latin typeface="Sassoon Infant Std" panose="020B0503020103030203" pitchFamily="34" charset="0"/>
              </a:rPr>
              <a:t> or vowel digraphs such as </a:t>
            </a:r>
            <a:r>
              <a:rPr lang="en-GB" sz="2800" dirty="0" err="1">
                <a:latin typeface="Sassoon Infant Std" panose="020B0503020103030203" pitchFamily="34" charset="0"/>
              </a:rPr>
              <a:t>oa</a:t>
            </a:r>
            <a:r>
              <a:rPr lang="en-GB" sz="2800" dirty="0">
                <a:latin typeface="Sassoon Infant Std" panose="020B0503020103030203" pitchFamily="34" charset="0"/>
              </a:rPr>
              <a:t>, </a:t>
            </a:r>
            <a:r>
              <a:rPr lang="en-GB" sz="2800" dirty="0" err="1">
                <a:latin typeface="Sassoon Infant Std" panose="020B0503020103030203" pitchFamily="34" charset="0"/>
              </a:rPr>
              <a:t>ee</a:t>
            </a:r>
            <a:endParaRPr lang="en-GB" sz="2800" dirty="0">
              <a:latin typeface="Sassoon Infant Std" panose="020B0503020103030203" pitchFamily="34" charset="0"/>
            </a:endParaRPr>
          </a:p>
          <a:p>
            <a:pPr>
              <a:buFont typeface="Arial" panose="020B0604020202020204" pitchFamily="34" charset="0"/>
              <a:buChar char="•"/>
            </a:pPr>
            <a:r>
              <a:rPr lang="en-GB" sz="2800" b="1" dirty="0">
                <a:latin typeface="Sassoon Infant Std" panose="020B0503020103030203" pitchFamily="34" charset="0"/>
              </a:rPr>
              <a:t>Trigraph-</a:t>
            </a:r>
            <a:r>
              <a:rPr lang="en-GB" sz="2800" dirty="0">
                <a:latin typeface="Sassoon Infant Std" panose="020B0503020103030203" pitchFamily="34" charset="0"/>
              </a:rPr>
              <a:t> a grapheme containing three letters that make one sound e.g. </a:t>
            </a:r>
            <a:r>
              <a:rPr lang="en-GB" sz="2800" dirty="0" err="1">
                <a:latin typeface="Sassoon Infant Std" panose="020B0503020103030203" pitchFamily="34" charset="0"/>
              </a:rPr>
              <a:t>igh</a:t>
            </a:r>
            <a:r>
              <a:rPr lang="en-GB" sz="2800" dirty="0">
                <a:latin typeface="Sassoon Infant Std" panose="020B0503020103030203" pitchFamily="34" charset="0"/>
              </a:rPr>
              <a:t>, ear and air</a:t>
            </a:r>
          </a:p>
          <a:p>
            <a:pPr>
              <a:buFont typeface="Arial" panose="020B0604020202020204" pitchFamily="34" charset="0"/>
              <a:buChar char="•"/>
            </a:pPr>
            <a:r>
              <a:rPr lang="en-GB" sz="2800" b="1" dirty="0">
                <a:latin typeface="Sassoon Infant Std" panose="020B0503020103030203" pitchFamily="34" charset="0"/>
              </a:rPr>
              <a:t>Split digraph- </a:t>
            </a:r>
            <a:r>
              <a:rPr lang="en-GB" sz="2800" dirty="0">
                <a:latin typeface="Sassoon Infant Std" panose="020B0503020103030203" pitchFamily="34" charset="0"/>
              </a:rPr>
              <a:t>when a vowel digraph is split by a consonant e.g. </a:t>
            </a:r>
            <a:r>
              <a:rPr lang="en-GB" sz="2800" dirty="0" err="1">
                <a:latin typeface="Sassoon Infant Std" panose="020B0503020103030203" pitchFamily="34" charset="0"/>
              </a:rPr>
              <a:t>a_e</a:t>
            </a:r>
            <a:r>
              <a:rPr lang="en-GB" sz="2800" dirty="0">
                <a:latin typeface="Sassoon Infant Std" panose="020B0503020103030203" pitchFamily="34" charset="0"/>
              </a:rPr>
              <a:t>  la</a:t>
            </a:r>
            <a:r>
              <a:rPr lang="en-GB" sz="2800" u="sng" dirty="0">
                <a:latin typeface="Sassoon Infant Std" panose="020B0503020103030203" pitchFamily="34" charset="0"/>
              </a:rPr>
              <a:t>k</a:t>
            </a:r>
            <a:r>
              <a:rPr lang="en-GB" sz="2800" dirty="0">
                <a:latin typeface="Sassoon Infant Std" panose="020B0503020103030203" pitchFamily="34" charset="0"/>
              </a:rPr>
              <a:t>e   or   </a:t>
            </a:r>
            <a:r>
              <a:rPr lang="en-GB" sz="2800" dirty="0" err="1">
                <a:latin typeface="Sassoon Infant Std" panose="020B0503020103030203" pitchFamily="34" charset="0"/>
              </a:rPr>
              <a:t>i_e</a:t>
            </a:r>
            <a:r>
              <a:rPr lang="en-GB" sz="2800" dirty="0">
                <a:latin typeface="Sassoon Infant Std" panose="020B0503020103030203" pitchFamily="34" charset="0"/>
              </a:rPr>
              <a:t>  bi</a:t>
            </a:r>
            <a:r>
              <a:rPr lang="en-GB" sz="2800" u="sng" dirty="0">
                <a:latin typeface="Sassoon Infant Std" panose="020B0503020103030203" pitchFamily="34" charset="0"/>
              </a:rPr>
              <a:t>k</a:t>
            </a:r>
            <a:r>
              <a:rPr lang="en-GB" sz="2800" dirty="0">
                <a:latin typeface="Sassoon Infant Std" panose="020B0503020103030203" pitchFamily="34" charset="0"/>
              </a:rPr>
              <a:t>e </a:t>
            </a:r>
          </a:p>
          <a:p>
            <a:pPr lvl="0">
              <a:lnSpc>
                <a:spcPct val="70000"/>
              </a:lnSpc>
              <a:buFont typeface="Arial" panose="020B0604020202020204" pitchFamily="34" charset="0"/>
              <a:buChar char="•"/>
            </a:pPr>
            <a:endParaRPr lang="en-GB" sz="2800" dirty="0">
              <a:latin typeface="Sassoon Infant Std" panose="020B0503020103030203" pitchFamily="34" charset="0"/>
            </a:endParaRPr>
          </a:p>
        </p:txBody>
      </p:sp>
    </p:spTree>
    <p:extLst>
      <p:ext uri="{BB962C8B-B14F-4D97-AF65-F5344CB8AC3E}">
        <p14:creationId xmlns:p14="http://schemas.microsoft.com/office/powerpoint/2010/main" val="3710905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r>
              <a:rPr lang="en-GB" sz="7200" u="sng" dirty="0">
                <a:latin typeface="Sassoon Infant Std" panose="020B0503020103030203" pitchFamily="34" charset="0"/>
              </a:rPr>
              <a:t>Pure sounds</a:t>
            </a:r>
          </a:p>
        </p:txBody>
      </p:sp>
      <p:sp>
        <p:nvSpPr>
          <p:cNvPr id="3" name="Content Placeholder 2"/>
          <p:cNvSpPr>
            <a:spLocks noGrp="1"/>
          </p:cNvSpPr>
          <p:nvPr>
            <p:ph idx="1"/>
          </p:nvPr>
        </p:nvSpPr>
        <p:spPr>
          <a:xfrm>
            <a:off x="642258" y="1729877"/>
            <a:ext cx="10515600" cy="4351338"/>
          </a:xfrm>
        </p:spPr>
        <p:txBody>
          <a:bodyPr>
            <a:noAutofit/>
          </a:bodyPr>
          <a:lstStyle/>
          <a:p>
            <a:pPr>
              <a:buFont typeface="Arial" panose="020B0604020202020204" pitchFamily="34" charset="0"/>
              <a:buChar char="•"/>
            </a:pPr>
            <a:r>
              <a:rPr lang="en-GB" sz="2800" dirty="0">
                <a:latin typeface="Sassoon Infant Std" panose="020B0503020103030203" pitchFamily="34" charset="0"/>
              </a:rPr>
              <a:t>It is vital that sounds are pronounced in a pure way. For example ‘f’ not ‘</a:t>
            </a:r>
            <a:r>
              <a:rPr lang="en-GB" sz="2800" dirty="0" err="1">
                <a:latin typeface="Sassoon Infant Std" panose="020B0503020103030203" pitchFamily="34" charset="0"/>
              </a:rPr>
              <a:t>fuh</a:t>
            </a:r>
            <a:r>
              <a:rPr lang="en-GB" sz="2800" dirty="0">
                <a:latin typeface="Sassoon Infant Std" panose="020B0503020103030203" pitchFamily="34" charset="0"/>
              </a:rPr>
              <a:t>’ and ‘s’ not ‘</a:t>
            </a:r>
            <a:r>
              <a:rPr lang="en-GB" sz="2800" dirty="0" err="1">
                <a:latin typeface="Sassoon Infant Std" panose="020B0503020103030203" pitchFamily="34" charset="0"/>
              </a:rPr>
              <a:t>suh</a:t>
            </a:r>
            <a:r>
              <a:rPr lang="en-GB" sz="2800" dirty="0">
                <a:latin typeface="Sassoon Infant Std" panose="020B0503020103030203" pitchFamily="34" charset="0"/>
              </a:rPr>
              <a:t>’. The reason for this is so that children can segment and blend correctly and do not add extra sounds when reading.</a:t>
            </a:r>
          </a:p>
          <a:p>
            <a:pPr>
              <a:buFont typeface="Arial" panose="020B0604020202020204" pitchFamily="34" charset="0"/>
              <a:buChar char="•"/>
            </a:pPr>
            <a:r>
              <a:rPr lang="en-GB" sz="2800" dirty="0">
                <a:latin typeface="Sassoon Infant Std" panose="020B0503020103030203" pitchFamily="34" charset="0"/>
              </a:rPr>
              <a:t>e.g.   b-a-t-u instead of b-a-t</a:t>
            </a:r>
            <a:endParaRPr lang="en-GB" sz="2400" dirty="0">
              <a:latin typeface="Sassoon Infant Std" panose="020B0503020103030203" pitchFamily="34" charset="0"/>
            </a:endParaRPr>
          </a:p>
          <a:p>
            <a:pPr marL="0" indent="0">
              <a:buNone/>
            </a:pPr>
            <a:endParaRPr lang="en-GB" sz="2800" dirty="0">
              <a:latin typeface="Sassoon Infant Std" panose="020B0503020103030203" pitchFamily="34" charset="0"/>
            </a:endParaRPr>
          </a:p>
        </p:txBody>
      </p:sp>
    </p:spTree>
    <p:extLst>
      <p:ext uri="{BB962C8B-B14F-4D97-AF65-F5344CB8AC3E}">
        <p14:creationId xmlns:p14="http://schemas.microsoft.com/office/powerpoint/2010/main" val="27997819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fontScale="90000"/>
          </a:bodyPr>
          <a:lstStyle/>
          <a:p>
            <a:r>
              <a:rPr lang="en-GB" sz="7200" u="sng" dirty="0">
                <a:latin typeface="Sassoon Infant Std" panose="020B0503020103030203" pitchFamily="34" charset="0"/>
              </a:rPr>
              <a:t>SSPF- The will and the thrill</a:t>
            </a:r>
          </a:p>
        </p:txBody>
      </p:sp>
      <p:sp>
        <p:nvSpPr>
          <p:cNvPr id="3" name="Content Placeholder 2"/>
          <p:cNvSpPr>
            <a:spLocks noGrp="1"/>
          </p:cNvSpPr>
          <p:nvPr>
            <p:ph idx="1"/>
          </p:nvPr>
        </p:nvSpPr>
        <p:spPr>
          <a:xfrm>
            <a:off x="642258" y="1729877"/>
            <a:ext cx="10515600" cy="4351338"/>
          </a:xfrm>
        </p:spPr>
        <p:txBody>
          <a:bodyPr>
            <a:noAutofit/>
          </a:bodyPr>
          <a:lstStyle/>
          <a:p>
            <a:pPr marL="285750" lvl="0" indent="-285750">
              <a:lnSpc>
                <a:spcPct val="70000"/>
              </a:lnSpc>
              <a:buFont typeface="Arial" panose="020B0604020202020204" pitchFamily="34" charset="0"/>
              <a:buChar char="•"/>
            </a:pPr>
            <a:r>
              <a:rPr lang="en-GB" sz="2800" dirty="0">
                <a:latin typeface="SassoonPrimaryInfant" pitchFamily="2" charset="0"/>
              </a:rPr>
              <a:t>Can do ethos </a:t>
            </a:r>
          </a:p>
          <a:p>
            <a:pPr marL="285750" lvl="0" indent="-285750">
              <a:lnSpc>
                <a:spcPct val="70000"/>
              </a:lnSpc>
              <a:buFont typeface="Arial" panose="020B0604020202020204" pitchFamily="34" charset="0"/>
              <a:buChar char="•"/>
            </a:pPr>
            <a:r>
              <a:rPr lang="en-GB" sz="2800" dirty="0">
                <a:latin typeface="SassoonPrimaryInfant" pitchFamily="2" charset="0"/>
              </a:rPr>
              <a:t>Books</a:t>
            </a:r>
          </a:p>
          <a:p>
            <a:pPr marL="285750" lvl="0" indent="-285750">
              <a:lnSpc>
                <a:spcPct val="70000"/>
              </a:lnSpc>
              <a:buFont typeface="Arial" panose="020B0604020202020204" pitchFamily="34" charset="0"/>
              <a:buChar char="•"/>
            </a:pPr>
            <a:r>
              <a:rPr lang="en-GB" sz="2800" dirty="0">
                <a:latin typeface="SassoonPrimaryInfant" pitchFamily="2" charset="0"/>
              </a:rPr>
              <a:t>Rhymes</a:t>
            </a:r>
          </a:p>
          <a:p>
            <a:pPr marL="285750" lvl="0" indent="-285750">
              <a:lnSpc>
                <a:spcPct val="70000"/>
              </a:lnSpc>
              <a:buFont typeface="Arial" panose="020B0604020202020204" pitchFamily="34" charset="0"/>
              <a:buChar char="•"/>
            </a:pPr>
            <a:r>
              <a:rPr lang="en-GB" sz="2800" dirty="0">
                <a:latin typeface="SassoonPrimaryInfant" pitchFamily="2" charset="0"/>
              </a:rPr>
              <a:t>Poems</a:t>
            </a:r>
          </a:p>
          <a:p>
            <a:pPr marL="285750" lvl="0" indent="-285750">
              <a:lnSpc>
                <a:spcPct val="70000"/>
              </a:lnSpc>
              <a:buFont typeface="Arial" panose="020B0604020202020204" pitchFamily="34" charset="0"/>
              <a:buChar char="•"/>
            </a:pPr>
            <a:r>
              <a:rPr lang="en-GB" sz="2800" dirty="0">
                <a:latin typeface="SassoonPrimaryInfant" pitchFamily="2" charset="0"/>
              </a:rPr>
              <a:t>Songs </a:t>
            </a:r>
          </a:p>
          <a:p>
            <a:pPr lvl="0">
              <a:lnSpc>
                <a:spcPct val="70000"/>
              </a:lnSpc>
              <a:buFont typeface="Arial" panose="020B0604020202020204" pitchFamily="34" charset="0"/>
              <a:buChar char="•"/>
            </a:pPr>
            <a:r>
              <a:rPr lang="en-GB" sz="2800" dirty="0">
                <a:latin typeface="SassoonPrimaryInfant" pitchFamily="2" charset="0"/>
              </a:rPr>
              <a:t>Clever conversations </a:t>
            </a:r>
          </a:p>
          <a:p>
            <a:pPr lvl="0">
              <a:lnSpc>
                <a:spcPct val="70000"/>
              </a:lnSpc>
              <a:buFont typeface="Arial" panose="020B0604020202020204" pitchFamily="34" charset="0"/>
              <a:buChar char="•"/>
            </a:pPr>
            <a:r>
              <a:rPr lang="en-GB" sz="2800" dirty="0">
                <a:latin typeface="SassoonPrimaryInfant" pitchFamily="2" charset="0"/>
              </a:rPr>
              <a:t>Vocabulary </a:t>
            </a:r>
          </a:p>
          <a:p>
            <a:pPr lvl="0">
              <a:lnSpc>
                <a:spcPct val="70000"/>
              </a:lnSpc>
              <a:buFont typeface="Arial" panose="020B0604020202020204" pitchFamily="34" charset="0"/>
              <a:buChar char="•"/>
            </a:pPr>
            <a:r>
              <a:rPr lang="en-GB" sz="2800" dirty="0">
                <a:latin typeface="SassoonPrimaryInfant" pitchFamily="2" charset="0"/>
              </a:rPr>
              <a:t>Story making and telling</a:t>
            </a:r>
          </a:p>
          <a:p>
            <a:pPr lvl="0">
              <a:lnSpc>
                <a:spcPct val="70000"/>
              </a:lnSpc>
              <a:buFont typeface="Arial" panose="020B0604020202020204" pitchFamily="34" charset="0"/>
              <a:buChar char="•"/>
            </a:pPr>
            <a:r>
              <a:rPr lang="en-GB" sz="2800" dirty="0">
                <a:latin typeface="SassoonPrimaryInfant" pitchFamily="2" charset="0"/>
              </a:rPr>
              <a:t>Bringing books to life </a:t>
            </a:r>
          </a:p>
          <a:p>
            <a:pPr lvl="0">
              <a:lnSpc>
                <a:spcPct val="70000"/>
              </a:lnSpc>
              <a:buFont typeface="Arial" panose="020B0604020202020204" pitchFamily="34" charset="0"/>
              <a:buChar char="•"/>
            </a:pPr>
            <a:r>
              <a:rPr lang="en-GB" sz="2800" dirty="0">
                <a:latin typeface="SassoonPrimaryInfant" pitchFamily="2" charset="0"/>
              </a:rPr>
              <a:t>Love, joy and laughter </a:t>
            </a:r>
          </a:p>
          <a:p>
            <a:pPr lvl="0">
              <a:lnSpc>
                <a:spcPct val="70000"/>
              </a:lnSpc>
              <a:buFont typeface="Arial" panose="020B0604020202020204" pitchFamily="34" charset="0"/>
              <a:buChar char="•"/>
            </a:pPr>
            <a:endParaRPr lang="en-GB" sz="2800" dirty="0">
              <a:latin typeface="Sassoon Infant Std" panose="020B0503020103030203" pitchFamily="34" charset="0"/>
            </a:endParaRPr>
          </a:p>
        </p:txBody>
      </p:sp>
      <p:sp>
        <p:nvSpPr>
          <p:cNvPr id="11" name="TextBox 10">
            <a:extLst>
              <a:ext uri="{FF2B5EF4-FFF2-40B4-BE49-F238E27FC236}">
                <a16:creationId xmlns:a16="http://schemas.microsoft.com/office/drawing/2014/main" id="{A3B193F7-ADCF-6D11-9A01-8559443B76E3}"/>
              </a:ext>
            </a:extLst>
          </p:cNvPr>
          <p:cNvSpPr txBox="1"/>
          <p:nvPr/>
        </p:nvSpPr>
        <p:spPr>
          <a:xfrm>
            <a:off x="4758612" y="2782669"/>
            <a:ext cx="6102220" cy="646331"/>
          </a:xfrm>
          <a:prstGeom prst="rect">
            <a:avLst/>
          </a:prstGeom>
          <a:noFill/>
        </p:spPr>
        <p:txBody>
          <a:bodyPr wrap="square">
            <a:spAutoFit/>
          </a:bodyPr>
          <a:lstStyle/>
          <a:p>
            <a:pPr marL="0" indent="0" algn="ctr">
              <a:buNone/>
            </a:pPr>
            <a:r>
              <a:rPr lang="en-GB" sz="1800" b="1" i="0" u="none" strike="noStrike" kern="1200" cap="none" spc="0" baseline="0" dirty="0">
                <a:solidFill>
                  <a:schemeClr val="tx1"/>
                </a:solidFill>
                <a:uFillTx/>
                <a:latin typeface="SassoonPrimaryInfant" pitchFamily="2"/>
                <a:cs typeface="Arial" pitchFamily="34"/>
              </a:rPr>
              <a:t>Systematic Synthetic</a:t>
            </a:r>
          </a:p>
          <a:p>
            <a:pPr marL="0" indent="0" algn="ctr">
              <a:buFont typeface="Arial" pitchFamily="34"/>
              <a:buNone/>
            </a:pPr>
            <a:r>
              <a:rPr lang="en-GB" sz="1800" b="1" dirty="0">
                <a:latin typeface="SassoonPrimaryInfant"/>
              </a:rPr>
              <a:t>Phonics.</a:t>
            </a:r>
            <a:endParaRPr lang="en-GB" sz="1800" dirty="0">
              <a:latin typeface="SassoonPrimaryInfant" pitchFamily="2" charset="0"/>
            </a:endParaRPr>
          </a:p>
        </p:txBody>
      </p:sp>
    </p:spTree>
    <p:extLst>
      <p:ext uri="{BB962C8B-B14F-4D97-AF65-F5344CB8AC3E}">
        <p14:creationId xmlns:p14="http://schemas.microsoft.com/office/powerpoint/2010/main" val="13126564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r>
              <a:rPr lang="en-GB" sz="7200" u="sng" dirty="0">
                <a:latin typeface="Sassoon Infant Std" panose="020B0503020103030203" pitchFamily="34" charset="0"/>
              </a:rPr>
              <a:t>SSPF- The bigger picture</a:t>
            </a:r>
          </a:p>
        </p:txBody>
      </p:sp>
      <p:grpSp>
        <p:nvGrpSpPr>
          <p:cNvPr id="5" name="Group 4">
            <a:extLst>
              <a:ext uri="{FF2B5EF4-FFF2-40B4-BE49-F238E27FC236}">
                <a16:creationId xmlns:a16="http://schemas.microsoft.com/office/drawing/2014/main" id="{A1C4BECD-793A-8B41-CD28-E70AE7275E74}"/>
              </a:ext>
            </a:extLst>
          </p:cNvPr>
          <p:cNvGrpSpPr/>
          <p:nvPr/>
        </p:nvGrpSpPr>
        <p:grpSpPr>
          <a:xfrm>
            <a:off x="1306318" y="1729877"/>
            <a:ext cx="8418298" cy="4840229"/>
            <a:chOff x="1424664" y="1675690"/>
            <a:chExt cx="8418298" cy="4840229"/>
          </a:xfrm>
        </p:grpSpPr>
        <p:grpSp>
          <p:nvGrpSpPr>
            <p:cNvPr id="6" name="Group 57">
              <a:extLst>
                <a:ext uri="{FF2B5EF4-FFF2-40B4-BE49-F238E27FC236}">
                  <a16:creationId xmlns:a16="http://schemas.microsoft.com/office/drawing/2014/main" id="{E2841AD7-1303-2BDB-8CCE-90878EC90AE2}"/>
                </a:ext>
              </a:extLst>
            </p:cNvPr>
            <p:cNvGrpSpPr/>
            <p:nvPr/>
          </p:nvGrpSpPr>
          <p:grpSpPr>
            <a:xfrm>
              <a:off x="1593389" y="1812429"/>
              <a:ext cx="8249573" cy="4703490"/>
              <a:chOff x="1612242" y="1784149"/>
              <a:chExt cx="8059421" cy="4703490"/>
            </a:xfrm>
          </p:grpSpPr>
          <p:sp>
            <p:nvSpPr>
              <p:cNvPr id="25" name="Isosceles Triangle 28">
                <a:extLst>
                  <a:ext uri="{FF2B5EF4-FFF2-40B4-BE49-F238E27FC236}">
                    <a16:creationId xmlns:a16="http://schemas.microsoft.com/office/drawing/2014/main" id="{2C92E14E-3A43-C429-BF6F-DADEDFE5AE2D}"/>
                  </a:ext>
                </a:extLst>
              </p:cNvPr>
              <p:cNvSpPr/>
              <p:nvPr/>
            </p:nvSpPr>
            <p:spPr>
              <a:xfrm>
                <a:off x="1612242" y="1784149"/>
                <a:ext cx="8059421" cy="4703490"/>
              </a:xfrm>
              <a:custGeom>
                <a:avLst/>
                <a:gdLst>
                  <a:gd name="f0" fmla="val 10800000"/>
                  <a:gd name="f1" fmla="val 5400000"/>
                  <a:gd name="f2" fmla="val 180"/>
                  <a:gd name="f3" fmla="val w"/>
                  <a:gd name="f4" fmla="val h"/>
                  <a:gd name="f5" fmla="val ss"/>
                  <a:gd name="f6" fmla="val 0"/>
                  <a:gd name="f7" fmla="val 5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noFill/>
              <a:ln w="76196" cap="flat">
                <a:solidFill>
                  <a:srgbClr val="009999"/>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400" b="0" i="0" u="none" strike="noStrike" kern="1200" cap="none" spc="0" baseline="0">
                  <a:solidFill>
                    <a:srgbClr val="FFFFFF"/>
                  </a:solidFill>
                  <a:uFillTx/>
                  <a:latin typeface="SassoonPrimaryInfant" pitchFamily="2" charset="0"/>
                </a:endParaRPr>
              </a:p>
            </p:txBody>
          </p:sp>
          <p:cxnSp>
            <p:nvCxnSpPr>
              <p:cNvPr id="26" name="Straight Connector 29">
                <a:extLst>
                  <a:ext uri="{FF2B5EF4-FFF2-40B4-BE49-F238E27FC236}">
                    <a16:creationId xmlns:a16="http://schemas.microsoft.com/office/drawing/2014/main" id="{29E4BDFF-6CFE-EC3E-8EAD-C296B509BB0B}"/>
                  </a:ext>
                </a:extLst>
              </p:cNvPr>
              <p:cNvCxnSpPr/>
              <p:nvPr/>
            </p:nvCxnSpPr>
            <p:spPr>
              <a:xfrm>
                <a:off x="2082500" y="5940161"/>
                <a:ext cx="7100480" cy="0"/>
              </a:xfrm>
              <a:prstGeom prst="straightConnector1">
                <a:avLst/>
              </a:prstGeom>
              <a:noFill/>
              <a:ln w="76196" cap="flat">
                <a:solidFill>
                  <a:srgbClr val="009999"/>
                </a:solidFill>
                <a:prstDash val="solid"/>
                <a:miter/>
              </a:ln>
            </p:spPr>
          </p:cxnSp>
          <p:cxnSp>
            <p:nvCxnSpPr>
              <p:cNvPr id="27" name="Straight Connector 30">
                <a:extLst>
                  <a:ext uri="{FF2B5EF4-FFF2-40B4-BE49-F238E27FC236}">
                    <a16:creationId xmlns:a16="http://schemas.microsoft.com/office/drawing/2014/main" id="{BEB3333F-62C1-9083-34E5-505BF44C4A8D}"/>
                  </a:ext>
                </a:extLst>
              </p:cNvPr>
              <p:cNvCxnSpPr/>
              <p:nvPr/>
            </p:nvCxnSpPr>
            <p:spPr>
              <a:xfrm>
                <a:off x="2634020" y="5326160"/>
                <a:ext cx="6041862" cy="0"/>
              </a:xfrm>
              <a:prstGeom prst="straightConnector1">
                <a:avLst/>
              </a:prstGeom>
              <a:noFill/>
              <a:ln w="76196" cap="flat">
                <a:solidFill>
                  <a:srgbClr val="009999"/>
                </a:solidFill>
                <a:prstDash val="solid"/>
                <a:miter/>
              </a:ln>
            </p:spPr>
          </p:cxnSp>
          <p:cxnSp>
            <p:nvCxnSpPr>
              <p:cNvPr id="28" name="Straight Connector 31">
                <a:extLst>
                  <a:ext uri="{FF2B5EF4-FFF2-40B4-BE49-F238E27FC236}">
                    <a16:creationId xmlns:a16="http://schemas.microsoft.com/office/drawing/2014/main" id="{D0273F49-253A-4A7E-0180-074928CFAE8D}"/>
                  </a:ext>
                </a:extLst>
              </p:cNvPr>
              <p:cNvCxnSpPr/>
              <p:nvPr/>
            </p:nvCxnSpPr>
            <p:spPr>
              <a:xfrm>
                <a:off x="3095618" y="4754377"/>
                <a:ext cx="5101337" cy="0"/>
              </a:xfrm>
              <a:prstGeom prst="straightConnector1">
                <a:avLst/>
              </a:prstGeom>
              <a:noFill/>
              <a:ln w="76196" cap="flat">
                <a:solidFill>
                  <a:srgbClr val="009999"/>
                </a:solidFill>
                <a:prstDash val="solid"/>
                <a:miter/>
              </a:ln>
            </p:spPr>
          </p:cxnSp>
          <p:cxnSp>
            <p:nvCxnSpPr>
              <p:cNvPr id="29" name="Straight Connector 32">
                <a:extLst>
                  <a:ext uri="{FF2B5EF4-FFF2-40B4-BE49-F238E27FC236}">
                    <a16:creationId xmlns:a16="http://schemas.microsoft.com/office/drawing/2014/main" id="{1859CE12-B1C5-AAD0-389A-A1F900A04A7A}"/>
                  </a:ext>
                </a:extLst>
              </p:cNvPr>
              <p:cNvCxnSpPr/>
              <p:nvPr/>
            </p:nvCxnSpPr>
            <p:spPr>
              <a:xfrm>
                <a:off x="3583213" y="4194105"/>
                <a:ext cx="4133728" cy="0"/>
              </a:xfrm>
              <a:prstGeom prst="straightConnector1">
                <a:avLst/>
              </a:prstGeom>
              <a:noFill/>
              <a:ln w="76196" cap="flat">
                <a:solidFill>
                  <a:srgbClr val="009999"/>
                </a:solidFill>
                <a:prstDash val="solid"/>
                <a:miter/>
              </a:ln>
            </p:spPr>
          </p:cxnSp>
          <p:cxnSp>
            <p:nvCxnSpPr>
              <p:cNvPr id="30" name="Straight Connector 33">
                <a:extLst>
                  <a:ext uri="{FF2B5EF4-FFF2-40B4-BE49-F238E27FC236}">
                    <a16:creationId xmlns:a16="http://schemas.microsoft.com/office/drawing/2014/main" id="{8F0C0921-8B94-D33A-7A59-A8BF855CCD89}"/>
                  </a:ext>
                </a:extLst>
              </p:cNvPr>
              <p:cNvCxnSpPr/>
              <p:nvPr/>
            </p:nvCxnSpPr>
            <p:spPr>
              <a:xfrm>
                <a:off x="4144490" y="3548128"/>
                <a:ext cx="3020922" cy="0"/>
              </a:xfrm>
              <a:prstGeom prst="straightConnector1">
                <a:avLst/>
              </a:prstGeom>
              <a:noFill/>
              <a:ln w="76196" cap="flat">
                <a:solidFill>
                  <a:srgbClr val="009999"/>
                </a:solidFill>
                <a:prstDash val="solid"/>
                <a:miter/>
              </a:ln>
            </p:spPr>
          </p:cxnSp>
          <p:cxnSp>
            <p:nvCxnSpPr>
              <p:cNvPr id="31" name="Straight Connector 34">
                <a:extLst>
                  <a:ext uri="{FF2B5EF4-FFF2-40B4-BE49-F238E27FC236}">
                    <a16:creationId xmlns:a16="http://schemas.microsoft.com/office/drawing/2014/main" id="{F351E9E2-079F-FFA7-60F6-F6E9247855B0}"/>
                  </a:ext>
                </a:extLst>
              </p:cNvPr>
              <p:cNvCxnSpPr/>
              <p:nvPr/>
            </p:nvCxnSpPr>
            <p:spPr>
              <a:xfrm>
                <a:off x="4606079" y="2976335"/>
                <a:ext cx="2061990" cy="0"/>
              </a:xfrm>
              <a:prstGeom prst="straightConnector1">
                <a:avLst/>
              </a:prstGeom>
              <a:noFill/>
              <a:ln w="76196" cap="flat">
                <a:solidFill>
                  <a:srgbClr val="009999"/>
                </a:solidFill>
                <a:prstDash val="solid"/>
                <a:miter/>
              </a:ln>
            </p:spPr>
          </p:cxnSp>
        </p:grpSp>
        <p:sp>
          <p:nvSpPr>
            <p:cNvPr id="7" name="TextBox 58">
              <a:extLst>
                <a:ext uri="{FF2B5EF4-FFF2-40B4-BE49-F238E27FC236}">
                  <a16:creationId xmlns:a16="http://schemas.microsoft.com/office/drawing/2014/main" id="{36958A29-4671-3496-B3B0-5633DCABD8A9}"/>
                </a:ext>
              </a:extLst>
            </p:cNvPr>
            <p:cNvSpPr txBox="1"/>
            <p:nvPr/>
          </p:nvSpPr>
          <p:spPr>
            <a:xfrm>
              <a:off x="3807197" y="4923310"/>
              <a:ext cx="4063222" cy="30777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dirty="0">
                  <a:solidFill>
                    <a:srgbClr val="000000"/>
                  </a:solidFill>
                  <a:uFillTx/>
                  <a:latin typeface="SassoonPrimaryInfant" pitchFamily="2" charset="0"/>
                </a:rPr>
                <a:t>General Sound Discrimination Phase 1  </a:t>
              </a:r>
            </a:p>
          </p:txBody>
        </p:sp>
        <p:sp>
          <p:nvSpPr>
            <p:cNvPr id="8" name="TextBox 59">
              <a:extLst>
                <a:ext uri="{FF2B5EF4-FFF2-40B4-BE49-F238E27FC236}">
                  <a16:creationId xmlns:a16="http://schemas.microsoft.com/office/drawing/2014/main" id="{07051F60-CFCF-DA51-5F8C-AF26638F8949}"/>
                </a:ext>
              </a:extLst>
            </p:cNvPr>
            <p:cNvSpPr txBox="1"/>
            <p:nvPr/>
          </p:nvSpPr>
          <p:spPr>
            <a:xfrm>
              <a:off x="3857745" y="4315965"/>
              <a:ext cx="349910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SassoonPrimaryInfant" pitchFamily="2" charset="0"/>
                </a:rPr>
                <a:t>Phonological awareness Phase 1 </a:t>
              </a:r>
            </a:p>
          </p:txBody>
        </p:sp>
        <p:sp>
          <p:nvSpPr>
            <p:cNvPr id="9" name="TextBox 60">
              <a:extLst>
                <a:ext uri="{FF2B5EF4-FFF2-40B4-BE49-F238E27FC236}">
                  <a16:creationId xmlns:a16="http://schemas.microsoft.com/office/drawing/2014/main" id="{BA67D329-31EE-FFCA-E4AF-576FD74FE030}"/>
                </a:ext>
              </a:extLst>
            </p:cNvPr>
            <p:cNvSpPr txBox="1"/>
            <p:nvPr/>
          </p:nvSpPr>
          <p:spPr>
            <a:xfrm>
              <a:off x="3735143" y="3734242"/>
              <a:ext cx="349910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dirty="0">
                  <a:solidFill>
                    <a:srgbClr val="000000"/>
                  </a:solidFill>
                  <a:uFillTx/>
                  <a:latin typeface="SassoonPrimaryInfant" pitchFamily="2" charset="0"/>
                </a:rPr>
                <a:t>Phase 2 &amp; 3 </a:t>
              </a:r>
            </a:p>
          </p:txBody>
        </p:sp>
        <p:sp>
          <p:nvSpPr>
            <p:cNvPr id="10" name="TextBox 61">
              <a:extLst>
                <a:ext uri="{FF2B5EF4-FFF2-40B4-BE49-F238E27FC236}">
                  <a16:creationId xmlns:a16="http://schemas.microsoft.com/office/drawing/2014/main" id="{0BA5425E-805F-E377-962E-A2652E8FC236}"/>
                </a:ext>
              </a:extLst>
            </p:cNvPr>
            <p:cNvSpPr txBox="1"/>
            <p:nvPr/>
          </p:nvSpPr>
          <p:spPr>
            <a:xfrm>
              <a:off x="3734411" y="3113493"/>
              <a:ext cx="349910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SassoonPrimaryInfant" pitchFamily="2" charset="0"/>
                </a:rPr>
                <a:t>Phase 4 &amp; 5 </a:t>
              </a:r>
            </a:p>
          </p:txBody>
        </p:sp>
        <p:sp>
          <p:nvSpPr>
            <p:cNvPr id="12" name="TextBox 62">
              <a:extLst>
                <a:ext uri="{FF2B5EF4-FFF2-40B4-BE49-F238E27FC236}">
                  <a16:creationId xmlns:a16="http://schemas.microsoft.com/office/drawing/2014/main" id="{CBA7EDC9-23DC-8E90-0AEE-3A40AB8328BB}"/>
                </a:ext>
              </a:extLst>
            </p:cNvPr>
            <p:cNvSpPr txBox="1"/>
            <p:nvPr/>
          </p:nvSpPr>
          <p:spPr>
            <a:xfrm>
              <a:off x="3882919" y="2507620"/>
              <a:ext cx="349910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SassoonPrimaryInfant" pitchFamily="2" charset="0"/>
                </a:rPr>
                <a:t>NC KS1 </a:t>
              </a:r>
            </a:p>
          </p:txBody>
        </p:sp>
        <p:sp>
          <p:nvSpPr>
            <p:cNvPr id="13" name="TextBox 63">
              <a:extLst>
                <a:ext uri="{FF2B5EF4-FFF2-40B4-BE49-F238E27FC236}">
                  <a16:creationId xmlns:a16="http://schemas.microsoft.com/office/drawing/2014/main" id="{35265588-D719-6A7A-2EE7-7C6648990917}"/>
                </a:ext>
              </a:extLst>
            </p:cNvPr>
            <p:cNvSpPr txBox="1"/>
            <p:nvPr/>
          </p:nvSpPr>
          <p:spPr>
            <a:xfrm>
              <a:off x="3522791" y="6046046"/>
              <a:ext cx="3499101" cy="307777"/>
            </a:xfrm>
            <a:prstGeom prst="rect">
              <a:avLst/>
            </a:prstGeom>
            <a:noFill/>
            <a:ln w="9528" cap="flat">
              <a:solidFill>
                <a:srgbClr val="FFFFFF"/>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SassoonPrimaryInfant" pitchFamily="2" charset="0"/>
                </a:rPr>
                <a:t>Language Development </a:t>
              </a:r>
            </a:p>
          </p:txBody>
        </p:sp>
        <p:sp>
          <p:nvSpPr>
            <p:cNvPr id="14" name="TextBox 64">
              <a:extLst>
                <a:ext uri="{FF2B5EF4-FFF2-40B4-BE49-F238E27FC236}">
                  <a16:creationId xmlns:a16="http://schemas.microsoft.com/office/drawing/2014/main" id="{D171C942-1A49-7709-7059-C60A67D4BDFC}"/>
                </a:ext>
              </a:extLst>
            </p:cNvPr>
            <p:cNvSpPr txBox="1"/>
            <p:nvPr/>
          </p:nvSpPr>
          <p:spPr>
            <a:xfrm>
              <a:off x="1424664" y="6058930"/>
              <a:ext cx="349910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dirty="0">
                  <a:solidFill>
                    <a:srgbClr val="000000"/>
                  </a:solidFill>
                  <a:uFillTx/>
                  <a:latin typeface="SassoonPrimaryInfant" pitchFamily="2" charset="0"/>
                </a:rPr>
                <a:t>Listen </a:t>
              </a:r>
            </a:p>
          </p:txBody>
        </p:sp>
        <p:sp>
          <p:nvSpPr>
            <p:cNvPr id="15" name="TextBox 65">
              <a:extLst>
                <a:ext uri="{FF2B5EF4-FFF2-40B4-BE49-F238E27FC236}">
                  <a16:creationId xmlns:a16="http://schemas.microsoft.com/office/drawing/2014/main" id="{330B893B-1E4C-3C07-305F-47A68B3FF4EB}"/>
                </a:ext>
              </a:extLst>
            </p:cNvPr>
            <p:cNvSpPr txBox="1"/>
            <p:nvPr/>
          </p:nvSpPr>
          <p:spPr>
            <a:xfrm>
              <a:off x="6149716" y="6015149"/>
              <a:ext cx="349910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SassoonPrimaryInfant" pitchFamily="2" charset="0"/>
                </a:rPr>
                <a:t>Understand and Speak </a:t>
              </a:r>
            </a:p>
          </p:txBody>
        </p:sp>
        <p:sp>
          <p:nvSpPr>
            <p:cNvPr id="16" name="TextBox 66">
              <a:extLst>
                <a:ext uri="{FF2B5EF4-FFF2-40B4-BE49-F238E27FC236}">
                  <a16:creationId xmlns:a16="http://schemas.microsoft.com/office/drawing/2014/main" id="{8BEAFB9F-BA7D-0788-296A-73388427755C}"/>
                </a:ext>
              </a:extLst>
            </p:cNvPr>
            <p:cNvSpPr txBox="1"/>
            <p:nvPr/>
          </p:nvSpPr>
          <p:spPr>
            <a:xfrm>
              <a:off x="3387643" y="5492679"/>
              <a:ext cx="4245981" cy="307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dirty="0">
                  <a:solidFill>
                    <a:srgbClr val="000000"/>
                  </a:solidFill>
                  <a:uFillTx/>
                  <a:latin typeface="SassoonPrimaryInfant" pitchFamily="2" charset="0"/>
                </a:rPr>
                <a:t>Stories, Songs, Rhymes and Non-Fiction  </a:t>
              </a:r>
            </a:p>
          </p:txBody>
        </p:sp>
        <p:grpSp>
          <p:nvGrpSpPr>
            <p:cNvPr id="17" name="Group 94">
              <a:extLst>
                <a:ext uri="{FF2B5EF4-FFF2-40B4-BE49-F238E27FC236}">
                  <a16:creationId xmlns:a16="http://schemas.microsoft.com/office/drawing/2014/main" id="{4E3936B5-18C7-6765-12AE-3E207F438565}"/>
                </a:ext>
              </a:extLst>
            </p:cNvPr>
            <p:cNvGrpSpPr/>
            <p:nvPr/>
          </p:nvGrpSpPr>
          <p:grpSpPr>
            <a:xfrm>
              <a:off x="1598034" y="1675690"/>
              <a:ext cx="2589841" cy="4435846"/>
              <a:chOff x="1616887" y="1647410"/>
              <a:chExt cx="2530145" cy="4435846"/>
            </a:xfrm>
          </p:grpSpPr>
          <p:cxnSp>
            <p:nvCxnSpPr>
              <p:cNvPr id="19" name="Straight Arrow Connector 70">
                <a:extLst>
                  <a:ext uri="{FF2B5EF4-FFF2-40B4-BE49-F238E27FC236}">
                    <a16:creationId xmlns:a16="http://schemas.microsoft.com/office/drawing/2014/main" id="{F04608B8-0BC8-DADF-A559-DA0627925109}"/>
                  </a:ext>
                </a:extLst>
              </p:cNvPr>
              <p:cNvCxnSpPr/>
              <p:nvPr/>
            </p:nvCxnSpPr>
            <p:spPr>
              <a:xfrm flipV="1">
                <a:off x="1616887" y="1668962"/>
                <a:ext cx="0" cy="4414294"/>
              </a:xfrm>
              <a:prstGeom prst="straightConnector1">
                <a:avLst/>
              </a:prstGeom>
              <a:noFill/>
              <a:ln w="28575" cap="flat">
                <a:solidFill>
                  <a:srgbClr val="009999"/>
                </a:solidFill>
                <a:prstDash val="solid"/>
                <a:miter/>
                <a:tailEnd type="arrow"/>
              </a:ln>
            </p:spPr>
          </p:cxnSp>
          <p:cxnSp>
            <p:nvCxnSpPr>
              <p:cNvPr id="20" name="Straight Arrow Connector 71">
                <a:extLst>
                  <a:ext uri="{FF2B5EF4-FFF2-40B4-BE49-F238E27FC236}">
                    <a16:creationId xmlns:a16="http://schemas.microsoft.com/office/drawing/2014/main" id="{288CEFDF-7938-C8FA-EEEE-2DDF9F2E5816}"/>
                  </a:ext>
                </a:extLst>
              </p:cNvPr>
              <p:cNvCxnSpPr/>
              <p:nvPr/>
            </p:nvCxnSpPr>
            <p:spPr>
              <a:xfrm flipV="1">
                <a:off x="2126345" y="1673077"/>
                <a:ext cx="0" cy="3782224"/>
              </a:xfrm>
              <a:prstGeom prst="straightConnector1">
                <a:avLst/>
              </a:prstGeom>
              <a:noFill/>
              <a:ln w="28575" cap="flat">
                <a:solidFill>
                  <a:srgbClr val="009999"/>
                </a:solidFill>
                <a:prstDash val="solid"/>
                <a:miter/>
                <a:tailEnd type="arrow"/>
              </a:ln>
            </p:spPr>
          </p:cxnSp>
          <p:cxnSp>
            <p:nvCxnSpPr>
              <p:cNvPr id="21" name="Straight Arrow Connector 73">
                <a:extLst>
                  <a:ext uri="{FF2B5EF4-FFF2-40B4-BE49-F238E27FC236}">
                    <a16:creationId xmlns:a16="http://schemas.microsoft.com/office/drawing/2014/main" id="{88B801BC-4EC6-23BE-5805-BBE5E2F409B1}"/>
                  </a:ext>
                </a:extLst>
              </p:cNvPr>
              <p:cNvCxnSpPr/>
              <p:nvPr/>
            </p:nvCxnSpPr>
            <p:spPr>
              <a:xfrm flipV="1">
                <a:off x="2658800" y="1649952"/>
                <a:ext cx="29033" cy="3259370"/>
              </a:xfrm>
              <a:prstGeom prst="straightConnector1">
                <a:avLst/>
              </a:prstGeom>
              <a:noFill/>
              <a:ln w="28575" cap="flat">
                <a:solidFill>
                  <a:srgbClr val="009999"/>
                </a:solidFill>
                <a:prstDash val="solid"/>
                <a:miter/>
                <a:tailEnd type="arrow"/>
              </a:ln>
            </p:spPr>
          </p:cxnSp>
          <p:cxnSp>
            <p:nvCxnSpPr>
              <p:cNvPr id="22" name="Straight Arrow Connector 76">
                <a:extLst>
                  <a:ext uri="{FF2B5EF4-FFF2-40B4-BE49-F238E27FC236}">
                    <a16:creationId xmlns:a16="http://schemas.microsoft.com/office/drawing/2014/main" id="{9E8FCAE2-7D84-FE9E-1F1B-5658B678A438}"/>
                  </a:ext>
                </a:extLst>
              </p:cNvPr>
              <p:cNvCxnSpPr/>
              <p:nvPr/>
            </p:nvCxnSpPr>
            <p:spPr>
              <a:xfrm flipV="1">
                <a:off x="3152741" y="1656892"/>
                <a:ext cx="38551" cy="2616400"/>
              </a:xfrm>
              <a:prstGeom prst="straightConnector1">
                <a:avLst/>
              </a:prstGeom>
              <a:noFill/>
              <a:ln w="28575" cap="flat">
                <a:solidFill>
                  <a:srgbClr val="009999"/>
                </a:solidFill>
                <a:prstDash val="solid"/>
                <a:miter/>
                <a:tailEnd type="arrow"/>
              </a:ln>
            </p:spPr>
          </p:cxnSp>
          <p:cxnSp>
            <p:nvCxnSpPr>
              <p:cNvPr id="23" name="Straight Arrow Connector 81">
                <a:extLst>
                  <a:ext uri="{FF2B5EF4-FFF2-40B4-BE49-F238E27FC236}">
                    <a16:creationId xmlns:a16="http://schemas.microsoft.com/office/drawing/2014/main" id="{F9415D6A-C05D-D1C9-7F54-FCA736F7386B}"/>
                  </a:ext>
                </a:extLst>
              </p:cNvPr>
              <p:cNvCxnSpPr/>
              <p:nvPr/>
            </p:nvCxnSpPr>
            <p:spPr>
              <a:xfrm flipV="1">
                <a:off x="3627369" y="1649952"/>
                <a:ext cx="31108" cy="2173383"/>
              </a:xfrm>
              <a:prstGeom prst="straightConnector1">
                <a:avLst/>
              </a:prstGeom>
              <a:noFill/>
              <a:ln w="28575" cap="flat">
                <a:solidFill>
                  <a:srgbClr val="009999"/>
                </a:solidFill>
                <a:prstDash val="solid"/>
                <a:miter/>
                <a:tailEnd type="arrow"/>
              </a:ln>
            </p:spPr>
          </p:cxnSp>
          <p:cxnSp>
            <p:nvCxnSpPr>
              <p:cNvPr id="24" name="Straight Arrow Connector 83">
                <a:extLst>
                  <a:ext uri="{FF2B5EF4-FFF2-40B4-BE49-F238E27FC236}">
                    <a16:creationId xmlns:a16="http://schemas.microsoft.com/office/drawing/2014/main" id="{009CC6F0-A29B-D4EC-FE73-DD178F53E10A}"/>
                  </a:ext>
                </a:extLst>
              </p:cNvPr>
              <p:cNvCxnSpPr/>
              <p:nvPr/>
            </p:nvCxnSpPr>
            <p:spPr>
              <a:xfrm flipV="1">
                <a:off x="4147032" y="1647410"/>
                <a:ext cx="0" cy="1486952"/>
              </a:xfrm>
              <a:prstGeom prst="straightConnector1">
                <a:avLst/>
              </a:prstGeom>
              <a:noFill/>
              <a:ln w="28575" cap="flat">
                <a:solidFill>
                  <a:srgbClr val="009999"/>
                </a:solidFill>
                <a:prstDash val="solid"/>
                <a:miter/>
                <a:tailEnd type="arrow"/>
              </a:ln>
            </p:spPr>
          </p:cxnSp>
        </p:grpSp>
        <p:cxnSp>
          <p:nvCxnSpPr>
            <p:cNvPr id="18" name="Straight Arrow Connector 102">
              <a:extLst>
                <a:ext uri="{FF2B5EF4-FFF2-40B4-BE49-F238E27FC236}">
                  <a16:creationId xmlns:a16="http://schemas.microsoft.com/office/drawing/2014/main" id="{3CA0CDF5-4478-7F79-1E90-50A03C55E99E}"/>
                </a:ext>
              </a:extLst>
            </p:cNvPr>
            <p:cNvCxnSpPr>
              <a:cxnSpLocks/>
            </p:cNvCxnSpPr>
            <p:nvPr/>
          </p:nvCxnSpPr>
          <p:spPr>
            <a:xfrm flipH="1" flipV="1">
              <a:off x="6053759" y="1783106"/>
              <a:ext cx="3775256" cy="4545519"/>
            </a:xfrm>
            <a:prstGeom prst="straightConnector1">
              <a:avLst/>
            </a:prstGeom>
            <a:noFill/>
            <a:ln w="28575" cap="flat">
              <a:solidFill>
                <a:srgbClr val="009999"/>
              </a:solidFill>
              <a:prstDash val="solid"/>
              <a:miter/>
              <a:tailEnd type="arrow"/>
            </a:ln>
          </p:spPr>
        </p:cxnSp>
      </p:grpSp>
    </p:spTree>
    <p:extLst>
      <p:ext uri="{BB962C8B-B14F-4D97-AF65-F5344CB8AC3E}">
        <p14:creationId xmlns:p14="http://schemas.microsoft.com/office/powerpoint/2010/main" val="17079671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502" y="114151"/>
            <a:ext cx="4153262" cy="1148272"/>
          </a:xfrm>
        </p:spPr>
        <p:txBody>
          <a:bodyPr>
            <a:normAutofit/>
          </a:bodyPr>
          <a:lstStyle/>
          <a:p>
            <a:pPr algn="ctr"/>
            <a:r>
              <a:rPr lang="en-GB" sz="4000" u="sng" dirty="0">
                <a:latin typeface="Sassoon Infant Std" panose="020B0503020103030203" pitchFamily="34" charset="0"/>
              </a:rPr>
              <a:t>The basics 3</a:t>
            </a:r>
          </a:p>
        </p:txBody>
      </p:sp>
      <p:pic>
        <p:nvPicPr>
          <p:cNvPr id="32" name="Picture 31">
            <a:extLst>
              <a:ext uri="{FF2B5EF4-FFF2-40B4-BE49-F238E27FC236}">
                <a16:creationId xmlns:a16="http://schemas.microsoft.com/office/drawing/2014/main" id="{6BD1DF34-8D43-6AA6-6CCC-A937E4FF85FC}"/>
              </a:ext>
            </a:extLst>
          </p:cNvPr>
          <p:cNvPicPr>
            <a:picLocks noChangeAspect="1"/>
          </p:cNvPicPr>
          <p:nvPr/>
        </p:nvPicPr>
        <p:blipFill rotWithShape="1">
          <a:blip r:embed="rId2"/>
          <a:srcRect l="11639"/>
          <a:stretch/>
        </p:blipFill>
        <p:spPr>
          <a:xfrm>
            <a:off x="80834" y="1491693"/>
            <a:ext cx="4099397" cy="2757230"/>
          </a:xfrm>
          <a:prstGeom prst="rect">
            <a:avLst/>
          </a:prstGeom>
        </p:spPr>
      </p:pic>
      <p:sp>
        <p:nvSpPr>
          <p:cNvPr id="34" name="TextBox 33">
            <a:extLst>
              <a:ext uri="{FF2B5EF4-FFF2-40B4-BE49-F238E27FC236}">
                <a16:creationId xmlns:a16="http://schemas.microsoft.com/office/drawing/2014/main" id="{CA5A2C01-17EC-E52D-292B-FDFF72B32184}"/>
              </a:ext>
            </a:extLst>
          </p:cNvPr>
          <p:cNvSpPr txBox="1"/>
          <p:nvPr/>
        </p:nvSpPr>
        <p:spPr>
          <a:xfrm>
            <a:off x="-1207200" y="839931"/>
            <a:ext cx="6104658" cy="590931"/>
          </a:xfrm>
          <a:prstGeom prst="rect">
            <a:avLst/>
          </a:prstGeom>
          <a:noFill/>
        </p:spPr>
        <p:txBody>
          <a:bodyPr wrap="square">
            <a:spAutoFit/>
          </a:bodyPr>
          <a:lstStyle/>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US" sz="1800" b="1" kern="0" dirty="0">
                <a:solidFill>
                  <a:srgbClr val="0E453C"/>
                </a:solidFill>
                <a:latin typeface="SassoonPrimaryInfant" pitchFamily="2"/>
                <a:cs typeface="Arial" pitchFamily="34"/>
              </a:rPr>
              <a:t>Listen, Recognise, Build, Read, Write </a:t>
            </a:r>
          </a:p>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US" sz="1800" b="1" i="0" u="none" strike="noStrike" kern="0" cap="none" spc="0" baseline="0" dirty="0">
                <a:solidFill>
                  <a:srgbClr val="0E453C"/>
                </a:solidFill>
                <a:uFillTx/>
                <a:latin typeface="SassoonPrimaryInfant" pitchFamily="2"/>
                <a:cs typeface="Arial" pitchFamily="34"/>
              </a:rPr>
              <a:t>3 sounds only</a:t>
            </a:r>
            <a:endParaRPr lang="en-US" sz="1800" b="1" i="0" u="none" strike="noStrike" kern="1200" cap="none" spc="0" baseline="0" dirty="0">
              <a:solidFill>
                <a:srgbClr val="0E453C"/>
              </a:solidFill>
              <a:uFillTx/>
              <a:latin typeface="SassoonPrimaryInfant" pitchFamily="2"/>
              <a:cs typeface="Arial" pitchFamily="34"/>
            </a:endParaRPr>
          </a:p>
        </p:txBody>
      </p:sp>
      <p:sp>
        <p:nvSpPr>
          <p:cNvPr id="3" name="Title 1">
            <a:extLst>
              <a:ext uri="{FF2B5EF4-FFF2-40B4-BE49-F238E27FC236}">
                <a16:creationId xmlns:a16="http://schemas.microsoft.com/office/drawing/2014/main" id="{97667882-F7F6-13CF-C1A8-7057057D8182}"/>
              </a:ext>
            </a:extLst>
          </p:cNvPr>
          <p:cNvSpPr txBox="1">
            <a:spLocks/>
          </p:cNvSpPr>
          <p:nvPr/>
        </p:nvSpPr>
        <p:spPr>
          <a:xfrm>
            <a:off x="4180231" y="400919"/>
            <a:ext cx="4668247" cy="574736"/>
          </a:xfrm>
          <a:prstGeom prst="rect">
            <a:avLst/>
          </a:prstGeom>
        </p:spPr>
        <p:txBody>
          <a:bodyPr vert="horz" lIns="91440" tIns="45720" rIns="91440" bIns="45720" rtlCol="0" anchor="t">
            <a:normAutofit fontScale="47500" lnSpcReduction="20000"/>
          </a:bodyPr>
          <a:lst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7200" u="sng" dirty="0">
                <a:latin typeface="Sassoon Infant Std" panose="020B0503020103030203" pitchFamily="34" charset="0"/>
              </a:rPr>
              <a:t>The basics 4</a:t>
            </a:r>
          </a:p>
        </p:txBody>
      </p:sp>
      <p:sp>
        <p:nvSpPr>
          <p:cNvPr id="4" name="TextBox 3">
            <a:extLst>
              <a:ext uri="{FF2B5EF4-FFF2-40B4-BE49-F238E27FC236}">
                <a16:creationId xmlns:a16="http://schemas.microsoft.com/office/drawing/2014/main" id="{8A8BEAF9-735C-118F-D7D2-A466394152C0}"/>
              </a:ext>
            </a:extLst>
          </p:cNvPr>
          <p:cNvSpPr txBox="1"/>
          <p:nvPr/>
        </p:nvSpPr>
        <p:spPr>
          <a:xfrm>
            <a:off x="4570258" y="886409"/>
            <a:ext cx="3888192" cy="840230"/>
          </a:xfrm>
          <a:prstGeom prst="rect">
            <a:avLst/>
          </a:prstGeom>
          <a:noFill/>
        </p:spPr>
        <p:txBody>
          <a:bodyPr wrap="square">
            <a:spAutoFit/>
          </a:bodyPr>
          <a:lstStyle/>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US" sz="1800" b="1" kern="0" dirty="0">
                <a:solidFill>
                  <a:srgbClr val="0E453C"/>
                </a:solidFill>
                <a:latin typeface="SassoonPrimaryInfant" pitchFamily="2"/>
                <a:cs typeface="Arial" pitchFamily="34"/>
              </a:rPr>
              <a:t>Listen, Recognise, Build, Read, Write </a:t>
            </a:r>
          </a:p>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US" b="1" kern="0" dirty="0">
                <a:solidFill>
                  <a:srgbClr val="0E453C"/>
                </a:solidFill>
                <a:latin typeface="SassoonPrimaryInfant" pitchFamily="2"/>
                <a:cs typeface="Arial" pitchFamily="34"/>
              </a:rPr>
              <a:t>4 and more </a:t>
            </a:r>
            <a:r>
              <a:rPr lang="en-US" sz="1800" b="1" i="0" u="none" strike="noStrike" kern="0" cap="none" spc="0" baseline="0" dirty="0">
                <a:solidFill>
                  <a:srgbClr val="0E453C"/>
                </a:solidFill>
                <a:uFillTx/>
                <a:latin typeface="SassoonPrimaryInfant" pitchFamily="2"/>
                <a:cs typeface="Arial" pitchFamily="34"/>
              </a:rPr>
              <a:t>sounds only. No new spellings to remember</a:t>
            </a:r>
            <a:endParaRPr lang="en-US" sz="1800" b="1" i="0" u="none" strike="noStrike" kern="1200" cap="none" spc="0" baseline="0" dirty="0">
              <a:solidFill>
                <a:srgbClr val="0E453C"/>
              </a:solidFill>
              <a:uFillTx/>
              <a:latin typeface="SassoonPrimaryInfant" pitchFamily="2"/>
              <a:cs typeface="Arial" pitchFamily="34"/>
            </a:endParaRPr>
          </a:p>
        </p:txBody>
      </p:sp>
      <p:pic>
        <p:nvPicPr>
          <p:cNvPr id="5" name="Picture 4">
            <a:extLst>
              <a:ext uri="{FF2B5EF4-FFF2-40B4-BE49-F238E27FC236}">
                <a16:creationId xmlns:a16="http://schemas.microsoft.com/office/drawing/2014/main" id="{3C8E3871-7F1B-2BD8-25EF-C2A097E1905D}"/>
              </a:ext>
            </a:extLst>
          </p:cNvPr>
          <p:cNvPicPr>
            <a:picLocks noChangeAspect="1"/>
          </p:cNvPicPr>
          <p:nvPr/>
        </p:nvPicPr>
        <p:blipFill>
          <a:blip r:embed="rId3"/>
          <a:stretch>
            <a:fillRect/>
          </a:stretch>
        </p:blipFill>
        <p:spPr>
          <a:xfrm>
            <a:off x="4514177" y="1869874"/>
            <a:ext cx="4000354" cy="2171107"/>
          </a:xfrm>
          <a:prstGeom prst="rect">
            <a:avLst/>
          </a:prstGeom>
        </p:spPr>
      </p:pic>
    </p:spTree>
    <p:extLst>
      <p:ext uri="{BB962C8B-B14F-4D97-AF65-F5344CB8AC3E}">
        <p14:creationId xmlns:p14="http://schemas.microsoft.com/office/powerpoint/2010/main" val="38049327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pPr algn="ctr"/>
            <a:r>
              <a:rPr lang="en-GB" sz="7200" u="sng" dirty="0">
                <a:latin typeface="Sassoon Infant Std" panose="020B0503020103030203" pitchFamily="34" charset="0"/>
              </a:rPr>
              <a:t>The basics 5</a:t>
            </a:r>
          </a:p>
        </p:txBody>
      </p:sp>
      <p:pic>
        <p:nvPicPr>
          <p:cNvPr id="5" name="Picture 4">
            <a:extLst>
              <a:ext uri="{FF2B5EF4-FFF2-40B4-BE49-F238E27FC236}">
                <a16:creationId xmlns:a16="http://schemas.microsoft.com/office/drawing/2014/main" id="{626D7BFF-CE77-C19D-F9DF-7C7220043FAB}"/>
              </a:ext>
            </a:extLst>
          </p:cNvPr>
          <p:cNvPicPr>
            <a:picLocks noChangeAspect="1"/>
          </p:cNvPicPr>
          <p:nvPr/>
        </p:nvPicPr>
        <p:blipFill>
          <a:blip r:embed="rId2"/>
          <a:stretch>
            <a:fillRect/>
          </a:stretch>
        </p:blipFill>
        <p:spPr>
          <a:xfrm>
            <a:off x="319380" y="2284897"/>
            <a:ext cx="5075360" cy="3627411"/>
          </a:xfrm>
          <a:prstGeom prst="rect">
            <a:avLst/>
          </a:prstGeom>
        </p:spPr>
      </p:pic>
      <p:pic>
        <p:nvPicPr>
          <p:cNvPr id="7" name="Picture 6">
            <a:extLst>
              <a:ext uri="{FF2B5EF4-FFF2-40B4-BE49-F238E27FC236}">
                <a16:creationId xmlns:a16="http://schemas.microsoft.com/office/drawing/2014/main" id="{39FEB399-49B1-0820-A299-4E18B47BC7D6}"/>
              </a:ext>
            </a:extLst>
          </p:cNvPr>
          <p:cNvPicPr>
            <a:picLocks noChangeAspect="1"/>
          </p:cNvPicPr>
          <p:nvPr/>
        </p:nvPicPr>
        <p:blipFill>
          <a:blip r:embed="rId3"/>
          <a:stretch>
            <a:fillRect/>
          </a:stretch>
        </p:blipFill>
        <p:spPr>
          <a:xfrm>
            <a:off x="6096000" y="2066688"/>
            <a:ext cx="5654633" cy="3845620"/>
          </a:xfrm>
          <a:prstGeom prst="rect">
            <a:avLst/>
          </a:prstGeom>
        </p:spPr>
      </p:pic>
      <p:sp>
        <p:nvSpPr>
          <p:cNvPr id="9" name="TextBox 8">
            <a:extLst>
              <a:ext uri="{FF2B5EF4-FFF2-40B4-BE49-F238E27FC236}">
                <a16:creationId xmlns:a16="http://schemas.microsoft.com/office/drawing/2014/main" id="{364B6F0B-8D82-3209-2D26-DE5A6A10D2A6}"/>
              </a:ext>
            </a:extLst>
          </p:cNvPr>
          <p:cNvSpPr txBox="1"/>
          <p:nvPr/>
        </p:nvSpPr>
        <p:spPr>
          <a:xfrm>
            <a:off x="-81656" y="1831410"/>
            <a:ext cx="6104658" cy="341632"/>
          </a:xfrm>
          <a:prstGeom prst="rect">
            <a:avLst/>
          </a:prstGeom>
          <a:noFill/>
        </p:spPr>
        <p:txBody>
          <a:bodyPr wrap="square">
            <a:spAutoFit/>
          </a:bodyPr>
          <a:lstStyle/>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US" b="1" kern="0" dirty="0">
                <a:solidFill>
                  <a:srgbClr val="0E453C"/>
                </a:solidFill>
                <a:latin typeface="SassoonPrimaryInfant" pitchFamily="2"/>
                <a:cs typeface="Arial" pitchFamily="34"/>
              </a:rPr>
              <a:t>Choose to use</a:t>
            </a:r>
            <a:endParaRPr lang="en-US" sz="1800" b="1" kern="0" dirty="0">
              <a:solidFill>
                <a:srgbClr val="0E453C"/>
              </a:solidFill>
              <a:latin typeface="SassoonPrimaryInfant" pitchFamily="2"/>
              <a:cs typeface="Arial" pitchFamily="34"/>
            </a:endParaRPr>
          </a:p>
        </p:txBody>
      </p:sp>
      <p:sp>
        <p:nvSpPr>
          <p:cNvPr id="11" name="TextBox 10">
            <a:extLst>
              <a:ext uri="{FF2B5EF4-FFF2-40B4-BE49-F238E27FC236}">
                <a16:creationId xmlns:a16="http://schemas.microsoft.com/office/drawing/2014/main" id="{5FD82C6B-4780-986C-DDB8-BCEE0FE45C38}"/>
              </a:ext>
            </a:extLst>
          </p:cNvPr>
          <p:cNvSpPr txBox="1"/>
          <p:nvPr/>
        </p:nvSpPr>
        <p:spPr>
          <a:xfrm>
            <a:off x="5606425" y="1804904"/>
            <a:ext cx="6144208" cy="341632"/>
          </a:xfrm>
          <a:prstGeom prst="rect">
            <a:avLst/>
          </a:prstGeom>
          <a:noFill/>
        </p:spPr>
        <p:txBody>
          <a:bodyPr wrap="square">
            <a:spAutoFit/>
          </a:bodyPr>
          <a:lstStyle/>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US" sz="1800" b="1" kern="0" dirty="0">
                <a:solidFill>
                  <a:srgbClr val="0E453C"/>
                </a:solidFill>
                <a:latin typeface="SassoonPrimaryInfant" pitchFamily="2"/>
                <a:cs typeface="Arial" pitchFamily="34"/>
              </a:rPr>
              <a:t>Switch it with Mitch</a:t>
            </a:r>
          </a:p>
        </p:txBody>
      </p:sp>
    </p:spTree>
    <p:extLst>
      <p:ext uri="{BB962C8B-B14F-4D97-AF65-F5344CB8AC3E}">
        <p14:creationId xmlns:p14="http://schemas.microsoft.com/office/powerpoint/2010/main" val="36949159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8" y="404314"/>
            <a:ext cx="10515600" cy="1325563"/>
          </a:xfrm>
        </p:spPr>
        <p:txBody>
          <a:bodyPr>
            <a:normAutofit/>
          </a:bodyPr>
          <a:lstStyle/>
          <a:p>
            <a:pPr algn="ctr"/>
            <a:r>
              <a:rPr lang="en-GB" sz="5400" u="sng" dirty="0">
                <a:latin typeface="Sassoon Infant Std" panose="020B0503020103030203" pitchFamily="34" charset="0"/>
              </a:rPr>
              <a:t>Weekly parent phonics newsletters </a:t>
            </a:r>
          </a:p>
        </p:txBody>
      </p:sp>
      <p:pic>
        <p:nvPicPr>
          <p:cNvPr id="3" name="Picture 15">
            <a:extLst>
              <a:ext uri="{FF2B5EF4-FFF2-40B4-BE49-F238E27FC236}">
                <a16:creationId xmlns:a16="http://schemas.microsoft.com/office/drawing/2014/main" id="{94355299-87DB-18D2-025D-ECF742413DE0}"/>
              </a:ext>
            </a:extLst>
          </p:cNvPr>
          <p:cNvPicPr>
            <a:picLocks noChangeAspect="1"/>
          </p:cNvPicPr>
          <p:nvPr/>
        </p:nvPicPr>
        <p:blipFill>
          <a:blip r:embed="rId2"/>
          <a:srcRect l="32499" t="14578" r="33282" b="6052"/>
          <a:stretch>
            <a:fillRect/>
          </a:stretch>
        </p:blipFill>
        <p:spPr>
          <a:xfrm>
            <a:off x="3861397" y="1843468"/>
            <a:ext cx="3519118" cy="4425683"/>
          </a:xfrm>
          <a:prstGeom prst="rect">
            <a:avLst/>
          </a:prstGeom>
          <a:noFill/>
          <a:ln cap="flat">
            <a:noFill/>
          </a:ln>
        </p:spPr>
      </p:pic>
    </p:spTree>
    <p:extLst>
      <p:ext uri="{BB962C8B-B14F-4D97-AF65-F5344CB8AC3E}">
        <p14:creationId xmlns:p14="http://schemas.microsoft.com/office/powerpoint/2010/main" val="38984587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967" y="96416"/>
            <a:ext cx="5047862" cy="1320800"/>
          </a:xfrm>
        </p:spPr>
        <p:txBody>
          <a:bodyPr>
            <a:normAutofit fontScale="90000"/>
          </a:bodyPr>
          <a:lstStyle/>
          <a:p>
            <a:r>
              <a:rPr lang="en-GB" sz="6000" u="sng" dirty="0">
                <a:latin typeface="Sassoon Infant Std" panose="020B0503020103030203" pitchFamily="34" charset="0"/>
              </a:rPr>
              <a:t>Guided Reading</a:t>
            </a:r>
          </a:p>
        </p:txBody>
      </p:sp>
      <p:sp>
        <p:nvSpPr>
          <p:cNvPr id="7" name="TextBox 6">
            <a:extLst>
              <a:ext uri="{FF2B5EF4-FFF2-40B4-BE49-F238E27FC236}">
                <a16:creationId xmlns:a16="http://schemas.microsoft.com/office/drawing/2014/main" id="{2CEE751D-2417-F58D-C301-D4050361E3BF}"/>
              </a:ext>
            </a:extLst>
          </p:cNvPr>
          <p:cNvSpPr txBox="1"/>
          <p:nvPr/>
        </p:nvSpPr>
        <p:spPr>
          <a:xfrm>
            <a:off x="111966" y="1124694"/>
            <a:ext cx="8070980" cy="3785652"/>
          </a:xfrm>
          <a:prstGeom prst="rect">
            <a:avLst/>
          </a:prstGeom>
          <a:noFill/>
        </p:spPr>
        <p:txBody>
          <a:bodyPr wrap="square" rtlCol="0">
            <a:spAutoFit/>
          </a:bodyPr>
          <a:lstStyle/>
          <a:p>
            <a:r>
              <a:rPr lang="en-US" sz="2000" b="0" i="0" dirty="0">
                <a:solidFill>
                  <a:srgbClr val="1B1B1B"/>
                </a:solidFill>
                <a:effectLst/>
                <a:latin typeface="Sassoon Infant Std" panose="020B0503020103030203" pitchFamily="34" charset="0"/>
              </a:rPr>
              <a:t>At the early stages of learning to read, reading</a:t>
            </a:r>
            <a:r>
              <a:rPr lang="en-US" sz="2000" b="1" i="0" dirty="0">
                <a:solidFill>
                  <a:srgbClr val="1B1B1B"/>
                </a:solidFill>
                <a:effectLst/>
                <a:latin typeface="Sassoon Infant Std" panose="020B0503020103030203" pitchFamily="34" charset="0"/>
              </a:rPr>
              <a:t> </a:t>
            </a:r>
            <a:r>
              <a:rPr lang="en-US" sz="2000" b="0" i="0" dirty="0">
                <a:solidFill>
                  <a:srgbClr val="1B1B1B"/>
                </a:solidFill>
                <a:effectLst/>
                <a:latin typeface="Sassoon Infant Std" panose="020B0503020103030203" pitchFamily="34" charset="0"/>
              </a:rPr>
              <a:t>materials are closely matched to learners’ phonics knowledge using the Collins Big Cat books (Lilac – Turquoise). We use Collins Big Cat as a whole-school reading </a:t>
            </a:r>
            <a:r>
              <a:rPr lang="en-US" sz="2000" b="0" i="0" dirty="0" err="1">
                <a:solidFill>
                  <a:srgbClr val="1B1B1B"/>
                </a:solidFill>
                <a:effectLst/>
                <a:latin typeface="Sassoon Infant Std" panose="020B0503020103030203" pitchFamily="34" charset="0"/>
              </a:rPr>
              <a:t>programme</a:t>
            </a:r>
            <a:r>
              <a:rPr lang="en-US" sz="2000" b="0" i="0" dirty="0">
                <a:solidFill>
                  <a:srgbClr val="1B1B1B"/>
                </a:solidFill>
                <a:effectLst/>
                <a:latin typeface="Sassoon Infant Std" panose="020B0503020103030203" pitchFamily="34" charset="0"/>
              </a:rPr>
              <a:t>; the levelled readers systematically increase the level of challenge, vocabulary and stamina as children work up through the bands and have been audited to ensure they link fully with our SSP.  </a:t>
            </a:r>
          </a:p>
          <a:p>
            <a:endParaRPr lang="en-US" sz="2000" dirty="0">
              <a:solidFill>
                <a:srgbClr val="1B1B1B"/>
              </a:solidFill>
              <a:latin typeface="Sassoon Infant Std" panose="020B0503020103030203" pitchFamily="34" charset="0"/>
            </a:endParaRPr>
          </a:p>
          <a:p>
            <a:r>
              <a:rPr lang="en-US" sz="2000" b="0" i="0" dirty="0">
                <a:solidFill>
                  <a:srgbClr val="1B1B1B"/>
                </a:solidFill>
                <a:effectLst/>
                <a:latin typeface="Sassoon Infant Std" panose="020B0503020103030203" pitchFamily="34" charset="0"/>
              </a:rPr>
              <a:t>Daily Guided Reading sessions take place throughout the school</a:t>
            </a:r>
          </a:p>
          <a:p>
            <a:pPr algn="just" fontAlgn="t"/>
            <a:endParaRPr lang="en-US" sz="2000" dirty="0">
              <a:solidFill>
                <a:srgbClr val="1B1B1B"/>
              </a:solidFill>
              <a:latin typeface="Sassoon Infant Std" panose="020B0503020103030203" pitchFamily="34" charset="0"/>
            </a:endParaRPr>
          </a:p>
          <a:p>
            <a:pPr algn="just" fontAlgn="t"/>
            <a:r>
              <a:rPr lang="en-US" sz="2000" b="0" i="0" dirty="0">
                <a:solidFill>
                  <a:srgbClr val="1B1B1B"/>
                </a:solidFill>
                <a:effectLst/>
                <a:latin typeface="Sassoon Infant Std" panose="020B0503020103030203" pitchFamily="34" charset="0"/>
              </a:rPr>
              <a:t>From the Spring Term of Year 1, all children will move onto whole class Guided Reading using Badger Guided Reading texts. During guided reading, we ensure our pupils are exposed to rich and varied text.</a:t>
            </a:r>
          </a:p>
        </p:txBody>
      </p:sp>
      <p:pic>
        <p:nvPicPr>
          <p:cNvPr id="9" name="Picture 8">
            <a:extLst>
              <a:ext uri="{FF2B5EF4-FFF2-40B4-BE49-F238E27FC236}">
                <a16:creationId xmlns:a16="http://schemas.microsoft.com/office/drawing/2014/main" id="{CB88137F-822C-AC2F-72F6-89D8096CFD9E}"/>
              </a:ext>
            </a:extLst>
          </p:cNvPr>
          <p:cNvPicPr>
            <a:picLocks noChangeAspect="1"/>
          </p:cNvPicPr>
          <p:nvPr/>
        </p:nvPicPr>
        <p:blipFill>
          <a:blip r:embed="rId3"/>
          <a:stretch>
            <a:fillRect/>
          </a:stretch>
        </p:blipFill>
        <p:spPr>
          <a:xfrm>
            <a:off x="111966" y="5446998"/>
            <a:ext cx="8966720" cy="1308029"/>
          </a:xfrm>
          <a:prstGeom prst="rect">
            <a:avLst/>
          </a:prstGeom>
        </p:spPr>
      </p:pic>
      <p:pic>
        <p:nvPicPr>
          <p:cNvPr id="3074" name="Picture 2" descr="Guided Reading: How to Organize the Chaos | EdSurge News">
            <a:extLst>
              <a:ext uri="{FF2B5EF4-FFF2-40B4-BE49-F238E27FC236}">
                <a16:creationId xmlns:a16="http://schemas.microsoft.com/office/drawing/2014/main" id="{8E28976D-5436-DF8F-6724-221CE7C9C1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08410" y="102973"/>
            <a:ext cx="4287648" cy="1735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66911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967" y="96416"/>
            <a:ext cx="7490312" cy="1320800"/>
          </a:xfrm>
        </p:spPr>
        <p:txBody>
          <a:bodyPr>
            <a:normAutofit/>
          </a:bodyPr>
          <a:lstStyle/>
          <a:p>
            <a:r>
              <a:rPr lang="en-GB" u="sng" dirty="0">
                <a:latin typeface="Sassoon Infant Std" panose="020B0503020103030203" pitchFamily="34" charset="0"/>
              </a:rPr>
              <a:t>Reading end of Year 2</a:t>
            </a:r>
          </a:p>
        </p:txBody>
      </p:sp>
      <p:pic>
        <p:nvPicPr>
          <p:cNvPr id="10" name="Picture 9">
            <a:extLst>
              <a:ext uri="{FF2B5EF4-FFF2-40B4-BE49-F238E27FC236}">
                <a16:creationId xmlns:a16="http://schemas.microsoft.com/office/drawing/2014/main" id="{DD83E174-0163-39C1-1956-8297FF8D4207}"/>
              </a:ext>
            </a:extLst>
          </p:cNvPr>
          <p:cNvPicPr>
            <a:picLocks noChangeAspect="1"/>
          </p:cNvPicPr>
          <p:nvPr/>
        </p:nvPicPr>
        <p:blipFill rotWithShape="1">
          <a:blip r:embed="rId3"/>
          <a:srcRect t="35974" b="25432"/>
          <a:stretch/>
        </p:blipFill>
        <p:spPr>
          <a:xfrm>
            <a:off x="2" y="1352154"/>
            <a:ext cx="8952612" cy="4048850"/>
          </a:xfrm>
          <a:prstGeom prst="rect">
            <a:avLst/>
          </a:prstGeom>
        </p:spPr>
      </p:pic>
      <p:pic>
        <p:nvPicPr>
          <p:cNvPr id="3" name="Picture 2">
            <a:extLst>
              <a:ext uri="{FF2B5EF4-FFF2-40B4-BE49-F238E27FC236}">
                <a16:creationId xmlns:a16="http://schemas.microsoft.com/office/drawing/2014/main" id="{F9B9086D-8049-6D9F-89F5-0D343A68BA9F}"/>
              </a:ext>
            </a:extLst>
          </p:cNvPr>
          <p:cNvPicPr>
            <a:picLocks noChangeAspect="1"/>
          </p:cNvPicPr>
          <p:nvPr/>
        </p:nvPicPr>
        <p:blipFill rotWithShape="1">
          <a:blip r:embed="rId3"/>
          <a:srcRect b="62982"/>
          <a:stretch/>
        </p:blipFill>
        <p:spPr>
          <a:xfrm>
            <a:off x="4691585" y="-1"/>
            <a:ext cx="7500415" cy="3253564"/>
          </a:xfrm>
          <a:prstGeom prst="rect">
            <a:avLst/>
          </a:prstGeom>
        </p:spPr>
      </p:pic>
      <p:pic>
        <p:nvPicPr>
          <p:cNvPr id="5" name="Picture 4">
            <a:extLst>
              <a:ext uri="{FF2B5EF4-FFF2-40B4-BE49-F238E27FC236}">
                <a16:creationId xmlns:a16="http://schemas.microsoft.com/office/drawing/2014/main" id="{AE443FD2-5575-D7E4-0EFD-D30E8B461FF4}"/>
              </a:ext>
            </a:extLst>
          </p:cNvPr>
          <p:cNvPicPr>
            <a:picLocks noChangeAspect="1"/>
          </p:cNvPicPr>
          <p:nvPr/>
        </p:nvPicPr>
        <p:blipFill rotWithShape="1">
          <a:blip r:embed="rId3"/>
          <a:srcRect t="74118"/>
          <a:stretch/>
        </p:blipFill>
        <p:spPr>
          <a:xfrm>
            <a:off x="5106749" y="4739674"/>
            <a:ext cx="7085252" cy="2148873"/>
          </a:xfrm>
          <a:prstGeom prst="rect">
            <a:avLst/>
          </a:prstGeom>
        </p:spPr>
      </p:pic>
    </p:spTree>
    <p:extLst>
      <p:ext uri="{BB962C8B-B14F-4D97-AF65-F5344CB8AC3E}">
        <p14:creationId xmlns:p14="http://schemas.microsoft.com/office/powerpoint/2010/main" val="24505172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281" y="0"/>
            <a:ext cx="3300769" cy="1140912"/>
          </a:xfrm>
        </p:spPr>
        <p:txBody>
          <a:bodyPr>
            <a:normAutofit fontScale="90000"/>
          </a:bodyPr>
          <a:lstStyle/>
          <a:p>
            <a:r>
              <a:rPr lang="en-GB" sz="7200" u="sng" dirty="0">
                <a:latin typeface="Sassoon Infant Std" panose="020B0503020103030203" pitchFamily="34" charset="0"/>
              </a:rPr>
              <a:t>Spellings</a:t>
            </a:r>
          </a:p>
        </p:txBody>
      </p:sp>
      <p:sp>
        <p:nvSpPr>
          <p:cNvPr id="8" name="TextBox 7">
            <a:extLst>
              <a:ext uri="{FF2B5EF4-FFF2-40B4-BE49-F238E27FC236}">
                <a16:creationId xmlns:a16="http://schemas.microsoft.com/office/drawing/2014/main" id="{33F22EDB-1933-89B1-E55A-1A41D69970C8}"/>
              </a:ext>
            </a:extLst>
          </p:cNvPr>
          <p:cNvSpPr txBox="1"/>
          <p:nvPr/>
        </p:nvSpPr>
        <p:spPr>
          <a:xfrm>
            <a:off x="62205" y="1000953"/>
            <a:ext cx="8456644" cy="5170646"/>
          </a:xfrm>
          <a:prstGeom prst="rect">
            <a:avLst/>
          </a:prstGeom>
          <a:noFill/>
        </p:spPr>
        <p:txBody>
          <a:bodyPr wrap="square">
            <a:spAutoFit/>
          </a:bodyPr>
          <a:lstStyle/>
          <a:p>
            <a:pPr algn="l" fontAlgn="t"/>
            <a:r>
              <a:rPr lang="en-US" sz="2200" b="0" i="0" dirty="0">
                <a:solidFill>
                  <a:srgbClr val="000000"/>
                </a:solidFill>
                <a:effectLst/>
                <a:latin typeface="Sassoon Infant Std" panose="020B0503020103030203" pitchFamily="34" charset="0"/>
              </a:rPr>
              <a:t>In KS1, the children learn to spell as part of their daily phonics lessons where they learn to apply the sounds taught. In all other areas of the curriculum, the children are encouraged to apply their phonic knowledge when writing independently.</a:t>
            </a:r>
            <a:endParaRPr lang="en-US" sz="2200" b="0" i="0" dirty="0">
              <a:solidFill>
                <a:srgbClr val="1B1B1B"/>
              </a:solidFill>
              <a:effectLst/>
              <a:latin typeface="Sassoon Infant Std" panose="020B0503020103030203" pitchFamily="34" charset="0"/>
            </a:endParaRPr>
          </a:p>
          <a:p>
            <a:pPr algn="l" fontAlgn="t"/>
            <a:r>
              <a:rPr lang="en-US" sz="2200" b="0" i="0" dirty="0">
                <a:solidFill>
                  <a:srgbClr val="1B1B1B"/>
                </a:solidFill>
                <a:effectLst/>
                <a:latin typeface="Sassoon Infant Std" panose="020B0503020103030203" pitchFamily="34" charset="0"/>
              </a:rPr>
              <a:t> </a:t>
            </a:r>
            <a:endParaRPr lang="en-US" sz="2200" dirty="0">
              <a:solidFill>
                <a:srgbClr val="1B1B1B"/>
              </a:solidFill>
              <a:latin typeface="Sassoon Infant Std" panose="020B0503020103030203" pitchFamily="34" charset="0"/>
            </a:endParaRPr>
          </a:p>
          <a:p>
            <a:pPr algn="l" fontAlgn="t"/>
            <a:r>
              <a:rPr lang="en-US" sz="2200" b="0" i="0" dirty="0">
                <a:solidFill>
                  <a:srgbClr val="000000"/>
                </a:solidFill>
                <a:effectLst/>
                <a:latin typeface="Sassoon Infant Std" panose="020B0503020103030203" pitchFamily="34" charset="0"/>
              </a:rPr>
              <a:t>The spelling objectives are taught initially through Supersonic Phonic Friends (Nursery – Year 2). Throughout the year, Year 2, the children then move onto ‘No Nonsense spelling’ which focuses on the teaching of spelling</a:t>
            </a:r>
            <a:r>
              <a:rPr lang="en-US" sz="2200" dirty="0">
                <a:solidFill>
                  <a:srgbClr val="000000"/>
                </a:solidFill>
                <a:latin typeface="Sassoon Infant Std" panose="020B0503020103030203" pitchFamily="34" charset="0"/>
              </a:rPr>
              <a:t>. </a:t>
            </a:r>
            <a:r>
              <a:rPr lang="en-US" sz="2200" b="0" i="0" dirty="0">
                <a:solidFill>
                  <a:srgbClr val="000000"/>
                </a:solidFill>
                <a:effectLst/>
                <a:latin typeface="Sassoon Infant Std" panose="020B0503020103030203" pitchFamily="34" charset="0"/>
              </a:rPr>
              <a:t>Each week, the children will complete a weekly spelling test. </a:t>
            </a:r>
          </a:p>
          <a:p>
            <a:pPr algn="l" fontAlgn="t"/>
            <a:r>
              <a:rPr lang="en-US" sz="2200" b="0" i="0" dirty="0">
                <a:solidFill>
                  <a:srgbClr val="1B1B1B"/>
                </a:solidFill>
                <a:effectLst/>
                <a:latin typeface="Sassoon Infant Std" panose="020B0503020103030203" pitchFamily="34" charset="0"/>
              </a:rPr>
              <a:t> </a:t>
            </a:r>
          </a:p>
          <a:p>
            <a:pPr algn="l" fontAlgn="t"/>
            <a:r>
              <a:rPr lang="en-US" sz="2200" b="0" i="0" dirty="0">
                <a:solidFill>
                  <a:srgbClr val="000000"/>
                </a:solidFill>
                <a:effectLst/>
                <a:latin typeface="Sassoon Infant Std" panose="020B0503020103030203" pitchFamily="34" charset="0"/>
              </a:rPr>
              <a:t>Word lists and visual prompts are used in classrooms to assist children with their spelling. Children are encouraged to use different strategies to help them spell correctly including phonics, use of word lists or mats and dictionaries. When marking work teachers pick out spellings for children to correct based on spelling patterns and non-negotiables.</a:t>
            </a:r>
            <a:endParaRPr lang="en-US" sz="2200" b="0" i="0" dirty="0">
              <a:solidFill>
                <a:srgbClr val="1B1B1B"/>
              </a:solidFill>
              <a:effectLst/>
              <a:latin typeface="Sassoon Infant Std" panose="020B0503020103030203" pitchFamily="34" charset="0"/>
            </a:endParaRPr>
          </a:p>
        </p:txBody>
      </p:sp>
      <p:pic>
        <p:nvPicPr>
          <p:cNvPr id="4098" name="Picture 2" descr="Spelling Picture | Free Photograph | Photos Public Domain">
            <a:extLst>
              <a:ext uri="{FF2B5EF4-FFF2-40B4-BE49-F238E27FC236}">
                <a16:creationId xmlns:a16="http://schemas.microsoft.com/office/drawing/2014/main" id="{0AE39537-0847-09DC-551F-D9F676B98F2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43951" y="-25415"/>
            <a:ext cx="3448049" cy="229869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E1FF622C-8B1C-C7C9-072A-D26FE7E2707A}"/>
              </a:ext>
            </a:extLst>
          </p:cNvPr>
          <p:cNvPicPr>
            <a:picLocks noChangeAspect="1"/>
          </p:cNvPicPr>
          <p:nvPr/>
        </p:nvPicPr>
        <p:blipFill>
          <a:blip r:embed="rId4"/>
          <a:stretch>
            <a:fillRect/>
          </a:stretch>
        </p:blipFill>
        <p:spPr>
          <a:xfrm>
            <a:off x="8518848" y="2349972"/>
            <a:ext cx="3610947" cy="1332381"/>
          </a:xfrm>
          <a:prstGeom prst="rect">
            <a:avLst/>
          </a:prstGeom>
        </p:spPr>
      </p:pic>
    </p:spTree>
    <p:extLst>
      <p:ext uri="{BB962C8B-B14F-4D97-AF65-F5344CB8AC3E}">
        <p14:creationId xmlns:p14="http://schemas.microsoft.com/office/powerpoint/2010/main" val="17316442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5231" y="1"/>
            <a:ext cx="5009242" cy="1156996"/>
          </a:xfrm>
        </p:spPr>
        <p:txBody>
          <a:bodyPr>
            <a:normAutofit fontScale="90000"/>
          </a:bodyPr>
          <a:lstStyle/>
          <a:p>
            <a:r>
              <a:rPr lang="en-GB" sz="7200" u="sng" dirty="0">
                <a:latin typeface="Sassoon Infant Std" panose="020B0503020103030203" pitchFamily="34" charset="0"/>
              </a:rPr>
              <a:t>Handwriting</a:t>
            </a:r>
          </a:p>
        </p:txBody>
      </p:sp>
      <p:sp>
        <p:nvSpPr>
          <p:cNvPr id="8" name="TextBox 7">
            <a:extLst>
              <a:ext uri="{FF2B5EF4-FFF2-40B4-BE49-F238E27FC236}">
                <a16:creationId xmlns:a16="http://schemas.microsoft.com/office/drawing/2014/main" id="{CF7B6CE5-C99A-DFBB-B6DA-3122040E30BA}"/>
              </a:ext>
            </a:extLst>
          </p:cNvPr>
          <p:cNvSpPr txBox="1"/>
          <p:nvPr/>
        </p:nvSpPr>
        <p:spPr>
          <a:xfrm>
            <a:off x="114641" y="917912"/>
            <a:ext cx="6618512" cy="5509200"/>
          </a:xfrm>
          <a:prstGeom prst="rect">
            <a:avLst/>
          </a:prstGeom>
          <a:noFill/>
        </p:spPr>
        <p:txBody>
          <a:bodyPr wrap="square">
            <a:spAutoFit/>
          </a:bodyPr>
          <a:lstStyle/>
          <a:p>
            <a:pPr algn="l" fontAlgn="t"/>
            <a:r>
              <a:rPr lang="en-US" sz="2200" b="0" i="0" dirty="0">
                <a:solidFill>
                  <a:srgbClr val="000000"/>
                </a:solidFill>
                <a:effectLst/>
                <a:latin typeface="Sassoon Infant Std" panose="020B0503020103030203" pitchFamily="34" charset="0"/>
              </a:rPr>
              <a:t>Our aim is to ensure that every pupil develops a neat, fluent style of handwriting using continuous cursive letters as this will lead to them producing letters and words automatically in their independent writing. For most this will happen by the end of Year 1 and for those with specific difficulties, interventions will take place.</a:t>
            </a:r>
            <a:endParaRPr lang="en-US" sz="2200" b="0" i="0" dirty="0">
              <a:solidFill>
                <a:srgbClr val="1B1B1B"/>
              </a:solidFill>
              <a:effectLst/>
              <a:latin typeface="Sassoon Infant Std" panose="020B0503020103030203" pitchFamily="34" charset="0"/>
            </a:endParaRPr>
          </a:p>
          <a:p>
            <a:pPr algn="l" fontAlgn="t"/>
            <a:r>
              <a:rPr lang="en-US" sz="2200" b="0" i="0" dirty="0">
                <a:solidFill>
                  <a:srgbClr val="000000"/>
                </a:solidFill>
                <a:effectLst/>
                <a:latin typeface="Sassoon Infant Std" panose="020B0503020103030203" pitchFamily="34" charset="0"/>
              </a:rPr>
              <a:t>Handwriting is taught weekly, in Year 1 and 2, through explicit teacher modelling of letter formation and building to a cursive style.</a:t>
            </a:r>
          </a:p>
          <a:p>
            <a:pPr algn="l" fontAlgn="t"/>
            <a:endParaRPr lang="en-US" sz="2200" dirty="0">
              <a:solidFill>
                <a:srgbClr val="000000"/>
              </a:solidFill>
              <a:latin typeface="Sassoon Infant Std" panose="020B0503020103030203" pitchFamily="34" charset="0"/>
            </a:endParaRPr>
          </a:p>
          <a:p>
            <a:pPr algn="l" fontAlgn="t"/>
            <a:r>
              <a:rPr lang="en-US" sz="2200" b="0" i="0" dirty="0">
                <a:solidFill>
                  <a:srgbClr val="000000"/>
                </a:solidFill>
                <a:effectLst/>
                <a:latin typeface="Sassoon Infant Std" panose="020B0503020103030203" pitchFamily="34" charset="0"/>
              </a:rPr>
              <a:t>We use Letter Join script. We </a:t>
            </a:r>
            <a:r>
              <a:rPr lang="en-US" sz="2200" b="0" i="0" dirty="0" err="1">
                <a:solidFill>
                  <a:srgbClr val="000000"/>
                </a:solidFill>
                <a:effectLst/>
                <a:latin typeface="Sassoon Infant Std" panose="020B0503020103030203" pitchFamily="34" charset="0"/>
              </a:rPr>
              <a:t>recognise</a:t>
            </a:r>
            <a:r>
              <a:rPr lang="en-US" sz="2200" b="0" i="0" dirty="0">
                <a:solidFill>
                  <a:srgbClr val="000000"/>
                </a:solidFill>
                <a:effectLst/>
                <a:latin typeface="Sassoon Infant Std" panose="020B0503020103030203" pitchFamily="34" charset="0"/>
              </a:rPr>
              <a:t> that handwriting is closely linked with spelling, therefore, the </a:t>
            </a:r>
            <a:r>
              <a:rPr lang="en-US" sz="2200" b="0" i="0" dirty="0" err="1">
                <a:solidFill>
                  <a:srgbClr val="000000"/>
                </a:solidFill>
                <a:effectLst/>
                <a:latin typeface="Sassoon Infant Std" panose="020B0503020103030203" pitchFamily="34" charset="0"/>
              </a:rPr>
              <a:t>practising</a:t>
            </a:r>
            <a:r>
              <a:rPr lang="en-US" sz="2200" b="0" i="0" dirty="0">
                <a:solidFill>
                  <a:srgbClr val="000000"/>
                </a:solidFill>
                <a:effectLst/>
                <a:latin typeface="Sassoon Infant Std" panose="020B0503020103030203" pitchFamily="34" charset="0"/>
              </a:rPr>
              <a:t> of key word/rules and year group statutory and non-statutory words also occurs in the context of handwriting lessons, once children are competent in the correct individual letter formation.</a:t>
            </a:r>
            <a:endParaRPr lang="en-US" sz="2200" b="0" i="0" dirty="0">
              <a:solidFill>
                <a:srgbClr val="1B1B1B"/>
              </a:solidFill>
              <a:effectLst/>
              <a:latin typeface="Sassoon Infant Std" panose="020B0503020103030203" pitchFamily="34" charset="0"/>
            </a:endParaRPr>
          </a:p>
        </p:txBody>
      </p:sp>
      <p:pic>
        <p:nvPicPr>
          <p:cNvPr id="10" name="Picture 9">
            <a:extLst>
              <a:ext uri="{FF2B5EF4-FFF2-40B4-BE49-F238E27FC236}">
                <a16:creationId xmlns:a16="http://schemas.microsoft.com/office/drawing/2014/main" id="{604D98DA-42E7-2530-E08E-732D5450BF30}"/>
              </a:ext>
            </a:extLst>
          </p:cNvPr>
          <p:cNvPicPr>
            <a:picLocks noChangeAspect="1"/>
          </p:cNvPicPr>
          <p:nvPr/>
        </p:nvPicPr>
        <p:blipFill>
          <a:blip r:embed="rId3"/>
          <a:stretch>
            <a:fillRect/>
          </a:stretch>
        </p:blipFill>
        <p:spPr>
          <a:xfrm>
            <a:off x="6733153" y="94019"/>
            <a:ext cx="5344206" cy="2944491"/>
          </a:xfrm>
          <a:prstGeom prst="rect">
            <a:avLst/>
          </a:prstGeom>
        </p:spPr>
      </p:pic>
      <p:pic>
        <p:nvPicPr>
          <p:cNvPr id="12" name="Picture 11">
            <a:extLst>
              <a:ext uri="{FF2B5EF4-FFF2-40B4-BE49-F238E27FC236}">
                <a16:creationId xmlns:a16="http://schemas.microsoft.com/office/drawing/2014/main" id="{65F4B459-1D9E-6FAF-5D59-88640A9F2589}"/>
              </a:ext>
            </a:extLst>
          </p:cNvPr>
          <p:cNvPicPr>
            <a:picLocks noChangeAspect="1"/>
          </p:cNvPicPr>
          <p:nvPr/>
        </p:nvPicPr>
        <p:blipFill>
          <a:blip r:embed="rId4"/>
          <a:stretch>
            <a:fillRect/>
          </a:stretch>
        </p:blipFill>
        <p:spPr>
          <a:xfrm>
            <a:off x="7716416" y="2591312"/>
            <a:ext cx="4330959" cy="3085304"/>
          </a:xfrm>
          <a:prstGeom prst="rect">
            <a:avLst/>
          </a:prstGeom>
        </p:spPr>
      </p:pic>
    </p:spTree>
    <p:extLst>
      <p:ext uri="{BB962C8B-B14F-4D97-AF65-F5344CB8AC3E}">
        <p14:creationId xmlns:p14="http://schemas.microsoft.com/office/powerpoint/2010/main" val="36656052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4644" y="118212"/>
            <a:ext cx="10664239" cy="7232749"/>
          </a:xfrm>
          <a:prstGeom prst="rect">
            <a:avLst/>
          </a:prstGeom>
          <a:noFill/>
        </p:spPr>
        <p:txBody>
          <a:bodyPr wrap="square" rtlCol="0">
            <a:spAutoFit/>
          </a:bodyPr>
          <a:lstStyle/>
          <a:p>
            <a:pPr algn="ctr"/>
            <a:r>
              <a:rPr lang="en-GB" sz="3200" b="1" u="sng" dirty="0">
                <a:latin typeface="Sassoon Infant Std" panose="020B0503020103030203" pitchFamily="34" charset="0"/>
              </a:rPr>
              <a:t>Assessment – how do we know how the pupils are doing?</a:t>
            </a:r>
          </a:p>
          <a:p>
            <a:endParaRPr lang="en-GB" sz="2400" dirty="0">
              <a:latin typeface="Sassoon Infant Std" panose="020B0503020103030203" pitchFamily="34" charset="0"/>
            </a:endParaRPr>
          </a:p>
          <a:p>
            <a:r>
              <a:rPr lang="en-GB" sz="2400" dirty="0">
                <a:latin typeface="Sassoon Infant Std" panose="020B0503020103030203" pitchFamily="34" charset="0"/>
              </a:rPr>
              <a:t>Throughout the school, teachers assess children daily to form the basis of planning and consecutive lessons, ensuring they meet the needs.</a:t>
            </a:r>
          </a:p>
          <a:p>
            <a:endParaRPr lang="en-GB" sz="2400" dirty="0">
              <a:latin typeface="Sassoon Infant Std" panose="020B0503020103030203" pitchFamily="34" charset="0"/>
            </a:endParaRPr>
          </a:p>
          <a:p>
            <a:r>
              <a:rPr lang="en-GB" sz="2400" dirty="0">
                <a:latin typeface="Sassoon Infant Std" panose="020B0503020103030203" pitchFamily="34" charset="0"/>
              </a:rPr>
              <a:t>At the end of each half term, teachers moderate and assess the children on the objectives covered. </a:t>
            </a:r>
          </a:p>
          <a:p>
            <a:endParaRPr lang="en-GB" sz="2400" dirty="0">
              <a:latin typeface="Sassoon Infant Std" panose="020B0503020103030203" pitchFamily="34" charset="0"/>
            </a:endParaRPr>
          </a:p>
          <a:p>
            <a:r>
              <a:rPr lang="en-GB" sz="2400" dirty="0">
                <a:latin typeface="Sassoon Infant Std" panose="020B0503020103030203" pitchFamily="34" charset="0"/>
              </a:rPr>
              <a:t>Once a term, children are assessed in formal ways for writing. At the start of each English topic/genre the children will carry out a cold write. A cold write is a piece of writing that the children do independently before they have had any explicit teaching or guidance in that area. At the end of the topic, the children then carry out an independent hot write. This highlights what they have learnt throughout the topic. In year 2, weekly spelling tests are delivered. This aims to aid the children in learning their year 2 spelling rules. </a:t>
            </a:r>
          </a:p>
          <a:p>
            <a:endParaRPr lang="en-GB" sz="2400" dirty="0">
              <a:latin typeface="Sassoon Infant Std" panose="020B0503020103030203" pitchFamily="34" charset="0"/>
            </a:endParaRPr>
          </a:p>
          <a:p>
            <a:r>
              <a:rPr lang="en-GB" sz="2400" dirty="0">
                <a:latin typeface="Sassoon Infant Std" panose="020B0503020103030203" pitchFamily="34" charset="0"/>
              </a:rPr>
              <a:t>Within Mathematics, end of unit assessments are completed for each topic.</a:t>
            </a:r>
          </a:p>
          <a:p>
            <a:r>
              <a:rPr lang="en-GB" sz="2400" dirty="0">
                <a:latin typeface="Sassoon Infant Std" panose="020B0503020103030203" pitchFamily="34" charset="0"/>
              </a:rPr>
              <a:t>In other topics and subjects, we assess throughout and at the start and end of unit assessments.</a:t>
            </a:r>
          </a:p>
        </p:txBody>
      </p:sp>
    </p:spTree>
    <p:extLst>
      <p:ext uri="{BB962C8B-B14F-4D97-AF65-F5344CB8AC3E}">
        <p14:creationId xmlns:p14="http://schemas.microsoft.com/office/powerpoint/2010/main" val="28733311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AA351-857F-125E-AE3D-5D5F80CD7416}"/>
              </a:ext>
            </a:extLst>
          </p:cNvPr>
          <p:cNvSpPr>
            <a:spLocks noGrp="1"/>
          </p:cNvSpPr>
          <p:nvPr>
            <p:ph type="title"/>
          </p:nvPr>
        </p:nvSpPr>
        <p:spPr/>
        <p:txBody>
          <a:bodyPr/>
          <a:lstStyle/>
          <a:p>
            <a:r>
              <a:rPr lang="en-GB" dirty="0"/>
              <a:t>Other subjects and Enrichment</a:t>
            </a:r>
            <a:endParaRPr lang="en-US" dirty="0"/>
          </a:p>
        </p:txBody>
      </p:sp>
      <p:sp>
        <p:nvSpPr>
          <p:cNvPr id="3" name="Content Placeholder 2">
            <a:extLst>
              <a:ext uri="{FF2B5EF4-FFF2-40B4-BE49-F238E27FC236}">
                <a16:creationId xmlns:a16="http://schemas.microsoft.com/office/drawing/2014/main" id="{759B6902-EFF2-747F-75B0-9644B9DA8AF1}"/>
              </a:ext>
            </a:extLst>
          </p:cNvPr>
          <p:cNvSpPr>
            <a:spLocks noGrp="1"/>
          </p:cNvSpPr>
          <p:nvPr>
            <p:ph idx="1"/>
          </p:nvPr>
        </p:nvSpPr>
        <p:spPr>
          <a:xfrm>
            <a:off x="677334" y="5267739"/>
            <a:ext cx="8049223" cy="1133061"/>
          </a:xfrm>
        </p:spPr>
        <p:txBody>
          <a:bodyPr>
            <a:normAutofit/>
          </a:bodyPr>
          <a:lstStyle/>
          <a:p>
            <a:r>
              <a:rPr lang="en-GB" dirty="0">
                <a:latin typeface="Sassoon Infant Std" panose="020B0503020103030203" pitchFamily="34" charset="0"/>
              </a:rPr>
              <a:t>Alongside the core skills of English and Maths, we also teach a full broad curriculum and ensure lots of enrichment such as visits, trips, music, forest schools and much more.</a:t>
            </a:r>
            <a:endParaRPr lang="en-US" dirty="0">
              <a:latin typeface="Sassoon Infant Std" panose="020B0503020103030203" pitchFamily="34" charset="0"/>
            </a:endParaRPr>
          </a:p>
        </p:txBody>
      </p:sp>
      <p:pic>
        <p:nvPicPr>
          <p:cNvPr id="4" name="Picture 3">
            <a:extLst>
              <a:ext uri="{FF2B5EF4-FFF2-40B4-BE49-F238E27FC236}">
                <a16:creationId xmlns:a16="http://schemas.microsoft.com/office/drawing/2014/main" id="{9C26D338-AF44-1874-5012-E79D36DD0A7F}"/>
              </a:ext>
            </a:extLst>
          </p:cNvPr>
          <p:cNvPicPr>
            <a:picLocks noChangeAspect="1"/>
          </p:cNvPicPr>
          <p:nvPr/>
        </p:nvPicPr>
        <p:blipFill>
          <a:blip r:embed="rId3"/>
          <a:stretch>
            <a:fillRect/>
          </a:stretch>
        </p:blipFill>
        <p:spPr>
          <a:xfrm>
            <a:off x="386390" y="1478776"/>
            <a:ext cx="5584068" cy="3448825"/>
          </a:xfrm>
          <a:prstGeom prst="rect">
            <a:avLst/>
          </a:prstGeom>
        </p:spPr>
      </p:pic>
      <p:pic>
        <p:nvPicPr>
          <p:cNvPr id="5" name="Picture 4">
            <a:extLst>
              <a:ext uri="{FF2B5EF4-FFF2-40B4-BE49-F238E27FC236}">
                <a16:creationId xmlns:a16="http://schemas.microsoft.com/office/drawing/2014/main" id="{693E30FF-1B87-B223-279E-E13C7783A9AE}"/>
              </a:ext>
            </a:extLst>
          </p:cNvPr>
          <p:cNvPicPr>
            <a:picLocks noChangeAspect="1"/>
          </p:cNvPicPr>
          <p:nvPr/>
        </p:nvPicPr>
        <p:blipFill>
          <a:blip r:embed="rId4"/>
          <a:stretch>
            <a:fillRect/>
          </a:stretch>
        </p:blipFill>
        <p:spPr>
          <a:xfrm>
            <a:off x="6221543" y="1397692"/>
            <a:ext cx="5471777" cy="3635610"/>
          </a:xfrm>
          <a:prstGeom prst="rect">
            <a:avLst/>
          </a:prstGeom>
        </p:spPr>
      </p:pic>
    </p:spTree>
    <p:extLst>
      <p:ext uri="{BB962C8B-B14F-4D97-AF65-F5344CB8AC3E}">
        <p14:creationId xmlns:p14="http://schemas.microsoft.com/office/powerpoint/2010/main" val="31322095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0940" y="80889"/>
            <a:ext cx="10491663" cy="6432530"/>
          </a:xfrm>
          <a:prstGeom prst="rect">
            <a:avLst/>
          </a:prstGeom>
          <a:noFill/>
        </p:spPr>
        <p:txBody>
          <a:bodyPr wrap="square" rtlCol="0">
            <a:spAutoFit/>
          </a:bodyPr>
          <a:lstStyle/>
          <a:p>
            <a:r>
              <a:rPr lang="en-GB" sz="4800" u="sng" dirty="0">
                <a:latin typeface="Sassoon Infant Std" panose="020B0503020103030203" pitchFamily="34" charset="0"/>
              </a:rPr>
              <a:t>How can parents support at home? </a:t>
            </a:r>
            <a:endParaRPr lang="en-GB" sz="4000" dirty="0">
              <a:latin typeface="Sassoon Infant Std" panose="020B0503020103030203" pitchFamily="34" charset="0"/>
            </a:endParaRPr>
          </a:p>
          <a:p>
            <a:pPr marL="571500" indent="-571500">
              <a:buFont typeface="Arial" panose="020B0604020202020204" pitchFamily="34" charset="0"/>
              <a:buChar char="•"/>
            </a:pPr>
            <a:r>
              <a:rPr lang="en-GB" sz="2800" dirty="0">
                <a:latin typeface="Sassoon Infant Std" panose="020B0503020103030203" pitchFamily="34" charset="0"/>
              </a:rPr>
              <a:t>Please provide a healthy snack! (available at school)</a:t>
            </a:r>
          </a:p>
          <a:p>
            <a:pPr marL="571500" indent="-571500">
              <a:buFont typeface="Arial" panose="020B0604020202020204" pitchFamily="34" charset="0"/>
              <a:buChar char="•"/>
            </a:pPr>
            <a:r>
              <a:rPr lang="en-GB" sz="2800" dirty="0">
                <a:latin typeface="Sassoon Infant Std" panose="020B0503020103030203" pitchFamily="34" charset="0"/>
              </a:rPr>
              <a:t>Support with homework and spellings to help link learning</a:t>
            </a:r>
          </a:p>
          <a:p>
            <a:pPr marL="571500" indent="-571500">
              <a:buFont typeface="Arial" panose="020B0604020202020204" pitchFamily="34" charset="0"/>
              <a:buChar char="•"/>
            </a:pPr>
            <a:r>
              <a:rPr lang="en-GB" sz="2800" dirty="0">
                <a:latin typeface="Sassoon Infant Std" panose="020B0503020103030203" pitchFamily="34" charset="0"/>
              </a:rPr>
              <a:t>Supersonic Phonic Friends Newsletter to help with sounds – Year 1 and this for the start of Year 2 while they recap Year 1 sounds.</a:t>
            </a:r>
          </a:p>
          <a:p>
            <a:pPr marL="571500" indent="-571500">
              <a:buFont typeface="Arial" panose="020B0604020202020204" pitchFamily="34" charset="0"/>
              <a:buChar char="•"/>
            </a:pPr>
            <a:r>
              <a:rPr lang="en-GB" sz="2800" dirty="0">
                <a:latin typeface="Sassoon Infant Std" panose="020B0503020103030203" pitchFamily="34" charset="0"/>
              </a:rPr>
              <a:t>Check in with the weekly timetable within the Newsletter</a:t>
            </a:r>
          </a:p>
          <a:p>
            <a:pPr marL="571500" indent="-571500">
              <a:buFont typeface="Arial" panose="020B0604020202020204" pitchFamily="34" charset="0"/>
              <a:buChar char="•"/>
            </a:pPr>
            <a:r>
              <a:rPr lang="en-GB" sz="2800" dirty="0">
                <a:latin typeface="Sassoon Infant Std" panose="020B0503020103030203" pitchFamily="34" charset="0"/>
              </a:rPr>
              <a:t>Good routines (including sleep)</a:t>
            </a:r>
          </a:p>
          <a:p>
            <a:pPr marL="571500" indent="-571500">
              <a:buFont typeface="Arial" panose="020B0604020202020204" pitchFamily="34" charset="0"/>
              <a:buChar char="•"/>
            </a:pPr>
            <a:r>
              <a:rPr lang="en-GB" sz="2800" dirty="0">
                <a:latin typeface="Sassoon Infant Std" panose="020B0503020103030203" pitchFamily="34" charset="0"/>
              </a:rPr>
              <a:t>Only playing appropriate games and not too </a:t>
            </a:r>
          </a:p>
          <a:p>
            <a:r>
              <a:rPr lang="en-GB" sz="2800" dirty="0">
                <a:latin typeface="Sassoon Infant Std" panose="020B0503020103030203" pitchFamily="34" charset="0"/>
              </a:rPr>
              <a:t>much screen time. Please do not playing on devices until late</a:t>
            </a:r>
          </a:p>
          <a:p>
            <a:pPr marL="571500" indent="-571500">
              <a:buFont typeface="Arial" panose="020B0604020202020204" pitchFamily="34" charset="0"/>
              <a:buChar char="•"/>
            </a:pPr>
            <a:r>
              <a:rPr lang="en-GB" sz="2800" dirty="0">
                <a:latin typeface="Sassoon Infant Std" panose="020B0503020103030203" pitchFamily="34" charset="0"/>
              </a:rPr>
              <a:t>Fun Reading </a:t>
            </a:r>
          </a:p>
          <a:p>
            <a:pPr marL="571500" indent="-571500">
              <a:buFont typeface="Arial" panose="020B0604020202020204" pitchFamily="34" charset="0"/>
              <a:buChar char="•"/>
            </a:pPr>
            <a:r>
              <a:rPr lang="en-GB" sz="2800" dirty="0">
                <a:latin typeface="Sassoon Infant Std" panose="020B0503020103030203" pitchFamily="34" charset="0"/>
              </a:rPr>
              <a:t>Fun Writing</a:t>
            </a:r>
          </a:p>
          <a:p>
            <a:pPr marL="571500" indent="-571500">
              <a:buFont typeface="Arial" panose="020B0604020202020204" pitchFamily="34" charset="0"/>
              <a:buChar char="•"/>
            </a:pPr>
            <a:r>
              <a:rPr lang="en-GB" sz="2800" dirty="0">
                <a:latin typeface="Sassoon Infant Std" panose="020B0503020103030203" pitchFamily="34" charset="0"/>
              </a:rPr>
              <a:t>Fun Maths</a:t>
            </a:r>
          </a:p>
          <a:p>
            <a:pPr marL="571500" indent="-571500">
              <a:buFont typeface="Arial" panose="020B0604020202020204" pitchFamily="34" charset="0"/>
              <a:buChar char="•"/>
            </a:pPr>
            <a:r>
              <a:rPr lang="en-GB" sz="2800" dirty="0">
                <a:latin typeface="Sassoon Infant Std" panose="020B0503020103030203" pitchFamily="34" charset="0"/>
              </a:rPr>
              <a:t>Positive attitude and communication - Ask them what they have enjoyed and what they learnt</a:t>
            </a:r>
          </a:p>
        </p:txBody>
      </p:sp>
      <p:pic>
        <p:nvPicPr>
          <p:cNvPr id="5122" name="Picture 2" descr="Life Experiences to Teach Maths at Home | Services For Education |">
            <a:extLst>
              <a:ext uri="{FF2B5EF4-FFF2-40B4-BE49-F238E27FC236}">
                <a16:creationId xmlns:a16="http://schemas.microsoft.com/office/drawing/2014/main" id="{424A15C7-CC78-7FE0-4DD1-17C6454322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14183" y="2627391"/>
            <a:ext cx="2833008" cy="2233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19922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13183" y="248887"/>
            <a:ext cx="9843796" cy="42141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9600" dirty="0">
                <a:latin typeface="Sassoon Infant Std" panose="020B0503020103030203" pitchFamily="34" charset="0"/>
              </a:rPr>
              <a:t>Thank you very much for your time!</a:t>
            </a:r>
          </a:p>
          <a:p>
            <a:pPr algn="ctr"/>
            <a:endParaRPr lang="en-GB" sz="9600" dirty="0">
              <a:latin typeface="Sassoon Infant Std" panose="020B0503020103030203" pitchFamily="34" charset="0"/>
            </a:endParaRPr>
          </a:p>
        </p:txBody>
      </p:sp>
      <p:sp>
        <p:nvSpPr>
          <p:cNvPr id="3" name="TextBox 2">
            <a:extLst>
              <a:ext uri="{FF2B5EF4-FFF2-40B4-BE49-F238E27FC236}">
                <a16:creationId xmlns:a16="http://schemas.microsoft.com/office/drawing/2014/main" id="{98BC5D35-2901-FE1A-9DF7-D917E66B7008}"/>
              </a:ext>
            </a:extLst>
          </p:cNvPr>
          <p:cNvSpPr txBox="1"/>
          <p:nvPr/>
        </p:nvSpPr>
        <p:spPr>
          <a:xfrm>
            <a:off x="391885" y="4842588"/>
            <a:ext cx="9507894" cy="830997"/>
          </a:xfrm>
          <a:prstGeom prst="rect">
            <a:avLst/>
          </a:prstGeom>
          <a:noFill/>
        </p:spPr>
        <p:txBody>
          <a:bodyPr wrap="square" rtlCol="0">
            <a:spAutoFit/>
          </a:bodyPr>
          <a:lstStyle/>
          <a:p>
            <a:r>
              <a:rPr lang="en-US" sz="2400" dirty="0">
                <a:latin typeface="Sassoon Infant Std" panose="020B0503020103030203" pitchFamily="34" charset="0"/>
              </a:rPr>
              <a:t>Please do visit our website to find out more about your child’s education:</a:t>
            </a:r>
            <a:r>
              <a:rPr lang="en-GB" sz="2400" dirty="0">
                <a:latin typeface="Sassoon Infant Std" panose="020B0503020103030203" pitchFamily="34" charset="0"/>
                <a:hlinkClick r:id="rId3">
                  <a:extLst>
                    <a:ext uri="{A12FA001-AC4F-418D-AE19-62706E023703}">
                      <ahyp:hlinkClr xmlns:ahyp="http://schemas.microsoft.com/office/drawing/2018/hyperlinkcolor" val="tx"/>
                    </a:ext>
                  </a:extLst>
                </a:hlinkClick>
              </a:rPr>
              <a:t>https://www.wantageprimaryacademy.org.uk/curriculum/</a:t>
            </a:r>
            <a:endParaRPr lang="en-GB" sz="2400" dirty="0">
              <a:latin typeface="Sassoon Infant Std" panose="020B0503020103030203" pitchFamily="34" charset="0"/>
            </a:endParaRPr>
          </a:p>
        </p:txBody>
      </p:sp>
    </p:spTree>
    <p:extLst>
      <p:ext uri="{BB962C8B-B14F-4D97-AF65-F5344CB8AC3E}">
        <p14:creationId xmlns:p14="http://schemas.microsoft.com/office/powerpoint/2010/main" val="2617578795"/>
      </p:ext>
    </p:extLst>
  </p:cSld>
  <p:clrMapOvr>
    <a:masterClrMapping/>
  </p:clrMapOvr>
</p:sld>
</file>

<file path=ppt/theme/theme1.xml><?xml version="1.0" encoding="utf-8"?>
<a:theme xmlns:a="http://schemas.openxmlformats.org/drawingml/2006/main" name="Facet">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0</TotalTime>
  <Words>2793</Words>
  <Application>Microsoft Office PowerPoint</Application>
  <PresentationFormat>Widescreen</PresentationFormat>
  <Paragraphs>313</Paragraphs>
  <Slides>38</Slides>
  <Notes>21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Arial</vt:lpstr>
      <vt:lpstr>Calibri</vt:lpstr>
      <vt:lpstr>Nunito</vt:lpstr>
      <vt:lpstr>Sassoon Infant Std</vt:lpstr>
      <vt:lpstr>SassoonPrimaryInfant</vt:lpstr>
      <vt:lpstr>Trebuchet MS</vt:lpstr>
      <vt:lpstr>Wingdings 3</vt:lpstr>
      <vt:lpstr>Facet</vt:lpstr>
      <vt:lpstr>PowerPoint Presentation</vt:lpstr>
      <vt:lpstr>PowerPoint Presentation</vt:lpstr>
      <vt:lpstr>PowerPoint Presentation</vt:lpstr>
      <vt:lpstr>PowerPoint Presentation</vt:lpstr>
      <vt:lpstr>PowerPoint Presentation</vt:lpstr>
      <vt:lpstr>A day in Year 1</vt:lpstr>
      <vt:lpstr>Topics covered in Year 1</vt:lpstr>
      <vt:lpstr>A day in Year 2</vt:lpstr>
      <vt:lpstr>Topics covered in Year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in Year 1and 2 – star challenges</vt:lpstr>
      <vt:lpstr>PowerPoint Presentation</vt:lpstr>
      <vt:lpstr>PowerPoint Presentation</vt:lpstr>
      <vt:lpstr>English in KS1 - how is it taught?</vt:lpstr>
      <vt:lpstr>PowerPoint Presentation</vt:lpstr>
      <vt:lpstr>What is phonics?</vt:lpstr>
      <vt:lpstr>Key terminology</vt:lpstr>
      <vt:lpstr>Key terminology</vt:lpstr>
      <vt:lpstr>Pure sounds</vt:lpstr>
      <vt:lpstr>SSPF- The will and the thrill</vt:lpstr>
      <vt:lpstr>SSPF- The bigger picture</vt:lpstr>
      <vt:lpstr>The basics 3</vt:lpstr>
      <vt:lpstr>The basics 5</vt:lpstr>
      <vt:lpstr>Weekly parent phonics newsletters </vt:lpstr>
      <vt:lpstr>Guided Reading</vt:lpstr>
      <vt:lpstr>Reading end of Year 2</vt:lpstr>
      <vt:lpstr>Spellings</vt:lpstr>
      <vt:lpstr>Handwriting</vt:lpstr>
      <vt:lpstr>PowerPoint Presentation</vt:lpstr>
      <vt:lpstr>Other subjects and Enrichment</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Office 2016</dc:creator>
  <cp:lastModifiedBy>Jessica Peck</cp:lastModifiedBy>
  <cp:revision>44</cp:revision>
  <dcterms:created xsi:type="dcterms:W3CDTF">2019-09-03T14:13:17Z</dcterms:created>
  <dcterms:modified xsi:type="dcterms:W3CDTF">2023-09-21T14:49:46Z</dcterms:modified>
</cp:coreProperties>
</file>