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2" r:id="rId5"/>
    <p:sldId id="263" r:id="rId6"/>
    <p:sldId id="264" r:id="rId7"/>
    <p:sldId id="265" r:id="rId8"/>
    <p:sldId id="268" r:id="rId9"/>
    <p:sldId id="271" r:id="rId10"/>
    <p:sldId id="272" r:id="rId11"/>
    <p:sldId id="273" r:id="rId12"/>
    <p:sldId id="282" r:id="rId13"/>
    <p:sldId id="261" r:id="rId14"/>
    <p:sldId id="299" r:id="rId15"/>
    <p:sldId id="289" r:id="rId16"/>
    <p:sldId id="290" r:id="rId17"/>
    <p:sldId id="291" r:id="rId18"/>
    <p:sldId id="292" r:id="rId19"/>
    <p:sldId id="293" r:id="rId20"/>
    <p:sldId id="267" r:id="rId21"/>
    <p:sldId id="294" r:id="rId22"/>
    <p:sldId id="269" r:id="rId23"/>
    <p:sldId id="295" r:id="rId24"/>
    <p:sldId id="296" r:id="rId25"/>
    <p:sldId id="297" r:id="rId26"/>
    <p:sldId id="298" r:id="rId27"/>
    <p:sldId id="300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38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1C30-6B86-4645-9CBC-168C28FEFC3F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1D6DE-20B2-4BDF-9E49-A1D8E4995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735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1C30-6B86-4645-9CBC-168C28FEFC3F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1D6DE-20B2-4BDF-9E49-A1D8E4995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995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1C30-6B86-4645-9CBC-168C28FEFC3F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1D6DE-20B2-4BDF-9E49-A1D8E4995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767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1C30-6B86-4645-9CBC-168C28FEFC3F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1D6DE-20B2-4BDF-9E49-A1D8E4995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431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1C30-6B86-4645-9CBC-168C28FEFC3F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1D6DE-20B2-4BDF-9E49-A1D8E4995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195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1C30-6B86-4645-9CBC-168C28FEFC3F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1D6DE-20B2-4BDF-9E49-A1D8E4995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020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1C30-6B86-4645-9CBC-168C28FEFC3F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1D6DE-20B2-4BDF-9E49-A1D8E4995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725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1C30-6B86-4645-9CBC-168C28FEFC3F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1D6DE-20B2-4BDF-9E49-A1D8E4995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842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1C30-6B86-4645-9CBC-168C28FEFC3F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1D6DE-20B2-4BDF-9E49-A1D8E4995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334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1C30-6B86-4645-9CBC-168C28FEFC3F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1D6DE-20B2-4BDF-9E49-A1D8E4995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461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1C30-6B86-4645-9CBC-168C28FEFC3F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1D6DE-20B2-4BDF-9E49-A1D8E4995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5568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6939" y="609676"/>
            <a:ext cx="10358120" cy="6972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78374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D1C30-6B86-4645-9CBC-168C28FEFC3F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41D6DE-20B2-4BDF-9E49-A1D8E49954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067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hyperlink" Target="https://www.headspace.com/meditation/breathing-exercises" TargetMode="External"/><Relationship Id="rId7" Type="http://schemas.openxmlformats.org/officeDocument/2006/relationships/image" Target="../media/image19.png"/><Relationship Id="rId2" Type="http://schemas.openxmlformats.org/officeDocument/2006/relationships/hyperlink" Target="https://giveusashout.org/get-help/resources/breathing-exercise-stress-and-anxiety/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5" Type="http://schemas.openxmlformats.org/officeDocument/2006/relationships/hyperlink" Target="https://family.gonoodle.com/channels/flow" TargetMode="External"/><Relationship Id="rId4" Type="http://schemas.openxmlformats.org/officeDocument/2006/relationships/hyperlink" Target="https://www.youtube.com/watch?v=5DqTuWve9t8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png"/><Relationship Id="rId4" Type="http://schemas.openxmlformats.org/officeDocument/2006/relationships/image" Target="../media/image2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3.jp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1.jpg"/><Relationship Id="rId5" Type="http://schemas.openxmlformats.org/officeDocument/2006/relationships/image" Target="../media/image50.jpg"/><Relationship Id="rId4" Type="http://schemas.openxmlformats.org/officeDocument/2006/relationships/image" Target="../media/image49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5.jp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8971" y="1983686"/>
            <a:ext cx="4715263" cy="46072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-157019" y="476795"/>
            <a:ext cx="1250603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+mj-lt"/>
              </a:rPr>
              <a:t>Welcome to our parent coffee morning</a:t>
            </a:r>
          </a:p>
          <a:p>
            <a:pPr algn="ctr"/>
            <a:r>
              <a:rPr lang="en-GB" sz="5400" dirty="0">
                <a:latin typeface="+mj-lt"/>
              </a:rPr>
              <a:t>28</a:t>
            </a:r>
            <a:r>
              <a:rPr lang="en-GB" sz="5400" baseline="30000" dirty="0">
                <a:latin typeface="+mj-lt"/>
              </a:rPr>
              <a:t>th</a:t>
            </a:r>
            <a:r>
              <a:rPr lang="en-GB" sz="5400" dirty="0">
                <a:latin typeface="+mj-lt"/>
              </a:rPr>
              <a:t> November 2023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81485BE-A6ED-AD59-B14B-6899C4229C52}"/>
              </a:ext>
            </a:extLst>
          </p:cNvPr>
          <p:cNvSpPr txBox="1"/>
          <p:nvPr/>
        </p:nvSpPr>
        <p:spPr>
          <a:xfrm>
            <a:off x="1061049" y="2548563"/>
            <a:ext cx="67717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+mj-lt"/>
              </a:rPr>
              <a:t>Good wellbeing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+mj-lt"/>
              </a:rPr>
              <a:t>Resilience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+mj-lt"/>
              </a:rPr>
              <a:t>Independence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+mj-lt"/>
              </a:rPr>
              <a:t>Behaviour - communication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+mj-lt"/>
              </a:rPr>
              <a:t>Shared language and approach</a:t>
            </a:r>
            <a:endParaRPr lang="en-US" sz="3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05954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813422" y="421589"/>
            <a:ext cx="10323195" cy="836294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12700" marR="5080">
              <a:lnSpc>
                <a:spcPts val="3030"/>
              </a:lnSpc>
              <a:spcBef>
                <a:spcPts val="475"/>
              </a:spcBef>
            </a:pPr>
            <a:r>
              <a:rPr sz="2800" spc="-5" dirty="0">
                <a:latin typeface="+mj-lt"/>
                <a:cs typeface="Calibri"/>
              </a:rPr>
              <a:t>“Cold </a:t>
            </a:r>
            <a:r>
              <a:rPr sz="2800" spc="-15" dirty="0">
                <a:latin typeface="+mj-lt"/>
                <a:cs typeface="Calibri"/>
              </a:rPr>
              <a:t>temperatures</a:t>
            </a:r>
            <a:r>
              <a:rPr sz="2800" spc="20" dirty="0">
                <a:latin typeface="+mj-lt"/>
                <a:cs typeface="Calibri"/>
              </a:rPr>
              <a:t> </a:t>
            </a:r>
            <a:r>
              <a:rPr sz="2800" spc="-10" dirty="0">
                <a:latin typeface="+mj-lt"/>
                <a:cs typeface="Calibri"/>
              </a:rPr>
              <a:t>can</a:t>
            </a:r>
            <a:r>
              <a:rPr sz="2800" spc="-5" dirty="0">
                <a:latin typeface="+mj-lt"/>
                <a:cs typeface="Calibri"/>
              </a:rPr>
              <a:t> put</a:t>
            </a:r>
            <a:r>
              <a:rPr sz="2800" spc="20" dirty="0">
                <a:latin typeface="+mj-lt"/>
                <a:cs typeface="Calibri"/>
              </a:rPr>
              <a:t> </a:t>
            </a:r>
            <a:r>
              <a:rPr sz="2800" spc="-15" dirty="0">
                <a:latin typeface="+mj-lt"/>
                <a:cs typeface="Calibri"/>
              </a:rPr>
              <a:t>stress</a:t>
            </a:r>
            <a:r>
              <a:rPr sz="2800" spc="35" dirty="0">
                <a:latin typeface="+mj-lt"/>
                <a:cs typeface="Calibri"/>
              </a:rPr>
              <a:t> </a:t>
            </a:r>
            <a:r>
              <a:rPr sz="2800" spc="-5" dirty="0">
                <a:latin typeface="+mj-lt"/>
                <a:cs typeface="Calibri"/>
              </a:rPr>
              <a:t>on</a:t>
            </a:r>
            <a:r>
              <a:rPr sz="2800" spc="10" dirty="0">
                <a:latin typeface="+mj-lt"/>
                <a:cs typeface="Calibri"/>
              </a:rPr>
              <a:t> </a:t>
            </a:r>
            <a:r>
              <a:rPr sz="2800" spc="-5" dirty="0">
                <a:latin typeface="+mj-lt"/>
                <a:cs typeface="Calibri"/>
              </a:rPr>
              <a:t>the body</a:t>
            </a:r>
            <a:r>
              <a:rPr sz="2800" spc="10" dirty="0">
                <a:latin typeface="+mj-lt"/>
                <a:cs typeface="Calibri"/>
              </a:rPr>
              <a:t> </a:t>
            </a:r>
            <a:r>
              <a:rPr sz="2800" spc="-5" dirty="0">
                <a:latin typeface="+mj-lt"/>
                <a:cs typeface="Calibri"/>
              </a:rPr>
              <a:t>and</a:t>
            </a:r>
            <a:r>
              <a:rPr sz="2800" spc="20" dirty="0">
                <a:latin typeface="+mj-lt"/>
                <a:cs typeface="Calibri"/>
              </a:rPr>
              <a:t> </a:t>
            </a:r>
            <a:r>
              <a:rPr sz="2800" spc="-5" dirty="0">
                <a:latin typeface="+mj-lt"/>
                <a:cs typeface="Calibri"/>
              </a:rPr>
              <a:t>mind.</a:t>
            </a:r>
            <a:r>
              <a:rPr sz="2800" spc="30" dirty="0">
                <a:latin typeface="+mj-lt"/>
                <a:cs typeface="Calibri"/>
              </a:rPr>
              <a:t> </a:t>
            </a:r>
            <a:r>
              <a:rPr sz="2800" spc="-5" dirty="0">
                <a:latin typeface="+mj-lt"/>
                <a:cs typeface="Calibri"/>
              </a:rPr>
              <a:t>...</a:t>
            </a:r>
            <a:r>
              <a:rPr sz="2800" spc="15" dirty="0">
                <a:latin typeface="+mj-lt"/>
                <a:cs typeface="Calibri"/>
              </a:rPr>
              <a:t> </a:t>
            </a:r>
            <a:r>
              <a:rPr sz="2800" spc="-15" dirty="0">
                <a:latin typeface="+mj-lt"/>
                <a:cs typeface="Calibri"/>
              </a:rPr>
              <a:t>There</a:t>
            </a:r>
            <a:r>
              <a:rPr sz="2800" dirty="0">
                <a:latin typeface="+mj-lt"/>
                <a:cs typeface="Calibri"/>
              </a:rPr>
              <a:t> </a:t>
            </a:r>
            <a:r>
              <a:rPr sz="2800" spc="-5" dirty="0">
                <a:latin typeface="+mj-lt"/>
                <a:cs typeface="Calibri"/>
              </a:rPr>
              <a:t>is</a:t>
            </a:r>
            <a:r>
              <a:rPr sz="2800" spc="10" dirty="0">
                <a:latin typeface="+mj-lt"/>
                <a:cs typeface="Calibri"/>
              </a:rPr>
              <a:t> </a:t>
            </a:r>
            <a:r>
              <a:rPr sz="2800" spc="-10" dirty="0">
                <a:latin typeface="+mj-lt"/>
                <a:cs typeface="Calibri"/>
              </a:rPr>
              <a:t>no </a:t>
            </a:r>
            <a:r>
              <a:rPr sz="2800" spc="-615" dirty="0">
                <a:latin typeface="+mj-lt"/>
                <a:cs typeface="Calibri"/>
              </a:rPr>
              <a:t> </a:t>
            </a:r>
            <a:r>
              <a:rPr sz="2800" spc="-15" dirty="0">
                <a:latin typeface="+mj-lt"/>
                <a:cs typeface="Calibri"/>
              </a:rPr>
              <a:t>denying</a:t>
            </a:r>
            <a:r>
              <a:rPr sz="2800" spc="20" dirty="0">
                <a:latin typeface="+mj-lt"/>
                <a:cs typeface="Calibri"/>
              </a:rPr>
              <a:t> </a:t>
            </a:r>
            <a:r>
              <a:rPr sz="2800" spc="-10" dirty="0">
                <a:latin typeface="+mj-lt"/>
                <a:cs typeface="Calibri"/>
              </a:rPr>
              <a:t>cold</a:t>
            </a:r>
            <a:r>
              <a:rPr sz="2800" spc="5" dirty="0">
                <a:latin typeface="+mj-lt"/>
                <a:cs typeface="Calibri"/>
              </a:rPr>
              <a:t> </a:t>
            </a:r>
            <a:r>
              <a:rPr sz="2800" spc="-20" dirty="0">
                <a:latin typeface="+mj-lt"/>
                <a:cs typeface="Calibri"/>
              </a:rPr>
              <a:t>temperature</a:t>
            </a:r>
            <a:r>
              <a:rPr sz="2800" spc="20" dirty="0">
                <a:latin typeface="+mj-lt"/>
                <a:cs typeface="Calibri"/>
              </a:rPr>
              <a:t> </a:t>
            </a:r>
            <a:r>
              <a:rPr sz="2800" spc="-10" dirty="0">
                <a:latin typeface="+mj-lt"/>
                <a:cs typeface="Calibri"/>
              </a:rPr>
              <a:t>can</a:t>
            </a:r>
            <a:r>
              <a:rPr sz="2800" spc="15" dirty="0">
                <a:latin typeface="+mj-lt"/>
                <a:cs typeface="Calibri"/>
              </a:rPr>
              <a:t> </a:t>
            </a:r>
            <a:r>
              <a:rPr sz="2800" spc="-25" dirty="0">
                <a:latin typeface="+mj-lt"/>
                <a:cs typeface="Calibri"/>
              </a:rPr>
              <a:t>have</a:t>
            </a:r>
            <a:r>
              <a:rPr sz="2800" dirty="0">
                <a:latin typeface="+mj-lt"/>
                <a:cs typeface="Calibri"/>
              </a:rPr>
              <a:t> an </a:t>
            </a:r>
            <a:r>
              <a:rPr sz="2800" spc="-15" dirty="0">
                <a:latin typeface="+mj-lt"/>
                <a:cs typeface="Calibri"/>
              </a:rPr>
              <a:t>adverse</a:t>
            </a:r>
            <a:r>
              <a:rPr sz="2800" spc="10" dirty="0">
                <a:latin typeface="+mj-lt"/>
                <a:cs typeface="Calibri"/>
              </a:rPr>
              <a:t> </a:t>
            </a:r>
            <a:r>
              <a:rPr sz="2800" spc="-25" dirty="0">
                <a:latin typeface="+mj-lt"/>
                <a:cs typeface="Calibri"/>
              </a:rPr>
              <a:t>effect</a:t>
            </a:r>
            <a:r>
              <a:rPr sz="2800" spc="-5" dirty="0">
                <a:latin typeface="+mj-lt"/>
                <a:cs typeface="Calibri"/>
              </a:rPr>
              <a:t> on</a:t>
            </a:r>
            <a:r>
              <a:rPr sz="2800" spc="10" dirty="0">
                <a:latin typeface="+mj-lt"/>
                <a:cs typeface="Calibri"/>
              </a:rPr>
              <a:t> </a:t>
            </a:r>
            <a:r>
              <a:rPr sz="2800" spc="-5" dirty="0">
                <a:latin typeface="+mj-lt"/>
                <a:cs typeface="Calibri"/>
              </a:rPr>
              <a:t>the</a:t>
            </a:r>
            <a:r>
              <a:rPr sz="2800" spc="10" dirty="0">
                <a:latin typeface="+mj-lt"/>
                <a:cs typeface="Calibri"/>
              </a:rPr>
              <a:t> </a:t>
            </a:r>
            <a:r>
              <a:rPr sz="2800" spc="-45" dirty="0">
                <a:latin typeface="+mj-lt"/>
                <a:cs typeface="Calibri"/>
              </a:rPr>
              <a:t>brain.”</a:t>
            </a:r>
            <a:endParaRPr sz="2800" dirty="0">
              <a:latin typeface="+mj-lt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44317" y="1816607"/>
            <a:ext cx="6661404" cy="3997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098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Parent emotional health and wellbeing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DB5E61D-A334-35DB-9B88-D94C83F912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F1BEB4-CCB2-5120-3040-F379FB8B2C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782" y="1376076"/>
            <a:ext cx="10288436" cy="41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8536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Maintaining good wellbeing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Talk to a friend</a:t>
            </a:r>
          </a:p>
          <a:p>
            <a:r>
              <a:rPr lang="en-GB" sz="4000" dirty="0"/>
              <a:t>Gentle Exercise</a:t>
            </a:r>
          </a:p>
          <a:p>
            <a:r>
              <a:rPr lang="en-GB" sz="4000" dirty="0"/>
              <a:t>Breathing Exercise</a:t>
            </a:r>
          </a:p>
          <a:p>
            <a:r>
              <a:rPr lang="en-GB" sz="4000" dirty="0"/>
              <a:t>Healthy Diet</a:t>
            </a:r>
          </a:p>
          <a:p>
            <a:r>
              <a:rPr lang="en-GB" sz="4000" dirty="0"/>
              <a:t>Sleep</a:t>
            </a:r>
          </a:p>
          <a:p>
            <a:r>
              <a:rPr lang="en-GB" sz="4000" dirty="0"/>
              <a:t>Some time for yourself away from your children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3782" y="1690688"/>
            <a:ext cx="3204585" cy="3204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7219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best support your child’s emotional wellbeing?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8000" dirty="0">
                <a:latin typeface="+mj-lt"/>
              </a:rPr>
              <a:t>Relationship</a:t>
            </a:r>
          </a:p>
          <a:p>
            <a:pPr marL="0" indent="0">
              <a:buNone/>
            </a:pPr>
            <a:r>
              <a:rPr lang="en-GB" sz="8000" dirty="0">
                <a:latin typeface="+mj-lt"/>
              </a:rPr>
              <a:t>Routines</a:t>
            </a:r>
          </a:p>
          <a:p>
            <a:pPr marL="0" indent="0">
              <a:buNone/>
            </a:pPr>
            <a:r>
              <a:rPr lang="en-GB" sz="8000" dirty="0">
                <a:latin typeface="+mj-lt"/>
              </a:rPr>
              <a:t>Regulation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6166" y="1079644"/>
            <a:ext cx="3757325" cy="250032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2255" y="3688628"/>
            <a:ext cx="2623272" cy="26232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8255" y="3895087"/>
            <a:ext cx="2406072" cy="2416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268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Relationships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>
                <a:latin typeface="+mj-lt"/>
              </a:rPr>
              <a:t>A close and loving relationship between you and your child will make them feel </a:t>
            </a:r>
            <a:r>
              <a:rPr lang="en-GB" b="1" dirty="0">
                <a:latin typeface="+mj-lt"/>
              </a:rPr>
              <a:t>safe and secure</a:t>
            </a:r>
            <a:r>
              <a:rPr lang="en-GB" dirty="0">
                <a:latin typeface="+mj-lt"/>
              </a:rPr>
              <a:t>. Cuddle them, sit near them, give them your time to show you love them.</a:t>
            </a:r>
          </a:p>
          <a:p>
            <a:r>
              <a:rPr lang="en-GB" dirty="0">
                <a:latin typeface="+mj-lt"/>
              </a:rPr>
              <a:t>Encourage </a:t>
            </a:r>
            <a:r>
              <a:rPr lang="en-GB" b="1" dirty="0">
                <a:latin typeface="+mj-lt"/>
              </a:rPr>
              <a:t>talk</a:t>
            </a:r>
            <a:r>
              <a:rPr lang="en-GB" dirty="0">
                <a:latin typeface="+mj-lt"/>
              </a:rPr>
              <a:t> – model it but be an </a:t>
            </a:r>
            <a:r>
              <a:rPr lang="en-GB" b="1" dirty="0">
                <a:latin typeface="+mj-lt"/>
              </a:rPr>
              <a:t>active listener</a:t>
            </a:r>
            <a:r>
              <a:rPr lang="en-GB" dirty="0">
                <a:latin typeface="+mj-lt"/>
              </a:rPr>
              <a:t>. Make sure your child feels listened to and is able to listen to. Model</a:t>
            </a:r>
            <a:r>
              <a:rPr lang="en-GB" b="1" dirty="0">
                <a:latin typeface="+mj-lt"/>
              </a:rPr>
              <a:t> conversational skills</a:t>
            </a:r>
            <a:endParaRPr lang="en-GB" dirty="0">
              <a:latin typeface="+mj-lt"/>
            </a:endParaRPr>
          </a:p>
          <a:p>
            <a:r>
              <a:rPr lang="en-GB" dirty="0">
                <a:latin typeface="+mj-lt"/>
              </a:rPr>
              <a:t>Develop relationships for your child with </a:t>
            </a:r>
            <a:r>
              <a:rPr lang="en-GB" b="1" dirty="0">
                <a:latin typeface="+mj-lt"/>
              </a:rPr>
              <a:t>other positive adults </a:t>
            </a:r>
            <a:r>
              <a:rPr lang="en-GB" dirty="0">
                <a:latin typeface="+mj-lt"/>
              </a:rPr>
              <a:t>– your friends, relations, childminders, adults in school. (Model them and allow them)</a:t>
            </a:r>
          </a:p>
          <a:p>
            <a:r>
              <a:rPr lang="en-GB" dirty="0">
                <a:latin typeface="+mj-lt"/>
              </a:rPr>
              <a:t>Enable your child to see that </a:t>
            </a:r>
            <a:r>
              <a:rPr lang="en-GB" b="1" dirty="0">
                <a:latin typeface="+mj-lt"/>
              </a:rPr>
              <a:t>it is ok not to be perfect</a:t>
            </a:r>
            <a:r>
              <a:rPr lang="en-GB" dirty="0">
                <a:latin typeface="+mj-lt"/>
              </a:rPr>
              <a:t>, that we all make mistakes and sometimes don’t succeed, that you appreciate their effort.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5149" y="195351"/>
            <a:ext cx="2351833" cy="1562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632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Routines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+mj-lt"/>
              </a:rPr>
              <a:t>Steady and consistent routines help your child feel safe and secure. Small children like to know where they are and </a:t>
            </a:r>
            <a:r>
              <a:rPr lang="en-GB" b="1" dirty="0">
                <a:latin typeface="+mj-lt"/>
              </a:rPr>
              <a:t>what is </a:t>
            </a:r>
            <a:r>
              <a:rPr lang="en-GB" dirty="0">
                <a:latin typeface="+mj-lt"/>
              </a:rPr>
              <a:t>coming </a:t>
            </a:r>
            <a:r>
              <a:rPr lang="en-GB" b="1" dirty="0">
                <a:latin typeface="+mj-lt"/>
              </a:rPr>
              <a:t>next.</a:t>
            </a:r>
          </a:p>
          <a:p>
            <a:r>
              <a:rPr lang="en-GB" b="1" dirty="0">
                <a:latin typeface="+mj-lt"/>
              </a:rPr>
              <a:t>Good diet </a:t>
            </a:r>
            <a:r>
              <a:rPr lang="en-GB" dirty="0">
                <a:latin typeface="+mj-lt"/>
              </a:rPr>
              <a:t>and </a:t>
            </a:r>
            <a:r>
              <a:rPr lang="en-GB" b="1" dirty="0">
                <a:latin typeface="+mj-lt"/>
              </a:rPr>
              <a:t>physical activity </a:t>
            </a:r>
            <a:r>
              <a:rPr lang="en-GB" dirty="0">
                <a:latin typeface="+mj-lt"/>
              </a:rPr>
              <a:t>within their routine</a:t>
            </a:r>
          </a:p>
          <a:p>
            <a:r>
              <a:rPr lang="en-GB" dirty="0">
                <a:latin typeface="+mj-lt"/>
              </a:rPr>
              <a:t>Regular </a:t>
            </a:r>
            <a:r>
              <a:rPr lang="en-GB" b="1" dirty="0">
                <a:latin typeface="+mj-lt"/>
              </a:rPr>
              <a:t>sleep</a:t>
            </a:r>
            <a:r>
              <a:rPr lang="en-GB" dirty="0">
                <a:latin typeface="+mj-lt"/>
              </a:rPr>
              <a:t> routine with enough hours of sleep</a:t>
            </a:r>
          </a:p>
          <a:p>
            <a:r>
              <a:rPr lang="en-GB" dirty="0">
                <a:latin typeface="+mj-lt"/>
              </a:rPr>
              <a:t>Weekend routine- </a:t>
            </a:r>
            <a:r>
              <a:rPr lang="en-GB" b="1" dirty="0">
                <a:latin typeface="+mj-lt"/>
              </a:rPr>
              <a:t>something to look forward to</a:t>
            </a:r>
            <a:r>
              <a:rPr lang="en-GB" dirty="0">
                <a:latin typeface="+mj-lt"/>
              </a:rPr>
              <a:t>, </a:t>
            </a:r>
          </a:p>
          <a:p>
            <a:pPr marL="0" indent="0">
              <a:buNone/>
            </a:pPr>
            <a:r>
              <a:rPr lang="en-GB" dirty="0">
                <a:latin typeface="+mj-lt"/>
              </a:rPr>
              <a:t>time to relax, enough to keep busy with</a:t>
            </a:r>
          </a:p>
          <a:p>
            <a:r>
              <a:rPr lang="en-GB" b="1" dirty="0">
                <a:latin typeface="+mj-lt"/>
              </a:rPr>
              <a:t>Fun</a:t>
            </a:r>
            <a:r>
              <a:rPr lang="en-GB" dirty="0">
                <a:latin typeface="+mj-lt"/>
              </a:rPr>
              <a:t> together</a:t>
            </a:r>
          </a:p>
          <a:p>
            <a:endParaRPr lang="en-GB" dirty="0">
              <a:latin typeface="+mj-lt"/>
            </a:endParaRPr>
          </a:p>
          <a:p>
            <a:pPr marL="0" indent="0">
              <a:buNone/>
            </a:pPr>
            <a:endParaRPr lang="en-GB" dirty="0">
              <a:latin typeface="+mj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6011" y="2770116"/>
            <a:ext cx="2642716" cy="35417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664" y="4241800"/>
            <a:ext cx="2441864" cy="2441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546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325563"/>
          </a:xfrm>
        </p:spPr>
        <p:txBody>
          <a:bodyPr/>
          <a:lstStyle/>
          <a:p>
            <a:r>
              <a:rPr lang="en-GB" b="1" dirty="0"/>
              <a:t>Emotional (Self) Regulation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8253" y="1144139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latin typeface="+mj-lt"/>
              </a:rPr>
              <a:t>Self-regulation is the ability to manage your emotions and behaviour in accordance with the demands of the situation. </a:t>
            </a:r>
          </a:p>
          <a:p>
            <a:pPr marL="0" indent="0">
              <a:buNone/>
            </a:pPr>
            <a:r>
              <a:rPr lang="en-GB" dirty="0">
                <a:latin typeface="+mj-lt"/>
              </a:rPr>
              <a:t>It includes being able to resist highly emotional reactions to upsetting stimuli, to calm yourself down when you get upset, to adjust to a change in expectations, and to handle frustration without an outburst.</a:t>
            </a:r>
          </a:p>
          <a:p>
            <a:pPr marL="0" indent="0">
              <a:buNone/>
            </a:pPr>
            <a:r>
              <a:rPr lang="en-GB" dirty="0">
                <a:latin typeface="+mj-lt"/>
              </a:rPr>
              <a:t>It is a set of skills that enables children, as they mature, to direct their own behaviour towards a goal, despite the unpredictability of the world and our own feelings.</a:t>
            </a:r>
          </a:p>
          <a:p>
            <a:pPr marL="0" indent="0">
              <a:buNone/>
            </a:pPr>
            <a:endParaRPr lang="en-GB" dirty="0">
              <a:latin typeface="+mj-lt"/>
            </a:endParaRPr>
          </a:p>
          <a:p>
            <a:pPr marL="0" indent="0">
              <a:buNone/>
            </a:pPr>
            <a:r>
              <a:rPr lang="en-GB" dirty="0">
                <a:latin typeface="+mj-lt"/>
              </a:rPr>
              <a:t>Emotional dysregulation can look like this…</a:t>
            </a:r>
          </a:p>
          <a:p>
            <a:pPr marL="0" indent="0">
              <a:buNone/>
            </a:pPr>
            <a:endParaRPr lang="en-GB" b="1" dirty="0">
              <a:latin typeface="+mj-lt"/>
            </a:endParaRPr>
          </a:p>
          <a:p>
            <a:pPr marL="0" indent="0">
              <a:buNone/>
            </a:pPr>
            <a:endParaRPr lang="en-GB" dirty="0"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73C2F0-AAD6-3300-E4E2-D268F82A60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1952" y="4988110"/>
            <a:ext cx="1242609" cy="17331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20055D5-DA9E-FE3A-B426-03B00CFFDF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50606" y="4988110"/>
            <a:ext cx="1651331" cy="163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0231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218" y="256454"/>
            <a:ext cx="10515600" cy="48676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>
                <a:latin typeface="+mj-lt"/>
              </a:rPr>
              <a:t>The key to </a:t>
            </a:r>
            <a:r>
              <a:rPr lang="en-GB" sz="2400" b="1" dirty="0">
                <a:latin typeface="+mj-lt"/>
              </a:rPr>
              <a:t>learning self-regulation skills</a:t>
            </a:r>
            <a:r>
              <a:rPr lang="en-GB" sz="2400" dirty="0">
                <a:latin typeface="+mj-lt"/>
              </a:rPr>
              <a:t>, is not to avoid situations that are difficult for children to handle, but to </a:t>
            </a:r>
            <a:r>
              <a:rPr lang="en-GB" sz="2400" b="1" dirty="0">
                <a:latin typeface="+mj-lt"/>
              </a:rPr>
              <a:t>coach children through them and provide support </a:t>
            </a:r>
            <a:r>
              <a:rPr lang="en-GB" sz="2400" dirty="0">
                <a:latin typeface="+mj-lt"/>
              </a:rPr>
              <a:t>until they can handle these challenges on their own.</a:t>
            </a:r>
          </a:p>
          <a:p>
            <a:pPr marL="0" indent="0">
              <a:buNone/>
            </a:pPr>
            <a:endParaRPr lang="en-GB" sz="2400" dirty="0">
              <a:latin typeface="+mj-lt"/>
            </a:endParaRPr>
          </a:p>
          <a:p>
            <a:pPr marL="0" indent="0">
              <a:buNone/>
            </a:pPr>
            <a:r>
              <a:rPr lang="en-GB" sz="2400" dirty="0">
                <a:latin typeface="+mj-lt"/>
              </a:rPr>
              <a:t>If we know a trigger we can:</a:t>
            </a:r>
          </a:p>
          <a:p>
            <a:r>
              <a:rPr lang="en-GB" sz="2400" dirty="0">
                <a:latin typeface="+mj-lt"/>
              </a:rPr>
              <a:t>Isolate the difficulty, prepare for it and practise it</a:t>
            </a:r>
          </a:p>
          <a:p>
            <a:r>
              <a:rPr lang="en-GB" sz="2400" dirty="0">
                <a:latin typeface="+mj-lt"/>
              </a:rPr>
              <a:t>Simplify it, make it easier/less overwhelming</a:t>
            </a:r>
          </a:p>
          <a:p>
            <a:r>
              <a:rPr lang="en-GB" sz="2400" dirty="0">
                <a:latin typeface="+mj-lt"/>
              </a:rPr>
              <a:t>It is easy to feel cross when our child is dysregulated</a:t>
            </a:r>
          </a:p>
          <a:p>
            <a:r>
              <a:rPr lang="en-GB" sz="2400" dirty="0">
                <a:latin typeface="+mj-lt"/>
              </a:rPr>
              <a:t>Try to approach impulsive, inappropriate behaviour calmly and give them time, kids can learn to choose better ways to respond to that situation. </a:t>
            </a:r>
          </a:p>
          <a:p>
            <a:r>
              <a:rPr lang="en-GB" sz="2400" dirty="0">
                <a:latin typeface="+mj-lt"/>
              </a:rPr>
              <a:t>Children need to feel a response that is non-judgmental and non-emotional: what went wrong, and why, and how they can fix it next time.</a:t>
            </a:r>
          </a:p>
          <a:p>
            <a:endParaRPr lang="en-GB" sz="2400" dirty="0">
              <a:latin typeface="+mj-lt"/>
            </a:endParaRPr>
          </a:p>
          <a:p>
            <a:endParaRPr lang="en-GB" sz="2400" dirty="0">
              <a:latin typeface="+mj-lt"/>
            </a:endParaRPr>
          </a:p>
          <a:p>
            <a:endParaRPr lang="en-GB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285075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05195" y="849745"/>
            <a:ext cx="4398078" cy="5718593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652655" y="267855"/>
            <a:ext cx="5701145" cy="590910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Tools and resources that can help teach and coach emotional regulation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9323" y="1135507"/>
            <a:ext cx="4240132" cy="5620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8801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8352" y="78796"/>
            <a:ext cx="6237771" cy="35375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254" y="198869"/>
            <a:ext cx="10515600" cy="1325563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6112" y="198869"/>
            <a:ext cx="4501509" cy="63866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2675" y="3226061"/>
            <a:ext cx="4351620" cy="3485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1580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0941" y="1463724"/>
            <a:ext cx="5978013" cy="53107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dirty="0"/>
              <a:t>Breathing exercises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https://giveusashout.org/get-help/resources/breathing-exercise-stress-and-anxiety/</a:t>
            </a:r>
            <a:endParaRPr lang="en-GB" dirty="0"/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https://www.headspace.com/meditation/breathing-exercises</a:t>
            </a:r>
            <a:endParaRPr lang="en-GB" dirty="0"/>
          </a:p>
          <a:p>
            <a:pPr marL="0" indent="0">
              <a:buNone/>
            </a:pPr>
            <a:r>
              <a:rPr lang="en-GB" dirty="0">
                <a:hlinkClick r:id="rId4"/>
              </a:rPr>
              <a:t>https://www.youtube.com/watch?v=5DqTuWve9t8</a:t>
            </a:r>
            <a:endParaRPr lang="en-GB" dirty="0"/>
          </a:p>
          <a:p>
            <a:pPr marL="0" indent="0">
              <a:buNone/>
            </a:pPr>
            <a:r>
              <a:rPr lang="en-GB" dirty="0">
                <a:hlinkClick r:id="rId5"/>
              </a:rPr>
              <a:t>https://family.gonoodle.com/channels/flow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b="1" dirty="0"/>
              <a:t>Teach children HOW to breath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6"/>
          <a:stretch>
            <a:fillRect/>
          </a:stretch>
        </p:blipFill>
        <p:spPr>
          <a:xfrm>
            <a:off x="7169034" y="365125"/>
            <a:ext cx="4042152" cy="17551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57510" y="2199084"/>
            <a:ext cx="3865199" cy="216426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11701" y="4677505"/>
            <a:ext cx="2956816" cy="1548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6333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7045" y="-64057"/>
            <a:ext cx="10515600" cy="1511068"/>
          </a:xfrm>
          <a:prstGeom prst="rect">
            <a:avLst/>
          </a:prstGeom>
        </p:spPr>
        <p:txBody>
          <a:bodyPr vert="horz" wrap="square" lIns="0" tIns="298018" rIns="0" bIns="0" rtlCol="0">
            <a:spAutoFit/>
          </a:bodyPr>
          <a:lstStyle/>
          <a:p>
            <a:pPr marL="12700" marR="5080">
              <a:lnSpc>
                <a:spcPts val="4750"/>
              </a:lnSpc>
              <a:spcBef>
                <a:spcPts val="705"/>
              </a:spcBef>
            </a:pPr>
            <a:r>
              <a:rPr sz="3200" spc="-10" dirty="0"/>
              <a:t>Resilience </a:t>
            </a:r>
            <a:r>
              <a:rPr sz="3200" dirty="0"/>
              <a:t>is the</a:t>
            </a:r>
            <a:r>
              <a:rPr sz="3200" spc="-5" dirty="0"/>
              <a:t> </a:t>
            </a:r>
            <a:r>
              <a:rPr sz="3200" dirty="0"/>
              <a:t>ability</a:t>
            </a:r>
            <a:r>
              <a:rPr sz="3200" spc="5" dirty="0"/>
              <a:t> </a:t>
            </a:r>
            <a:r>
              <a:rPr sz="3200" spc="-20" dirty="0"/>
              <a:t>to</a:t>
            </a:r>
            <a:r>
              <a:rPr sz="3200" spc="-10" dirty="0"/>
              <a:t> </a:t>
            </a:r>
            <a:r>
              <a:rPr lang="en-GB" sz="3200" spc="-10" dirty="0"/>
              <a:t>face and </a:t>
            </a:r>
            <a:r>
              <a:rPr sz="3200" spc="-25" dirty="0"/>
              <a:t>overcome</a:t>
            </a:r>
            <a:r>
              <a:rPr sz="3200" spc="20" dirty="0"/>
              <a:t> </a:t>
            </a:r>
            <a:r>
              <a:rPr sz="3200" spc="-5" dirty="0"/>
              <a:t>difficult </a:t>
            </a:r>
            <a:r>
              <a:rPr sz="3200" dirty="0"/>
              <a:t> </a:t>
            </a:r>
            <a:r>
              <a:rPr sz="3200" spc="-10" dirty="0"/>
              <a:t>experiences </a:t>
            </a:r>
            <a:r>
              <a:rPr sz="3200" dirty="0"/>
              <a:t>and</a:t>
            </a:r>
            <a:r>
              <a:rPr sz="3200" spc="-5" dirty="0"/>
              <a:t> </a:t>
            </a:r>
            <a:r>
              <a:rPr sz="3200" dirty="0"/>
              <a:t>be shaped</a:t>
            </a:r>
            <a:r>
              <a:rPr sz="3200" spc="-5" dirty="0"/>
              <a:t> positively</a:t>
            </a:r>
            <a:r>
              <a:rPr sz="3200" spc="20" dirty="0"/>
              <a:t> </a:t>
            </a:r>
            <a:r>
              <a:rPr sz="3200" spc="-10" dirty="0"/>
              <a:t>by</a:t>
            </a:r>
            <a:r>
              <a:rPr sz="3200" spc="-5" dirty="0"/>
              <a:t> </a:t>
            </a:r>
            <a:r>
              <a:rPr sz="3200" dirty="0"/>
              <a:t>them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3373" y="1997015"/>
            <a:ext cx="3954780" cy="410108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CFAEB70-5DB5-D908-44D8-AC4050BC95CD}"/>
              </a:ext>
            </a:extLst>
          </p:cNvPr>
          <p:cNvSpPr txBox="1"/>
          <p:nvPr/>
        </p:nvSpPr>
        <p:spPr>
          <a:xfrm>
            <a:off x="5337880" y="1997015"/>
            <a:ext cx="629915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+mj-lt"/>
              </a:rPr>
              <a:t>Explain situations ahead of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+mj-lt"/>
              </a:rPr>
              <a:t>Now and Next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+mj-lt"/>
              </a:rPr>
              <a:t>Give 2 simple choices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+mj-lt"/>
              </a:rPr>
              <a:t>Regulate your own emotions and reactions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+mj-lt"/>
              </a:rPr>
              <a:t>Encourage independence – children packing and carrying their own bag, laying out clothes etc.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+mj-lt"/>
              </a:rPr>
              <a:t>Ensure you follow through on what you say. Be consistent. Have boundaries.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+mj-lt"/>
              </a:rPr>
              <a:t>Use restorative practice script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>
              <a:latin typeface="+mj-l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D48DA-3E7D-32D4-2F6B-48ED277CB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Restorative approach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82297C-E7E4-4897-578B-AC13CE836680}"/>
              </a:ext>
            </a:extLst>
          </p:cNvPr>
          <p:cNvSpPr txBox="1"/>
          <p:nvPr/>
        </p:nvSpPr>
        <p:spPr>
          <a:xfrm>
            <a:off x="838200" y="2521118"/>
            <a:ext cx="4225506" cy="3077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3-step framework</a:t>
            </a:r>
            <a:br>
              <a:rPr lang="en-GB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"/>
            </a:pPr>
            <a:r>
              <a:rPr lang="en-US" b="1" dirty="0">
                <a:solidFill>
                  <a:srgbClr val="4472C4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What happened? </a:t>
            </a:r>
            <a:endParaRPr lang="en-US" sz="14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r>
              <a:rPr lang="en-GB" b="1" dirty="0">
                <a:solidFill>
                  <a:srgbClr val="4472C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"/>
            </a:pPr>
            <a:r>
              <a:rPr lang="en-US" b="1" dirty="0">
                <a:solidFill>
                  <a:srgbClr val="E5951E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How do you feel about…?</a:t>
            </a:r>
            <a:endParaRPr lang="en-US" sz="14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228600"/>
            <a:r>
              <a:rPr lang="en-GB" b="1" dirty="0">
                <a:solidFill>
                  <a:srgbClr val="E5951E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"/>
            </a:pPr>
            <a:r>
              <a:rPr lang="en-US" b="1" dirty="0">
                <a:solidFill>
                  <a:srgbClr val="538135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What needs to happen for things to be better?</a:t>
            </a:r>
            <a:endParaRPr lang="en-US" sz="14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r>
              <a:rPr lang="en-GB" u="none" strike="noStrike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AC0AE7-9916-5675-5054-A4CB18F2D63C}"/>
              </a:ext>
            </a:extLst>
          </p:cNvPr>
          <p:cNvSpPr txBox="1"/>
          <p:nvPr/>
        </p:nvSpPr>
        <p:spPr>
          <a:xfrm>
            <a:off x="6204549" y="881970"/>
            <a:ext cx="6094562" cy="58298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5-Step framework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GB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Step 1 – Hear the story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"/>
            </a:pPr>
            <a:r>
              <a:rPr lang="en-US" sz="1400" b="1" dirty="0">
                <a:solidFill>
                  <a:srgbClr val="4472C4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What happened? What’s happening?</a:t>
            </a:r>
            <a:br>
              <a:rPr lang="en-US" sz="1400" b="1" dirty="0">
                <a:solidFill>
                  <a:srgbClr val="4472C4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</a:br>
            <a:endParaRPr lang="en-US" sz="11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GB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Step 2 – Thoughts and feelings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"/>
            </a:pPr>
            <a:r>
              <a:rPr lang="en-US" sz="1400" b="1" dirty="0">
                <a:solidFill>
                  <a:srgbClr val="E5951E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What did you think when it happened?</a:t>
            </a:r>
            <a:endParaRPr lang="en-US" sz="11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"/>
            </a:pPr>
            <a:r>
              <a:rPr lang="en-US" sz="1400" b="1" dirty="0">
                <a:solidFill>
                  <a:srgbClr val="E5951E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….and how did you feel?</a:t>
            </a:r>
            <a:endParaRPr lang="en-US" sz="11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"/>
            </a:pPr>
            <a:r>
              <a:rPr lang="en-US" sz="1400" b="1" dirty="0">
                <a:solidFill>
                  <a:srgbClr val="E5951E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What are you thinking now? How are you feeling?</a:t>
            </a:r>
            <a:br>
              <a:rPr lang="en-US" sz="1400" b="1" dirty="0">
                <a:solidFill>
                  <a:srgbClr val="E5951E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</a:br>
            <a:endParaRPr lang="en-US" sz="11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GB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Step 3 – Impact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"/>
            </a:pPr>
            <a:r>
              <a:rPr lang="en-US" sz="14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Who else has been affected? How?</a:t>
            </a:r>
            <a:endParaRPr lang="en-US" sz="11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"/>
            </a:pPr>
            <a:r>
              <a:rPr lang="en-US" sz="14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What has been the hardest thing for you?</a:t>
            </a:r>
            <a:br>
              <a:rPr lang="en-US" sz="14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</a:br>
            <a:endParaRPr lang="en-US" sz="11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GB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Step 4 – Needs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"/>
            </a:pPr>
            <a:r>
              <a:rPr lang="en-US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What do you need to feel better?</a:t>
            </a:r>
            <a:br>
              <a:rPr lang="en-US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</a:br>
            <a:endParaRPr lang="en-US" sz="11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GB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Step 5 – Next steps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"/>
            </a:pPr>
            <a:r>
              <a:rPr lang="en-US" sz="1400" b="1" dirty="0">
                <a:solidFill>
                  <a:srgbClr val="538135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What needs to happen to make things right?</a:t>
            </a:r>
            <a:endParaRPr lang="en-US" sz="11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4830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99452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/>
              <a:t>How</a:t>
            </a:r>
            <a:r>
              <a:rPr dirty="0"/>
              <a:t> do</a:t>
            </a:r>
            <a:r>
              <a:rPr spc="-5" dirty="0"/>
              <a:t> </a:t>
            </a:r>
            <a:r>
              <a:rPr spc="-15" dirty="0"/>
              <a:t>you react </a:t>
            </a:r>
            <a:r>
              <a:rPr spc="-25" dirty="0"/>
              <a:t>to</a:t>
            </a:r>
            <a:r>
              <a:rPr spc="-20" dirty="0"/>
              <a:t> </a:t>
            </a:r>
            <a:r>
              <a:rPr spc="-10" dirty="0"/>
              <a:t>adversity?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96219" y="1776375"/>
            <a:ext cx="3640347" cy="228752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50123" y="140207"/>
            <a:ext cx="4084320" cy="2298192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7850123" y="2663951"/>
            <a:ext cx="4084320" cy="4194175"/>
            <a:chOff x="7850123" y="2663951"/>
            <a:chExt cx="4084320" cy="4194175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50123" y="2663951"/>
              <a:ext cx="4084320" cy="228752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162543" y="4722875"/>
              <a:ext cx="3459479" cy="213512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98018" rIns="0" bIns="0" rtlCol="0">
            <a:spAutoFit/>
          </a:bodyPr>
          <a:lstStyle/>
          <a:p>
            <a:pPr marL="12700" marR="5080">
              <a:lnSpc>
                <a:spcPts val="4750"/>
              </a:lnSpc>
              <a:spcBef>
                <a:spcPts val="705"/>
              </a:spcBef>
            </a:pPr>
            <a:r>
              <a:rPr spc="-10" dirty="0"/>
              <a:t>Resilience </a:t>
            </a:r>
            <a:r>
              <a:rPr spc="-15" dirty="0"/>
              <a:t>can</a:t>
            </a:r>
            <a:r>
              <a:rPr spc="10" dirty="0"/>
              <a:t> </a:t>
            </a:r>
            <a:r>
              <a:rPr dirty="0"/>
              <a:t>be</a:t>
            </a:r>
            <a:r>
              <a:rPr spc="5" dirty="0"/>
              <a:t> </a:t>
            </a:r>
            <a:r>
              <a:rPr spc="-15" dirty="0"/>
              <a:t>taught,</a:t>
            </a:r>
            <a:r>
              <a:rPr spc="-20" dirty="0"/>
              <a:t> </a:t>
            </a:r>
            <a:r>
              <a:rPr spc="-5" dirty="0"/>
              <a:t>modelled </a:t>
            </a:r>
            <a:r>
              <a:rPr dirty="0"/>
              <a:t>and </a:t>
            </a:r>
            <a:r>
              <a:rPr spc="-980" dirty="0"/>
              <a:t> </a:t>
            </a:r>
            <a:r>
              <a:rPr spc="-5" dirty="0"/>
              <a:t>nurtured</a:t>
            </a:r>
            <a:r>
              <a:rPr spc="-30" dirty="0"/>
              <a:t> </a:t>
            </a:r>
            <a:r>
              <a:rPr spc="-25" dirty="0"/>
              <a:t>at</a:t>
            </a:r>
            <a:r>
              <a:rPr dirty="0"/>
              <a:t> </a:t>
            </a:r>
            <a:r>
              <a:rPr spc="-25" dirty="0"/>
              <a:t>any</a:t>
            </a:r>
            <a:r>
              <a:rPr spc="-5" dirty="0"/>
              <a:t> </a:t>
            </a:r>
            <a:r>
              <a:rPr spc="-15" dirty="0"/>
              <a:t>age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7639" y="2273807"/>
            <a:ext cx="7735823" cy="3867912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246364" y="1481327"/>
            <a:ext cx="3381755" cy="507187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-3251" y="373456"/>
            <a:ext cx="720534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80" dirty="0"/>
              <a:t>We</a:t>
            </a:r>
            <a:r>
              <a:rPr sz="4000" spc="-15" dirty="0"/>
              <a:t> </a:t>
            </a:r>
            <a:r>
              <a:rPr sz="4000" spc="-10" dirty="0"/>
              <a:t>can’t</a:t>
            </a:r>
            <a:r>
              <a:rPr sz="4000" spc="-30" dirty="0"/>
              <a:t> always</a:t>
            </a:r>
            <a:r>
              <a:rPr sz="4000" spc="-10" dirty="0"/>
              <a:t> </a:t>
            </a:r>
            <a:r>
              <a:rPr sz="4000" spc="-25" dirty="0"/>
              <a:t>remove</a:t>
            </a:r>
            <a:r>
              <a:rPr sz="4000" spc="-15" dirty="0"/>
              <a:t> </a:t>
            </a:r>
            <a:r>
              <a:rPr sz="4000" spc="-10" dirty="0"/>
              <a:t>challenges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-3251" y="922781"/>
            <a:ext cx="1225486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80" dirty="0">
                <a:latin typeface="+mj-lt"/>
                <a:cs typeface="Calibri Light"/>
              </a:rPr>
              <a:t>We</a:t>
            </a:r>
            <a:r>
              <a:rPr sz="4000" spc="-5" dirty="0">
                <a:latin typeface="+mj-lt"/>
                <a:cs typeface="Calibri Light"/>
              </a:rPr>
              <a:t> </a:t>
            </a:r>
            <a:r>
              <a:rPr sz="4000" spc="-15" dirty="0">
                <a:latin typeface="+mj-lt"/>
                <a:cs typeface="Calibri Light"/>
              </a:rPr>
              <a:t>can</a:t>
            </a:r>
            <a:r>
              <a:rPr sz="4000" dirty="0">
                <a:latin typeface="+mj-lt"/>
                <a:cs typeface="Calibri Light"/>
              </a:rPr>
              <a:t> </a:t>
            </a:r>
            <a:r>
              <a:rPr sz="4000" spc="-5" dirty="0">
                <a:latin typeface="+mj-lt"/>
                <a:cs typeface="Calibri Light"/>
              </a:rPr>
              <a:t>pass</a:t>
            </a:r>
            <a:r>
              <a:rPr sz="4000" dirty="0">
                <a:latin typeface="+mj-lt"/>
                <a:cs typeface="Calibri Light"/>
              </a:rPr>
              <a:t> </a:t>
            </a:r>
            <a:r>
              <a:rPr sz="4000" spc="-5" dirty="0">
                <a:latin typeface="+mj-lt"/>
                <a:cs typeface="Calibri Light"/>
              </a:rPr>
              <a:t>on</a:t>
            </a:r>
            <a:r>
              <a:rPr sz="4000" spc="-10" dirty="0">
                <a:latin typeface="+mj-lt"/>
                <a:cs typeface="Calibri Light"/>
              </a:rPr>
              <a:t> </a:t>
            </a:r>
            <a:r>
              <a:rPr sz="4000" dirty="0">
                <a:latin typeface="+mj-lt"/>
                <a:cs typeface="Calibri Light"/>
              </a:rPr>
              <a:t>skills</a:t>
            </a:r>
            <a:r>
              <a:rPr sz="4000" spc="5" dirty="0">
                <a:latin typeface="+mj-lt"/>
                <a:cs typeface="Calibri Light"/>
              </a:rPr>
              <a:t> </a:t>
            </a:r>
            <a:r>
              <a:rPr sz="4000" spc="-25" dirty="0">
                <a:latin typeface="+mj-lt"/>
                <a:cs typeface="Calibri Light"/>
              </a:rPr>
              <a:t>to</a:t>
            </a:r>
            <a:r>
              <a:rPr sz="4000" spc="-10" dirty="0">
                <a:latin typeface="+mj-lt"/>
                <a:cs typeface="Calibri Light"/>
              </a:rPr>
              <a:t> </a:t>
            </a:r>
            <a:r>
              <a:rPr sz="4000" spc="-5" dirty="0">
                <a:latin typeface="+mj-lt"/>
                <a:cs typeface="Calibri Light"/>
              </a:rPr>
              <a:t>help</a:t>
            </a:r>
            <a:r>
              <a:rPr sz="4000" dirty="0">
                <a:latin typeface="+mj-lt"/>
                <a:cs typeface="Calibri Light"/>
              </a:rPr>
              <a:t> </a:t>
            </a:r>
            <a:r>
              <a:rPr sz="4000" spc="-10" dirty="0">
                <a:latin typeface="+mj-lt"/>
                <a:cs typeface="Calibri Light"/>
              </a:rPr>
              <a:t>children</a:t>
            </a:r>
            <a:r>
              <a:rPr sz="4000" spc="-30" dirty="0">
                <a:latin typeface="+mj-lt"/>
                <a:cs typeface="Calibri Light"/>
              </a:rPr>
              <a:t> </a:t>
            </a:r>
            <a:r>
              <a:rPr sz="4000" spc="-15" dirty="0">
                <a:latin typeface="+mj-lt"/>
                <a:cs typeface="Calibri Light"/>
              </a:rPr>
              <a:t>cope</a:t>
            </a:r>
            <a:r>
              <a:rPr sz="4000" spc="-5" dirty="0">
                <a:latin typeface="+mj-lt"/>
                <a:cs typeface="Calibri Light"/>
              </a:rPr>
              <a:t> </a:t>
            </a:r>
            <a:r>
              <a:rPr sz="4000" spc="-30" dirty="0">
                <a:latin typeface="+mj-lt"/>
                <a:cs typeface="Calibri Light"/>
              </a:rPr>
              <a:t>better</a:t>
            </a:r>
            <a:r>
              <a:rPr sz="4000" spc="-5" dirty="0">
                <a:latin typeface="+mj-lt"/>
                <a:cs typeface="Calibri Light"/>
              </a:rPr>
              <a:t> with</a:t>
            </a:r>
            <a:r>
              <a:rPr sz="4000" dirty="0">
                <a:latin typeface="+mj-lt"/>
                <a:cs typeface="Calibri Light"/>
              </a:rPr>
              <a:t> </a:t>
            </a:r>
            <a:r>
              <a:rPr sz="4000" spc="-5" dirty="0">
                <a:latin typeface="+mj-lt"/>
                <a:cs typeface="Calibri Light"/>
              </a:rPr>
              <a:t>them</a:t>
            </a:r>
            <a:endParaRPr sz="4000" dirty="0">
              <a:latin typeface="+mj-lt"/>
              <a:cs typeface="Calibri Ligh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35963" y="1690116"/>
            <a:ext cx="3776472" cy="5167881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29071" y="2531364"/>
            <a:ext cx="5318760" cy="3538728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98018" rIns="0" bIns="0" rtlCol="0">
            <a:spAutoFit/>
          </a:bodyPr>
          <a:lstStyle/>
          <a:p>
            <a:pPr marL="12700" marR="5080">
              <a:lnSpc>
                <a:spcPts val="4750"/>
              </a:lnSpc>
              <a:spcBef>
                <a:spcPts val="705"/>
              </a:spcBef>
            </a:pPr>
            <a:r>
              <a:rPr spc="-35" dirty="0"/>
              <a:t>Make</a:t>
            </a:r>
            <a:r>
              <a:rPr spc="-10" dirty="0"/>
              <a:t> </a:t>
            </a:r>
            <a:r>
              <a:rPr dirty="0"/>
              <a:t>some</a:t>
            </a:r>
            <a:r>
              <a:rPr spc="-5" dirty="0"/>
              <a:t> </a:t>
            </a:r>
            <a:r>
              <a:rPr spc="-20" dirty="0"/>
              <a:t>tweaks</a:t>
            </a:r>
            <a:r>
              <a:rPr spc="10" dirty="0"/>
              <a:t> </a:t>
            </a:r>
            <a:r>
              <a:rPr spc="-20" dirty="0"/>
              <a:t>to</a:t>
            </a:r>
            <a:r>
              <a:rPr spc="-10" dirty="0"/>
              <a:t> </a:t>
            </a:r>
            <a:r>
              <a:rPr dirty="0"/>
              <a:t>help</a:t>
            </a:r>
            <a:r>
              <a:rPr spc="-10" dirty="0"/>
              <a:t> </a:t>
            </a:r>
            <a:r>
              <a:rPr spc="-15" dirty="0"/>
              <a:t>your</a:t>
            </a:r>
            <a:r>
              <a:rPr spc="-5" dirty="0"/>
              <a:t> </a:t>
            </a:r>
            <a:r>
              <a:rPr spc="-10" dirty="0"/>
              <a:t>children </a:t>
            </a:r>
            <a:r>
              <a:rPr spc="-980" dirty="0"/>
              <a:t> </a:t>
            </a:r>
            <a:r>
              <a:rPr spc="-10" dirty="0"/>
              <a:t>thrive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5292" y="1690116"/>
            <a:ext cx="8453628" cy="4733544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65149"/>
            <a:ext cx="10241280" cy="7721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35" dirty="0"/>
              <a:t>One-on-One</a:t>
            </a:r>
            <a:r>
              <a:rPr sz="4000" spc="-90" dirty="0"/>
              <a:t> </a:t>
            </a:r>
            <a:r>
              <a:rPr sz="4000" spc="-5" dirty="0"/>
              <a:t>time </a:t>
            </a:r>
            <a:r>
              <a:rPr sz="4000" dirty="0"/>
              <a:t>with</a:t>
            </a:r>
            <a:r>
              <a:rPr sz="4000" spc="-5" dirty="0"/>
              <a:t> </a:t>
            </a:r>
            <a:r>
              <a:rPr sz="4000" spc="-10" dirty="0"/>
              <a:t>each child</a:t>
            </a:r>
            <a:r>
              <a:rPr sz="4000" dirty="0"/>
              <a:t> </a:t>
            </a:r>
            <a:r>
              <a:rPr sz="4900" spc="-20" dirty="0"/>
              <a:t>no</a:t>
            </a:r>
            <a:r>
              <a:rPr sz="4900" spc="-80" dirty="0"/>
              <a:t> </a:t>
            </a:r>
            <a:r>
              <a:rPr sz="4900" spc="-40" dirty="0"/>
              <a:t>distraction</a:t>
            </a:r>
            <a:endParaRPr sz="49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8431" y="1575816"/>
            <a:ext cx="5739384" cy="472287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74308" y="2359151"/>
            <a:ext cx="5556503" cy="2776728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44563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5" dirty="0"/>
              <a:t>Give</a:t>
            </a:r>
            <a:r>
              <a:rPr spc="-5" dirty="0"/>
              <a:t> </a:t>
            </a:r>
            <a:r>
              <a:rPr dirty="0"/>
              <a:t>sleep</a:t>
            </a:r>
            <a:r>
              <a:rPr spc="-15" dirty="0"/>
              <a:t> </a:t>
            </a:r>
            <a:r>
              <a:rPr dirty="0"/>
              <a:t>a</a:t>
            </a:r>
            <a:r>
              <a:rPr spc="-20" dirty="0"/>
              <a:t> </a:t>
            </a:r>
            <a:r>
              <a:rPr dirty="0"/>
              <a:t>chance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09944" y="728472"/>
            <a:ext cx="4754880" cy="2674619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556259" y="1600200"/>
            <a:ext cx="6567170" cy="4832985"/>
            <a:chOff x="556259" y="1600200"/>
            <a:chExt cx="6567170" cy="483298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6259" y="1600200"/>
              <a:ext cx="2517620" cy="272338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360676" y="3756660"/>
              <a:ext cx="4762500" cy="2676144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6898005" y="5411825"/>
            <a:ext cx="433387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alibri"/>
                <a:cs typeface="Calibri"/>
              </a:rPr>
              <a:t>Lack of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sleep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is </a:t>
            </a:r>
            <a:r>
              <a:rPr sz="1800" dirty="0">
                <a:latin typeface="Calibri"/>
                <a:cs typeface="Calibri"/>
              </a:rPr>
              <a:t>a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driver </a:t>
            </a:r>
            <a:r>
              <a:rPr sz="1800" spc="-15" dirty="0">
                <a:latin typeface="Calibri"/>
                <a:cs typeface="Calibri"/>
              </a:rPr>
              <a:t>for</a:t>
            </a:r>
            <a:r>
              <a:rPr sz="1800" spc="-10" dirty="0">
                <a:latin typeface="Calibri"/>
                <a:cs typeface="Calibri"/>
              </a:rPr>
              <a:t> stress</a:t>
            </a:r>
            <a:endParaRPr sz="1800">
              <a:latin typeface="Calibri"/>
              <a:cs typeface="Calibri"/>
            </a:endParaRPr>
          </a:p>
          <a:p>
            <a:pPr marL="12700" marR="130175">
              <a:lnSpc>
                <a:spcPct val="100000"/>
              </a:lnSpc>
              <a:spcBef>
                <a:spcPts val="5"/>
              </a:spcBef>
            </a:pPr>
            <a:r>
              <a:rPr sz="1800" spc="-20" dirty="0">
                <a:latin typeface="Calibri"/>
                <a:cs typeface="Calibri"/>
              </a:rPr>
              <a:t>Fastest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way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to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improve</a:t>
            </a:r>
            <a:r>
              <a:rPr sz="1800" dirty="0">
                <a:latin typeface="Calibri"/>
                <a:cs typeface="Calibri"/>
              </a:rPr>
              <a:t> is </a:t>
            </a:r>
            <a:r>
              <a:rPr sz="1800" spc="-10" dirty="0">
                <a:latin typeface="Calibri"/>
                <a:cs typeface="Calibri"/>
              </a:rPr>
              <a:t>to</a:t>
            </a:r>
            <a:r>
              <a:rPr sz="1800" spc="-5" dirty="0">
                <a:latin typeface="Calibri"/>
                <a:cs typeface="Calibri"/>
              </a:rPr>
              <a:t> limit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screen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time </a:t>
            </a:r>
            <a:r>
              <a:rPr sz="1800" spc="-39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before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bed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Blue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light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– </a:t>
            </a:r>
            <a:r>
              <a:rPr sz="1800" spc="-5" dirty="0">
                <a:latin typeface="Calibri"/>
                <a:cs typeface="Calibri"/>
              </a:rPr>
              <a:t>supresses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production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of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melatonin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63105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/>
              <a:t>Get</a:t>
            </a:r>
            <a:r>
              <a:rPr dirty="0"/>
              <a:t> </a:t>
            </a:r>
            <a:r>
              <a:rPr spc="-5" dirty="0"/>
              <a:t>out</a:t>
            </a:r>
            <a:r>
              <a:rPr spc="-15" dirty="0"/>
              <a:t> </a:t>
            </a:r>
            <a:r>
              <a:rPr dirty="0"/>
              <a:t>and</a:t>
            </a:r>
            <a:r>
              <a:rPr spc="5" dirty="0"/>
              <a:t> </a:t>
            </a:r>
            <a:r>
              <a:rPr spc="-35" dirty="0"/>
              <a:t>exercise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4878323" y="897636"/>
            <a:ext cx="5808345" cy="4724400"/>
            <a:chOff x="4878323" y="897636"/>
            <a:chExt cx="5808345" cy="47244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53300" y="897636"/>
              <a:ext cx="3332988" cy="47244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878323" y="2182368"/>
              <a:ext cx="2947416" cy="2947416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38200" y="1690116"/>
            <a:ext cx="3683508" cy="3683508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0392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80" dirty="0"/>
              <a:t>Teach</a:t>
            </a:r>
            <a:r>
              <a:rPr spc="-50" dirty="0"/>
              <a:t> </a:t>
            </a:r>
            <a:r>
              <a:rPr spc="-15" dirty="0"/>
              <a:t>delayed</a:t>
            </a:r>
            <a:r>
              <a:rPr spc="-50" dirty="0"/>
              <a:t> </a:t>
            </a:r>
            <a:r>
              <a:rPr spc="-15" dirty="0"/>
              <a:t>gratification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5384" y="1690116"/>
            <a:ext cx="2846831" cy="16002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8995" y="3438144"/>
            <a:ext cx="2618232" cy="174345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546347" y="1690116"/>
            <a:ext cx="3144011" cy="1458467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678935" y="3581400"/>
            <a:ext cx="2857500" cy="160020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899147" y="1286255"/>
            <a:ext cx="5292851" cy="4949952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9391" y="1840992"/>
            <a:ext cx="4664964" cy="3621024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5513832" y="234695"/>
            <a:ext cx="5948680" cy="6352540"/>
            <a:chOff x="5513832" y="234695"/>
            <a:chExt cx="5948680" cy="635254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13832" y="234695"/>
              <a:ext cx="3055619" cy="291084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610855" y="2737103"/>
              <a:ext cx="3851148" cy="38496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07924"/>
            <a:ext cx="6667500" cy="1301115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12700" marR="5080">
              <a:lnSpc>
                <a:spcPts val="4750"/>
              </a:lnSpc>
              <a:spcBef>
                <a:spcPts val="705"/>
              </a:spcBef>
            </a:pPr>
            <a:r>
              <a:rPr spc="-45" dirty="0"/>
              <a:t>Eat</a:t>
            </a:r>
            <a:r>
              <a:rPr spc="-10" dirty="0"/>
              <a:t> </a:t>
            </a:r>
            <a:r>
              <a:rPr dirty="0"/>
              <a:t>the</a:t>
            </a:r>
            <a:r>
              <a:rPr spc="10" dirty="0"/>
              <a:t> </a:t>
            </a:r>
            <a:r>
              <a:rPr dirty="0"/>
              <a:t>alphabet</a:t>
            </a:r>
            <a:r>
              <a:rPr spc="-5" dirty="0"/>
              <a:t> </a:t>
            </a:r>
            <a:r>
              <a:rPr spc="-25" dirty="0"/>
              <a:t>over</a:t>
            </a:r>
            <a:r>
              <a:rPr spc="10" dirty="0"/>
              <a:t> </a:t>
            </a:r>
            <a:r>
              <a:rPr dirty="0"/>
              <a:t>30</a:t>
            </a:r>
            <a:r>
              <a:rPr spc="-10" dirty="0"/>
              <a:t> </a:t>
            </a:r>
            <a:r>
              <a:rPr spc="-35" dirty="0"/>
              <a:t>days </a:t>
            </a:r>
            <a:r>
              <a:rPr spc="-980" dirty="0"/>
              <a:t> </a:t>
            </a:r>
            <a:r>
              <a:rPr spc="-10" dirty="0"/>
              <a:t>Plant</a:t>
            </a:r>
            <a:r>
              <a:rPr spc="10" dirty="0"/>
              <a:t> </a:t>
            </a:r>
            <a:r>
              <a:rPr dirty="0"/>
              <a:t>based,</a:t>
            </a:r>
            <a:r>
              <a:rPr spc="-5" dirty="0"/>
              <a:t> </a:t>
            </a:r>
            <a:r>
              <a:rPr dirty="0"/>
              <a:t>rich in</a:t>
            </a:r>
            <a:r>
              <a:rPr spc="-5" dirty="0"/>
              <a:t> </a:t>
            </a:r>
            <a:r>
              <a:rPr spc="-10" dirty="0"/>
              <a:t>fibre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6700" y="1908048"/>
            <a:ext cx="5443728" cy="476402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734043" y="365759"/>
            <a:ext cx="2619755" cy="1741932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337547" y="2403117"/>
            <a:ext cx="1412748" cy="1118846"/>
          </a:xfrm>
          <a:prstGeom prst="rect">
            <a:avLst/>
          </a:prstGeom>
        </p:spPr>
      </p:pic>
      <p:grpSp>
        <p:nvGrpSpPr>
          <p:cNvPr id="6" name="object 6"/>
          <p:cNvGrpSpPr/>
          <p:nvPr/>
        </p:nvGrpSpPr>
        <p:grpSpPr>
          <a:xfrm>
            <a:off x="8816340" y="3587496"/>
            <a:ext cx="2620010" cy="3253740"/>
            <a:chOff x="8816340" y="3587496"/>
            <a:chExt cx="2620010" cy="3253740"/>
          </a:xfrm>
        </p:grpSpPr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816340" y="3587496"/>
              <a:ext cx="2619755" cy="174345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991600" y="5330950"/>
              <a:ext cx="2269236" cy="151028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366522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Model</a:t>
            </a:r>
            <a:r>
              <a:rPr spc="-70" dirty="0"/>
              <a:t> </a:t>
            </a:r>
            <a:r>
              <a:rPr spc="-10" dirty="0"/>
              <a:t>gratitude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9339869" cy="406829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4853940">
              <a:lnSpc>
                <a:spcPct val="120100"/>
              </a:lnSpc>
              <a:spcBef>
                <a:spcPts val="100"/>
              </a:spcBef>
            </a:pPr>
            <a:r>
              <a:rPr sz="2800" spc="-25" dirty="0">
                <a:latin typeface="+mj-lt"/>
                <a:cs typeface="Calibri"/>
              </a:rPr>
              <a:t>Reframe</a:t>
            </a:r>
            <a:r>
              <a:rPr sz="2800" spc="-5" dirty="0">
                <a:latin typeface="+mj-lt"/>
                <a:cs typeface="Calibri"/>
              </a:rPr>
              <a:t> the</a:t>
            </a:r>
            <a:r>
              <a:rPr sz="2800" spc="-15" dirty="0">
                <a:latin typeface="+mj-lt"/>
                <a:cs typeface="Calibri"/>
              </a:rPr>
              <a:t> </a:t>
            </a:r>
            <a:r>
              <a:rPr sz="2800" spc="-20" dirty="0">
                <a:latin typeface="+mj-lt"/>
                <a:cs typeface="Calibri"/>
              </a:rPr>
              <a:t>day </a:t>
            </a:r>
            <a:r>
              <a:rPr sz="2800" spc="-15" dirty="0">
                <a:latin typeface="+mj-lt"/>
                <a:cs typeface="Calibri"/>
              </a:rPr>
              <a:t> </a:t>
            </a:r>
            <a:r>
              <a:rPr sz="2800" spc="-10" dirty="0">
                <a:latin typeface="+mj-lt"/>
                <a:cs typeface="Calibri"/>
              </a:rPr>
              <a:t>How</a:t>
            </a:r>
            <a:r>
              <a:rPr sz="2800" spc="-15" dirty="0">
                <a:latin typeface="+mj-lt"/>
                <a:cs typeface="Calibri"/>
              </a:rPr>
              <a:t> was</a:t>
            </a:r>
            <a:r>
              <a:rPr sz="2800" spc="-20" dirty="0">
                <a:latin typeface="+mj-lt"/>
                <a:cs typeface="Calibri"/>
              </a:rPr>
              <a:t> </a:t>
            </a:r>
            <a:r>
              <a:rPr sz="2800" spc="-5" dirty="0">
                <a:latin typeface="+mj-lt"/>
                <a:cs typeface="Calibri"/>
              </a:rPr>
              <a:t>school? X</a:t>
            </a:r>
            <a:endParaRPr sz="2800" dirty="0">
              <a:latin typeface="+mj-lt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sz="2800" spc="-10" dirty="0">
                <a:latin typeface="+mj-lt"/>
                <a:cs typeface="Calibri"/>
              </a:rPr>
              <a:t>What</a:t>
            </a:r>
            <a:r>
              <a:rPr sz="2800" dirty="0">
                <a:latin typeface="+mj-lt"/>
                <a:cs typeface="Calibri"/>
              </a:rPr>
              <a:t> </a:t>
            </a:r>
            <a:r>
              <a:rPr sz="2800" spc="-10" dirty="0">
                <a:latin typeface="+mj-lt"/>
                <a:cs typeface="Calibri"/>
              </a:rPr>
              <a:t>did</a:t>
            </a:r>
            <a:r>
              <a:rPr sz="2800" spc="15" dirty="0">
                <a:latin typeface="+mj-lt"/>
                <a:cs typeface="Calibri"/>
              </a:rPr>
              <a:t> </a:t>
            </a:r>
            <a:r>
              <a:rPr sz="2800" spc="-20" dirty="0">
                <a:latin typeface="+mj-lt"/>
                <a:cs typeface="Calibri"/>
              </a:rPr>
              <a:t>you</a:t>
            </a:r>
            <a:r>
              <a:rPr sz="2800" spc="5" dirty="0">
                <a:latin typeface="+mj-lt"/>
                <a:cs typeface="Calibri"/>
              </a:rPr>
              <a:t> </a:t>
            </a:r>
            <a:r>
              <a:rPr sz="2800" spc="-5" dirty="0">
                <a:latin typeface="+mj-lt"/>
                <a:cs typeface="Calibri"/>
              </a:rPr>
              <a:t>do</a:t>
            </a:r>
            <a:r>
              <a:rPr sz="2800" spc="5" dirty="0">
                <a:latin typeface="+mj-lt"/>
                <a:cs typeface="Calibri"/>
              </a:rPr>
              <a:t> </a:t>
            </a:r>
            <a:r>
              <a:rPr sz="2800" spc="-20" dirty="0">
                <a:latin typeface="+mj-lt"/>
                <a:cs typeface="Calibri"/>
              </a:rPr>
              <a:t>today?</a:t>
            </a:r>
            <a:r>
              <a:rPr sz="2800" spc="5" dirty="0">
                <a:latin typeface="+mj-lt"/>
                <a:cs typeface="Calibri"/>
              </a:rPr>
              <a:t> </a:t>
            </a:r>
            <a:r>
              <a:rPr sz="2800" spc="-5" dirty="0">
                <a:latin typeface="+mj-lt"/>
                <a:cs typeface="Calibri"/>
              </a:rPr>
              <a:t>X</a:t>
            </a:r>
            <a:endParaRPr sz="2800" dirty="0">
              <a:latin typeface="+mj-lt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800" dirty="0">
              <a:latin typeface="+mj-lt"/>
              <a:cs typeface="Calibri"/>
            </a:endParaRPr>
          </a:p>
          <a:p>
            <a:pPr marL="527685" indent="-515620">
              <a:lnSpc>
                <a:spcPct val="100000"/>
              </a:lnSpc>
              <a:buAutoNum type="arabicParenR"/>
              <a:tabLst>
                <a:tab pos="527685" algn="l"/>
                <a:tab pos="528320" algn="l"/>
              </a:tabLst>
            </a:pPr>
            <a:r>
              <a:rPr sz="2800" spc="-10" dirty="0">
                <a:latin typeface="+mj-lt"/>
                <a:cs typeface="Calibri"/>
              </a:rPr>
              <a:t>What</a:t>
            </a:r>
            <a:r>
              <a:rPr sz="2800" spc="5" dirty="0">
                <a:latin typeface="+mj-lt"/>
                <a:cs typeface="Calibri"/>
              </a:rPr>
              <a:t> </a:t>
            </a:r>
            <a:r>
              <a:rPr sz="2800" spc="-10" dirty="0">
                <a:latin typeface="+mj-lt"/>
                <a:cs typeface="Calibri"/>
              </a:rPr>
              <a:t>did</a:t>
            </a:r>
            <a:r>
              <a:rPr sz="2800" spc="10" dirty="0">
                <a:latin typeface="+mj-lt"/>
                <a:cs typeface="Calibri"/>
              </a:rPr>
              <a:t> </a:t>
            </a:r>
            <a:r>
              <a:rPr sz="2800" spc="-10" dirty="0">
                <a:latin typeface="+mj-lt"/>
                <a:cs typeface="Calibri"/>
              </a:rPr>
              <a:t>someone</a:t>
            </a:r>
            <a:r>
              <a:rPr sz="2800" dirty="0">
                <a:latin typeface="+mj-lt"/>
                <a:cs typeface="Calibri"/>
              </a:rPr>
              <a:t> </a:t>
            </a:r>
            <a:r>
              <a:rPr sz="2800" spc="-5" dirty="0">
                <a:latin typeface="+mj-lt"/>
                <a:cs typeface="Calibri"/>
              </a:rPr>
              <a:t>do</a:t>
            </a:r>
            <a:r>
              <a:rPr sz="2800" spc="5" dirty="0">
                <a:latin typeface="+mj-lt"/>
                <a:cs typeface="Calibri"/>
              </a:rPr>
              <a:t> </a:t>
            </a:r>
            <a:r>
              <a:rPr sz="2800" spc="-20" dirty="0">
                <a:latin typeface="+mj-lt"/>
                <a:cs typeface="Calibri"/>
              </a:rPr>
              <a:t>today</a:t>
            </a:r>
            <a:r>
              <a:rPr sz="2800" spc="-5" dirty="0">
                <a:latin typeface="+mj-lt"/>
                <a:cs typeface="Calibri"/>
              </a:rPr>
              <a:t> </a:t>
            </a:r>
            <a:r>
              <a:rPr sz="2800" spc="-20" dirty="0">
                <a:latin typeface="+mj-lt"/>
                <a:cs typeface="Calibri"/>
              </a:rPr>
              <a:t>to</a:t>
            </a:r>
            <a:r>
              <a:rPr sz="2800" spc="-10" dirty="0">
                <a:latin typeface="+mj-lt"/>
                <a:cs typeface="Calibri"/>
              </a:rPr>
              <a:t> </a:t>
            </a:r>
            <a:r>
              <a:rPr sz="2800" spc="-25" dirty="0">
                <a:latin typeface="+mj-lt"/>
                <a:cs typeface="Calibri"/>
              </a:rPr>
              <a:t>make</a:t>
            </a:r>
            <a:r>
              <a:rPr sz="2800" dirty="0">
                <a:latin typeface="+mj-lt"/>
                <a:cs typeface="Calibri"/>
              </a:rPr>
              <a:t> </a:t>
            </a:r>
            <a:r>
              <a:rPr sz="2800" spc="-25" dirty="0">
                <a:latin typeface="+mj-lt"/>
                <a:cs typeface="Calibri"/>
              </a:rPr>
              <a:t>you</a:t>
            </a:r>
            <a:r>
              <a:rPr sz="2800" spc="15" dirty="0">
                <a:latin typeface="+mj-lt"/>
                <a:cs typeface="Calibri"/>
              </a:rPr>
              <a:t> </a:t>
            </a:r>
            <a:r>
              <a:rPr sz="2800" spc="-10" dirty="0">
                <a:latin typeface="+mj-lt"/>
                <a:cs typeface="Calibri"/>
              </a:rPr>
              <a:t>happy?</a:t>
            </a:r>
            <a:endParaRPr sz="2800" dirty="0">
              <a:latin typeface="+mj-lt"/>
              <a:cs typeface="Calibri"/>
            </a:endParaRPr>
          </a:p>
          <a:p>
            <a:pPr marL="527685" indent="-515620">
              <a:lnSpc>
                <a:spcPct val="100000"/>
              </a:lnSpc>
              <a:spcBef>
                <a:spcPts val="660"/>
              </a:spcBef>
              <a:buAutoNum type="arabicParenR"/>
              <a:tabLst>
                <a:tab pos="527685" algn="l"/>
                <a:tab pos="528320" algn="l"/>
              </a:tabLst>
            </a:pPr>
            <a:r>
              <a:rPr sz="2800" spc="-10" dirty="0">
                <a:latin typeface="+mj-lt"/>
                <a:cs typeface="Calibri"/>
              </a:rPr>
              <a:t>What</a:t>
            </a:r>
            <a:r>
              <a:rPr sz="2800" spc="5" dirty="0">
                <a:latin typeface="+mj-lt"/>
                <a:cs typeface="Calibri"/>
              </a:rPr>
              <a:t> </a:t>
            </a:r>
            <a:r>
              <a:rPr sz="2800" spc="-10" dirty="0">
                <a:latin typeface="+mj-lt"/>
                <a:cs typeface="Calibri"/>
              </a:rPr>
              <a:t>did</a:t>
            </a:r>
            <a:r>
              <a:rPr sz="2800" spc="10" dirty="0">
                <a:latin typeface="+mj-lt"/>
                <a:cs typeface="Calibri"/>
              </a:rPr>
              <a:t> </a:t>
            </a:r>
            <a:r>
              <a:rPr sz="2800" spc="-20" dirty="0">
                <a:latin typeface="+mj-lt"/>
                <a:cs typeface="Calibri"/>
              </a:rPr>
              <a:t>you</a:t>
            </a:r>
            <a:r>
              <a:rPr sz="2800" spc="5" dirty="0">
                <a:latin typeface="+mj-lt"/>
                <a:cs typeface="Calibri"/>
              </a:rPr>
              <a:t> </a:t>
            </a:r>
            <a:r>
              <a:rPr sz="2800" spc="-5" dirty="0">
                <a:latin typeface="+mj-lt"/>
                <a:cs typeface="Calibri"/>
              </a:rPr>
              <a:t>do</a:t>
            </a:r>
            <a:r>
              <a:rPr sz="2800" dirty="0">
                <a:latin typeface="+mj-lt"/>
                <a:cs typeface="Calibri"/>
              </a:rPr>
              <a:t> </a:t>
            </a:r>
            <a:r>
              <a:rPr sz="2800" spc="-20" dirty="0">
                <a:latin typeface="+mj-lt"/>
                <a:cs typeface="Calibri"/>
              </a:rPr>
              <a:t>today</a:t>
            </a:r>
            <a:r>
              <a:rPr sz="2800" spc="-5" dirty="0">
                <a:latin typeface="+mj-lt"/>
                <a:cs typeface="Calibri"/>
              </a:rPr>
              <a:t> </a:t>
            </a:r>
            <a:r>
              <a:rPr sz="2800" spc="-20" dirty="0">
                <a:latin typeface="+mj-lt"/>
                <a:cs typeface="Calibri"/>
              </a:rPr>
              <a:t>to</a:t>
            </a:r>
            <a:r>
              <a:rPr sz="2800" spc="-5" dirty="0">
                <a:latin typeface="+mj-lt"/>
                <a:cs typeface="Calibri"/>
              </a:rPr>
              <a:t> </a:t>
            </a:r>
            <a:r>
              <a:rPr sz="2800" spc="-25" dirty="0">
                <a:latin typeface="+mj-lt"/>
                <a:cs typeface="Calibri"/>
              </a:rPr>
              <a:t>make</a:t>
            </a:r>
            <a:r>
              <a:rPr sz="2800" spc="-5" dirty="0">
                <a:latin typeface="+mj-lt"/>
                <a:cs typeface="Calibri"/>
              </a:rPr>
              <a:t> </a:t>
            </a:r>
            <a:r>
              <a:rPr sz="2800" spc="-10" dirty="0">
                <a:latin typeface="+mj-lt"/>
                <a:cs typeface="Calibri"/>
              </a:rPr>
              <a:t>someone</a:t>
            </a:r>
            <a:r>
              <a:rPr sz="2800" spc="10" dirty="0">
                <a:latin typeface="+mj-lt"/>
                <a:cs typeface="Calibri"/>
              </a:rPr>
              <a:t> </a:t>
            </a:r>
            <a:r>
              <a:rPr lang="en-GB" sz="2800" spc="10" dirty="0">
                <a:latin typeface="+mj-lt"/>
                <a:cs typeface="Calibri"/>
              </a:rPr>
              <a:t>else </a:t>
            </a:r>
            <a:r>
              <a:rPr sz="2800" spc="-10" dirty="0">
                <a:latin typeface="+mj-lt"/>
                <a:cs typeface="Calibri"/>
              </a:rPr>
              <a:t>happy?</a:t>
            </a:r>
            <a:endParaRPr sz="2800" dirty="0">
              <a:latin typeface="+mj-lt"/>
              <a:cs typeface="Calibri"/>
            </a:endParaRPr>
          </a:p>
          <a:p>
            <a:pPr marL="527685" indent="-515620">
              <a:lnSpc>
                <a:spcPct val="100000"/>
              </a:lnSpc>
              <a:spcBef>
                <a:spcPts val="665"/>
              </a:spcBef>
              <a:buAutoNum type="arabicParenR"/>
              <a:tabLst>
                <a:tab pos="527685" algn="l"/>
                <a:tab pos="528320" algn="l"/>
              </a:tabLst>
            </a:pPr>
            <a:r>
              <a:rPr sz="2800" spc="-10" dirty="0">
                <a:latin typeface="+mj-lt"/>
                <a:cs typeface="Calibri"/>
              </a:rPr>
              <a:t>What</a:t>
            </a:r>
            <a:r>
              <a:rPr sz="2800" dirty="0">
                <a:latin typeface="+mj-lt"/>
                <a:cs typeface="Calibri"/>
              </a:rPr>
              <a:t> </a:t>
            </a:r>
            <a:r>
              <a:rPr sz="2800" spc="-25" dirty="0">
                <a:latin typeface="+mj-lt"/>
                <a:cs typeface="Calibri"/>
              </a:rPr>
              <a:t>have</a:t>
            </a:r>
            <a:r>
              <a:rPr sz="2800" spc="-10" dirty="0">
                <a:latin typeface="+mj-lt"/>
                <a:cs typeface="Calibri"/>
              </a:rPr>
              <a:t> </a:t>
            </a:r>
            <a:r>
              <a:rPr sz="2800" spc="-20" dirty="0">
                <a:latin typeface="+mj-lt"/>
                <a:cs typeface="Calibri"/>
              </a:rPr>
              <a:t>you</a:t>
            </a:r>
            <a:r>
              <a:rPr sz="2800" spc="-5" dirty="0">
                <a:latin typeface="+mj-lt"/>
                <a:cs typeface="Calibri"/>
              </a:rPr>
              <a:t> learned </a:t>
            </a:r>
            <a:r>
              <a:rPr sz="2800" spc="-20" dirty="0">
                <a:latin typeface="+mj-lt"/>
                <a:cs typeface="Calibri"/>
              </a:rPr>
              <a:t>today</a:t>
            </a:r>
            <a:r>
              <a:rPr lang="en-GB" sz="2800" spc="-20" dirty="0">
                <a:latin typeface="+mj-lt"/>
                <a:cs typeface="Calibri"/>
              </a:rPr>
              <a:t> that made your brain grow/ flourish</a:t>
            </a:r>
            <a:r>
              <a:rPr sz="2800" spc="-20" dirty="0">
                <a:latin typeface="+mj-lt"/>
                <a:cs typeface="Calibri"/>
              </a:rPr>
              <a:t>?</a:t>
            </a:r>
            <a:endParaRPr sz="2800" dirty="0">
              <a:latin typeface="+mj-lt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04915" y="365759"/>
            <a:ext cx="5141976" cy="3057144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980376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Be</a:t>
            </a:r>
            <a:r>
              <a:rPr spc="-10" dirty="0"/>
              <a:t> </a:t>
            </a:r>
            <a:r>
              <a:rPr dirty="0"/>
              <a:t>a </a:t>
            </a:r>
            <a:r>
              <a:rPr spc="-5" dirty="0"/>
              <a:t>model</a:t>
            </a:r>
            <a:r>
              <a:rPr dirty="0"/>
              <a:t> </a:t>
            </a:r>
            <a:r>
              <a:rPr spc="15" dirty="0"/>
              <a:t>“failer”</a:t>
            </a:r>
            <a:r>
              <a:rPr spc="-5" dirty="0"/>
              <a:t> </a:t>
            </a:r>
            <a:r>
              <a:rPr dirty="0"/>
              <a:t>–</a:t>
            </a:r>
            <a:r>
              <a:rPr spc="-10" dirty="0"/>
              <a:t> </a:t>
            </a:r>
            <a:r>
              <a:rPr spc="-15" dirty="0"/>
              <a:t>talk</a:t>
            </a:r>
            <a:r>
              <a:rPr dirty="0"/>
              <a:t> about it, </a:t>
            </a:r>
            <a:r>
              <a:rPr spc="-15" dirty="0"/>
              <a:t>explain</a:t>
            </a:r>
            <a:r>
              <a:rPr spc="-5" dirty="0"/>
              <a:t> </a:t>
            </a:r>
            <a:r>
              <a:rPr dirty="0"/>
              <a:t>it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2608" y="1543811"/>
            <a:ext cx="3907536" cy="355854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302252" y="2278379"/>
            <a:ext cx="3904488" cy="3906012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340007" y="1864642"/>
            <a:ext cx="3815415" cy="3627853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9126B0B-8A0F-254F-0D3C-0E08042B46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6021" y="118600"/>
            <a:ext cx="7039957" cy="662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657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Sassoon Infant Std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3105</TotalTime>
  <Words>928</Words>
  <Application>Microsoft Office PowerPoint</Application>
  <PresentationFormat>Widescreen</PresentationFormat>
  <Paragraphs>107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Sassoon Infant Std</vt:lpstr>
      <vt:lpstr>Wingdings</vt:lpstr>
      <vt:lpstr>Office Theme</vt:lpstr>
      <vt:lpstr>PowerPoint Presentation</vt:lpstr>
      <vt:lpstr>PowerPoint Presentation</vt:lpstr>
      <vt:lpstr>Parent emotional health and wellbeing</vt:lpstr>
      <vt:lpstr>Maintaining good wellbeing</vt:lpstr>
      <vt:lpstr>How to best support your child’s emotional wellbeing?</vt:lpstr>
      <vt:lpstr>Relationships</vt:lpstr>
      <vt:lpstr>Routines</vt:lpstr>
      <vt:lpstr>Emotional (Self) Regulation</vt:lpstr>
      <vt:lpstr>PowerPoint Presentation</vt:lpstr>
      <vt:lpstr> </vt:lpstr>
      <vt:lpstr>PowerPoint Presentation</vt:lpstr>
      <vt:lpstr>PowerPoint Presentation</vt:lpstr>
      <vt:lpstr>Resilience is the ability to face and overcome difficult  experiences and be shaped positively by them</vt:lpstr>
      <vt:lpstr>Restorative approach</vt:lpstr>
      <vt:lpstr>How do you react to adversity?</vt:lpstr>
      <vt:lpstr>Resilience can be taught, modelled and  nurtured at any age</vt:lpstr>
      <vt:lpstr>We can’t always remove challenges</vt:lpstr>
      <vt:lpstr>Make some tweaks to help your children  thrive</vt:lpstr>
      <vt:lpstr>One-on-One time with each child no distraction</vt:lpstr>
      <vt:lpstr>Give sleep a chance</vt:lpstr>
      <vt:lpstr>Get out and exercise</vt:lpstr>
      <vt:lpstr>Teach delayed gratification</vt:lpstr>
      <vt:lpstr>PowerPoint Presentation</vt:lpstr>
      <vt:lpstr>Eat the alphabet over 30 days  Plant based, rich in fibre</vt:lpstr>
      <vt:lpstr>Model gratitude</vt:lpstr>
      <vt:lpstr>Be a model “failer” – talk about it, explain it</vt:lpstr>
      <vt:lpstr>PowerPoint Presentation</vt:lpstr>
    </vt:vector>
  </TitlesOfParts>
  <Company>The Orion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 Shear</dc:creator>
  <cp:lastModifiedBy>Leah Basilone</cp:lastModifiedBy>
  <cp:revision>30</cp:revision>
  <dcterms:created xsi:type="dcterms:W3CDTF">2021-09-15T08:22:26Z</dcterms:created>
  <dcterms:modified xsi:type="dcterms:W3CDTF">2023-11-28T07:43:37Z</dcterms:modified>
</cp:coreProperties>
</file>