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4" r:id="rId1"/>
  </p:sldMasterIdLst>
  <p:sldIdLst>
    <p:sldId id="257" r:id="rId2"/>
    <p:sldId id="281" r:id="rId3"/>
    <p:sldId id="304" r:id="rId4"/>
    <p:sldId id="305" r:id="rId5"/>
    <p:sldId id="291" r:id="rId6"/>
    <p:sldId id="292" r:id="rId7"/>
    <p:sldId id="293" r:id="rId8"/>
    <p:sldId id="307" r:id="rId9"/>
    <p:sldId id="296" r:id="rId10"/>
    <p:sldId id="290" r:id="rId11"/>
    <p:sldId id="295" r:id="rId12"/>
    <p:sldId id="297" r:id="rId13"/>
    <p:sldId id="298" r:id="rId14"/>
    <p:sldId id="308" r:id="rId15"/>
    <p:sldId id="268" r:id="rId16"/>
    <p:sldId id="309" r:id="rId17"/>
    <p:sldId id="271" r:id="rId18"/>
    <p:sldId id="279" r:id="rId19"/>
    <p:sldId id="300" r:id="rId20"/>
    <p:sldId id="299" r:id="rId21"/>
    <p:sldId id="260" r:id="rId22"/>
    <p:sldId id="31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7FF"/>
    <a:srgbClr val="FFE7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59" autoAdjust="0"/>
    <p:restoredTop sz="94660"/>
  </p:normalViewPr>
  <p:slideViewPr>
    <p:cSldViewPr snapToGrid="0">
      <p:cViewPr varScale="1">
        <p:scale>
          <a:sx n="82" d="100"/>
          <a:sy n="82" d="100"/>
        </p:scale>
        <p:origin x="59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BEA3C-5EAE-04AF-5EE2-86342BB099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E6BFC8-A5FC-3018-9AB8-7F64F9520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24EA27-1B6A-7513-CDDD-11F81C420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C0AE43-69EF-86E2-E597-4FB7A251E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0173AF-F2A4-EE7A-AFAE-2C65A9D62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166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DBB3A-9013-6CEC-2F0B-C8655FCA0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04E4A-B85E-2976-C29F-824A220CE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AE8DD-F762-A9D2-97FB-F4B2FF91A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885B7-21D6-CAE0-10A1-AF89DA84B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52984-F8F9-9D07-0E74-7DF04B544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329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C4911-9BD7-A20A-39CC-E34AC935B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CBC38-31F1-C262-7641-D84251AB4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855B4-D6F2-5C49-3608-F4E266AC2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93386-6E51-E6AC-4E7B-6AEBD6700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6D1C3A-9290-AAC0-B145-83E370545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389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935F3-3802-D62F-178A-0D9A1C6BD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CA908-2EF7-5869-8356-66E37A688C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70F8F5-4D53-0AE6-01A8-C27FDBBE4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89B2D-CB63-B9EB-454C-D87F11594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F2A951-7EB2-FF23-869F-125DF47D8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1FF273-F7FC-4745-6A62-2AD6A0756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917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45B3-9E4B-966E-A4B0-6A540C332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43D2C-CF4D-803F-AB96-C12C53CA9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E59CC-1916-DE56-9187-41160661CA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87B654-C402-B853-DA46-9D2E43E0C7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73E745-CE91-C724-B607-F77636E55E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3B3D3C-5BA0-83D8-9ACA-93613AB3C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9591AE-B17B-6B84-0C77-85D0B4FBE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B3AE46-81C5-983F-1CC6-A67C1874D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28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D39B6-2969-C0AC-5F06-FDB2212FB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2B4F1F-CFCA-3EF8-AA90-E644124E3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E8566D-C4E3-C2EF-4881-8E57A6A1C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D5461-2F51-6A8A-BCDB-85B3D2103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918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8D5086-C068-3E16-3AEB-661EB1A58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9D6B57-E826-112D-E061-C3D234F22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8555B9-95FF-AF64-5FE0-9441B3032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595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5958D-86CD-DBD9-22E2-79039DB8B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BCDF6-C583-26FA-2FB7-027037401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742204-EFE4-4E83-D9D3-13A63C808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8BE397-922A-77BA-A670-725CC8019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60355C-74C6-AE8C-D5A8-0C9D06693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9CBC93-83E1-51D1-6549-094D77C0B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810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4BD55-7446-26FB-AF73-2F6AD9D26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7A8FD0-32AB-37CF-7369-7A4B552E4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54DF8-62AC-902A-E4C8-9651B59C73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BB97A5-04A1-D62A-2F17-6F6891417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6A879E-5031-45A4-40D0-F4A4AEC1C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3CA3DC-5CCA-3999-E759-FF4407E7A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61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F9793-6373-47E7-B391-056D5235A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209867-AFCE-6B7C-9D64-2C6201E9C7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87D41-9390-1FBE-67BC-874985A95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DFA07-6888-3536-1174-61A4F4980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61F07-C7FA-1B98-369B-05D560DB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901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C2DC80-D20C-8975-24D2-C1FE34D75D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B34E7E-890C-1A88-710D-4B404C41C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60538F-64DB-1207-B14C-E2A8FE881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D9BB0-7442-E342-B695-8EE44EED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9330D1-9BF0-5ED8-3D3A-0A3BF32AE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21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C53073-819A-7415-A123-C8592BC52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91832E-5ECA-26EB-918C-0FF50C847E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9F4A8-4D3E-2B5F-32E5-3FF5995CE3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EC600-E86E-4658-A194-B2385A09084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03483-B905-BDD6-E330-354DFF6C74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E53B5D-2A9E-CB1F-57D1-3C9BC345CA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5538E-3F1E-4E77-B115-5DA6971D3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618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wantageprimaryacademy.org.uk/curriculum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14E509-794A-919D-D36D-1680F0A2994C}"/>
              </a:ext>
            </a:extLst>
          </p:cNvPr>
          <p:cNvSpPr txBox="1"/>
          <p:nvPr/>
        </p:nvSpPr>
        <p:spPr>
          <a:xfrm>
            <a:off x="563302" y="425522"/>
            <a:ext cx="107302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assoon Infant Std" panose="020B0503020103030203" pitchFamily="34" charset="0"/>
              </a:rPr>
              <a:t>Welcome to Reception’s Curriculum and Information Morning</a:t>
            </a:r>
          </a:p>
        </p:txBody>
      </p:sp>
      <p:pic>
        <p:nvPicPr>
          <p:cNvPr id="1028" name="Picture 4" descr="GEMS Wantage Primary Academy welcomes first students at Kingsgrove - St.  Modwen">
            <a:extLst>
              <a:ext uri="{FF2B5EF4-FFF2-40B4-BE49-F238E27FC236}">
                <a16:creationId xmlns:a16="http://schemas.microsoft.com/office/drawing/2014/main" id="{0D4B40CE-7FA4-4B1D-1996-220F51F854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7"/>
          <a:stretch/>
        </p:blipFill>
        <p:spPr bwMode="auto">
          <a:xfrm>
            <a:off x="3095364" y="3096883"/>
            <a:ext cx="5666079" cy="296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C23ED9-B0FD-F38D-BBAF-20DB8B22A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3344" y="6057831"/>
            <a:ext cx="2301439" cy="80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423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259" y="348964"/>
            <a:ext cx="10968700" cy="56475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/>
              <a:t>The WPA Way</a:t>
            </a:r>
          </a:p>
        </p:txBody>
      </p:sp>
      <p:pic>
        <p:nvPicPr>
          <p:cNvPr id="2050" name="Picture 2" descr="Your Community - Kingsgrove">
            <a:extLst>
              <a:ext uri="{FF2B5EF4-FFF2-40B4-BE49-F238E27FC236}">
                <a16:creationId xmlns:a16="http://schemas.microsoft.com/office/drawing/2014/main" id="{A7A23B52-F4F9-5EB8-A7FC-27B74541E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6" y="1274859"/>
            <a:ext cx="10792408" cy="472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268C83-06EF-2782-E281-F5998D87E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76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5615"/>
            <a:ext cx="781790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Sassoon Infant Std" panose="020B0503020103030203" pitchFamily="34" charset="0"/>
              </a:rPr>
              <a:t>Overview of Reception</a:t>
            </a:r>
            <a:endParaRPr lang="en-GB" sz="4000" dirty="0">
              <a:latin typeface="Sassoon Infant Std" panose="020B050302010303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523" y="1508071"/>
            <a:ext cx="70873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600" dirty="0">
              <a:latin typeface="Sassoon Infant Std" panose="020B0503020103030203" pitchFamily="34" charset="0"/>
            </a:endParaRPr>
          </a:p>
          <a:p>
            <a:r>
              <a:rPr lang="en-GB" sz="3600" u="sng" dirty="0">
                <a:latin typeface="Sassoon Infant Std" panose="020B0503020103030203" pitchFamily="34" charset="0"/>
              </a:rPr>
              <a:t>Teachers </a:t>
            </a:r>
          </a:p>
          <a:p>
            <a:r>
              <a:rPr lang="en-GB" sz="36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Mrs Robinson</a:t>
            </a:r>
          </a:p>
          <a:p>
            <a:r>
              <a:rPr lang="en-GB" sz="36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Miss Blaney</a:t>
            </a:r>
          </a:p>
          <a:p>
            <a:endParaRPr lang="en-GB" sz="3600" dirty="0">
              <a:latin typeface="Sassoon Infant Std" panose="020B0503020103030203" pitchFamily="34" charset="0"/>
            </a:endParaRPr>
          </a:p>
          <a:p>
            <a:r>
              <a:rPr lang="en-GB" sz="3600" u="sng" dirty="0">
                <a:latin typeface="Sassoon Infant Std" panose="020B0503020103030203" pitchFamily="34" charset="0"/>
              </a:rPr>
              <a:t>Teaching Assistants &amp; other adults</a:t>
            </a:r>
          </a:p>
          <a:p>
            <a:r>
              <a:rPr lang="en-GB" sz="36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Miss Robins</a:t>
            </a:r>
          </a:p>
          <a:p>
            <a:r>
              <a:rPr lang="en-GB" sz="36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Miss Jackson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8406049" y="2431401"/>
            <a:ext cx="35954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Staff are split into their own specific classes, however we work closely together as a year group and follow the same lessons.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1631D-3EDC-58DD-8379-7C5BD6BB9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19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1F96F-AA6D-C6DF-824D-174EBD363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sz="4400" u="sng" dirty="0">
                <a:latin typeface="Sassoon Infant Std" panose="020B0503020103030203" pitchFamily="34" charset="0"/>
              </a:rPr>
              <a:t>Expectations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57F44-7F20-A65D-AA26-0DE4683F7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12" y="1253330"/>
            <a:ext cx="10515600" cy="5390065"/>
          </a:xfrm>
        </p:spPr>
        <p:txBody>
          <a:bodyPr>
            <a:normAutofit fontScale="55000" lnSpcReduction="20000"/>
          </a:bodyPr>
          <a:lstStyle/>
          <a:p>
            <a:r>
              <a:rPr lang="en-US" sz="4500" dirty="0">
                <a:latin typeface="Sassoon Infant Std" panose="020B0503020103030203" pitchFamily="34" charset="0"/>
              </a:rPr>
              <a:t>“Give me 5”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Turn taking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Moving safely 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Being able to understand other children’s point of view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Looking after our toys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Showing kindness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Tidying up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Being able to hold a pencil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Being able to hold scissors correctly and cutting paper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Counting to 5 with 1:1 correspondence</a:t>
            </a:r>
          </a:p>
          <a:p>
            <a:r>
              <a:rPr lang="en-US" sz="4500" dirty="0" err="1">
                <a:latin typeface="Sassoon Infant Std" panose="020B0503020103030203" pitchFamily="34" charset="0"/>
              </a:rPr>
              <a:t>Recognising</a:t>
            </a:r>
            <a:r>
              <a:rPr lang="en-US" sz="4500" dirty="0">
                <a:latin typeface="Sassoon Infant Std" panose="020B0503020103030203" pitchFamily="34" charset="0"/>
              </a:rPr>
              <a:t> their name and copying their name when writing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Being able to go to the toilet and clean themselves up</a:t>
            </a:r>
          </a:p>
          <a:p>
            <a:r>
              <a:rPr lang="en-US" sz="4500" dirty="0">
                <a:latin typeface="Sassoon Infant Std" panose="020B0503020103030203" pitchFamily="34" charset="0"/>
              </a:rPr>
              <a:t>Putting on &amp; removing their clothing  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C4EC9F-F39E-ECC2-026C-BF06C76FB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570" y="1071589"/>
            <a:ext cx="4038623" cy="47716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4836DE-88CD-A412-47BF-25309F0B25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64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49949A-0ECC-5211-96E4-E504F9E80D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8"/>
          <a:stretch/>
        </p:blipFill>
        <p:spPr>
          <a:xfrm>
            <a:off x="1150190" y="830997"/>
            <a:ext cx="9891617" cy="556711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3A52C2-EF9B-856C-EFC5-9F0E93195B22}"/>
              </a:ext>
            </a:extLst>
          </p:cNvPr>
          <p:cNvSpPr txBox="1"/>
          <p:nvPr/>
        </p:nvSpPr>
        <p:spPr>
          <a:xfrm>
            <a:off x="1784091" y="44385"/>
            <a:ext cx="90530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latin typeface="Sassoon Infant Std" panose="020B0503020103030203" pitchFamily="34" charset="0"/>
              </a:rPr>
              <a:t>Yearly Overview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877F03B-BC66-ADA3-BBA0-47259E33BE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86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73A52C2-EF9B-856C-EFC5-9F0E93195B22}"/>
              </a:ext>
            </a:extLst>
          </p:cNvPr>
          <p:cNvSpPr txBox="1"/>
          <p:nvPr/>
        </p:nvSpPr>
        <p:spPr>
          <a:xfrm>
            <a:off x="1569487" y="0"/>
            <a:ext cx="90530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latin typeface="Sassoon Infant Std" panose="020B0503020103030203" pitchFamily="34" charset="0"/>
              </a:rPr>
              <a:t>Termly Overview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F91051-953B-FFD6-424A-04CA095BA6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478"/>
          <a:stretch/>
        </p:blipFill>
        <p:spPr>
          <a:xfrm>
            <a:off x="1569487" y="934103"/>
            <a:ext cx="9053025" cy="54640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D84305-8C67-5DFF-8BAA-25707C995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38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73A52C2-EF9B-856C-EFC5-9F0E93195B22}"/>
              </a:ext>
            </a:extLst>
          </p:cNvPr>
          <p:cNvSpPr txBox="1"/>
          <p:nvPr/>
        </p:nvSpPr>
        <p:spPr>
          <a:xfrm>
            <a:off x="1569487" y="64949"/>
            <a:ext cx="90530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latin typeface="Sassoon Infant Std" panose="020B0503020103030203" pitchFamily="34" charset="0"/>
              </a:rPr>
              <a:t>Our Day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7FD795-1FF1-ABE6-5967-BA788C80C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5946"/>
            <a:ext cx="8863873" cy="59528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442F9F-D357-EFE6-BCBF-89EFEDD7D232}"/>
              </a:ext>
            </a:extLst>
          </p:cNvPr>
          <p:cNvSpPr txBox="1"/>
          <p:nvPr/>
        </p:nvSpPr>
        <p:spPr>
          <a:xfrm>
            <a:off x="8912693" y="2682267"/>
            <a:ext cx="3095805" cy="20313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PE will be on a Friday.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Please send your children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to school in their PE kit.</a:t>
            </a:r>
          </a:p>
          <a:p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>
                <a:latin typeface="Sassoon Infant Std" panose="020B0503020103030203" pitchFamily="34" charset="0"/>
              </a:rPr>
              <a:t>Each child is allocated into a house. This is the colour PE T-shirt they will need.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291AB-DE9A-2BF7-95EE-3B2673168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252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38404" y="109102"/>
            <a:ext cx="10566400" cy="8794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>
                <a:latin typeface="Sassoon Infant Std" panose="020B0503020103030203" pitchFamily="34" charset="0"/>
              </a:rPr>
              <a:t>Maths in Reception - coverage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38200" y="1621132"/>
            <a:ext cx="10515600" cy="4351338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6400" i="1" dirty="0">
                <a:latin typeface="Sassoon Infant Std" panose="020B0503020103030203" pitchFamily="34" charset="0"/>
              </a:rPr>
              <a:t>Maths is split into 7 areas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6400" dirty="0">
              <a:latin typeface="Sassoon Infant Std" panose="020B0503020103030203" pitchFamily="34" charset="0"/>
            </a:endParaRPr>
          </a:p>
          <a:p>
            <a:r>
              <a:rPr lang="en-GB" sz="44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Number: </a:t>
            </a:r>
            <a:r>
              <a:rPr lang="en-GB" sz="4400" dirty="0">
                <a:latin typeface="Sassoon Infant Std" panose="020B0503020103030203" pitchFamily="34" charset="0"/>
              </a:rPr>
              <a:t>Number and place value</a:t>
            </a:r>
          </a:p>
          <a:p>
            <a:r>
              <a:rPr lang="en-GB" sz="44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Number: </a:t>
            </a:r>
            <a:r>
              <a:rPr lang="en-GB" sz="4400" dirty="0">
                <a:latin typeface="Sassoon Infant Std" panose="020B0503020103030203" pitchFamily="34" charset="0"/>
              </a:rPr>
              <a:t>Addition and subtraction</a:t>
            </a:r>
          </a:p>
          <a:p>
            <a:r>
              <a:rPr lang="en-GB" sz="44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Number: </a:t>
            </a:r>
            <a:r>
              <a:rPr lang="en-GB" sz="4400" dirty="0">
                <a:latin typeface="Sassoon Infant Std" panose="020B0503020103030203" pitchFamily="34" charset="0"/>
              </a:rPr>
              <a:t>Multiplication and division</a:t>
            </a:r>
          </a:p>
          <a:p>
            <a:r>
              <a:rPr lang="en-GB" sz="44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Number: </a:t>
            </a:r>
            <a:r>
              <a:rPr lang="en-GB" sz="4400" dirty="0">
                <a:latin typeface="Sassoon Infant Std" panose="020B0503020103030203" pitchFamily="34" charset="0"/>
              </a:rPr>
              <a:t>Fractions </a:t>
            </a:r>
          </a:p>
          <a:p>
            <a:r>
              <a:rPr lang="en-GB" sz="44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Measurement</a:t>
            </a:r>
          </a:p>
          <a:p>
            <a:r>
              <a:rPr lang="en-GB" sz="44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Geometry: </a:t>
            </a:r>
            <a:r>
              <a:rPr lang="en-GB" sz="4400" dirty="0">
                <a:latin typeface="Sassoon Infant Std" panose="020B0503020103030203" pitchFamily="34" charset="0"/>
              </a:rPr>
              <a:t>Properties of shapes</a:t>
            </a:r>
          </a:p>
          <a:p>
            <a:r>
              <a:rPr lang="en-GB" sz="4400" b="1" dirty="0">
                <a:solidFill>
                  <a:srgbClr val="7030A0"/>
                </a:solidFill>
                <a:latin typeface="Sassoon Infant Std" panose="020B0503020103030203" pitchFamily="34" charset="0"/>
              </a:rPr>
              <a:t>Geometry: </a:t>
            </a:r>
            <a:r>
              <a:rPr lang="en-GB" sz="4400" dirty="0">
                <a:latin typeface="Sassoon Infant Std" panose="020B0503020103030203" pitchFamily="34" charset="0"/>
              </a:rPr>
              <a:t>Position and direction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1DF3DE-CBE3-222A-716C-6956312C4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  <p:pic>
        <p:nvPicPr>
          <p:cNvPr id="1026" name="Picture 2" descr="Outdoor Maths Activities EYFS – Outdoor Maths Ideas – Play of the Wild">
            <a:extLst>
              <a:ext uri="{FF2B5EF4-FFF2-40B4-BE49-F238E27FC236}">
                <a16:creationId xmlns:a16="http://schemas.microsoft.com/office/drawing/2014/main" id="{C30A1C3B-E905-6C39-BC5A-BA8505D92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736" y="2256147"/>
            <a:ext cx="4111690" cy="308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650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2736"/>
            <a:ext cx="10515600" cy="1816060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dirty="0"/>
            </a:br>
            <a:r>
              <a:rPr lang="en-GB" sz="6700" dirty="0">
                <a:latin typeface="Sassoon Infant Std" panose="020B0503020103030203" pitchFamily="34" charset="0"/>
              </a:rPr>
              <a:t>Maths</a:t>
            </a:r>
            <a:br>
              <a:rPr lang="en-GB" dirty="0">
                <a:latin typeface="Sassoon Infant Std" panose="020B0503020103030203" pitchFamily="34" charset="0"/>
              </a:rPr>
            </a:br>
            <a:br>
              <a:rPr lang="en-GB" dirty="0">
                <a:latin typeface="Sassoon Infant Std" panose="020B0503020103030203" pitchFamily="34" charset="0"/>
              </a:rPr>
            </a:br>
            <a:r>
              <a:rPr lang="en-GB" dirty="0">
                <a:latin typeface="Sassoon Infant Std" panose="020B0503020103030203" pitchFamily="34" charset="0"/>
              </a:rPr>
              <a:t>We use White Rose Maths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249DE7-8768-E984-85F9-9F43192741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184" y="2754186"/>
            <a:ext cx="7949681" cy="3556948"/>
          </a:xfrm>
          <a:prstGeom prst="rect">
            <a:avLst/>
          </a:prstGeom>
        </p:spPr>
      </p:pic>
      <p:pic>
        <p:nvPicPr>
          <p:cNvPr id="3074" name="Picture 2" descr="Numicon Shapes 1-10 - EYFS Maths from Early Years Resources UK">
            <a:extLst>
              <a:ext uri="{FF2B5EF4-FFF2-40B4-BE49-F238E27FC236}">
                <a16:creationId xmlns:a16="http://schemas.microsoft.com/office/drawing/2014/main" id="{41CB15B5-8E90-B630-DD22-3528CFF83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6520" y="192736"/>
            <a:ext cx="2709085" cy="270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inex Arithmetic Bead String, 100 Ball, Red/White : Amazon.co.uk:  Stationery &amp; Office Supplies">
            <a:extLst>
              <a:ext uri="{FF2B5EF4-FFF2-40B4-BE49-F238E27FC236}">
                <a16:creationId xmlns:a16="http://schemas.microsoft.com/office/drawing/2014/main" id="{85DB363C-96F9-8CFD-4947-AE2CC5E43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95" y="588854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ack Pack Bear Weighted Counters (96 Counting Bears) - WordUnited">
            <a:extLst>
              <a:ext uri="{FF2B5EF4-FFF2-40B4-BE49-F238E27FC236}">
                <a16:creationId xmlns:a16="http://schemas.microsoft.com/office/drawing/2014/main" id="{C0A54D3B-226B-7602-C691-D4B1D87A4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939" y="3859956"/>
            <a:ext cx="3389240" cy="225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B312F3-3A15-514A-5708-F66F2F7294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69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5553CE-A995-0540-E91A-17B4F36852A9}"/>
              </a:ext>
            </a:extLst>
          </p:cNvPr>
          <p:cNvSpPr txBox="1"/>
          <p:nvPr/>
        </p:nvSpPr>
        <p:spPr>
          <a:xfrm>
            <a:off x="0" y="0"/>
            <a:ext cx="12192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latin typeface="Sassoon Infant Std" panose="020B0503020103030203" pitchFamily="34" charset="0"/>
              </a:rPr>
              <a:t>M</a:t>
            </a:r>
            <a:r>
              <a:rPr lang="en-GB" sz="4800" dirty="0" err="1">
                <a:latin typeface="Sassoon Infant Std" panose="020B0503020103030203" pitchFamily="34" charset="0"/>
              </a:rPr>
              <a:t>aths</a:t>
            </a:r>
            <a:r>
              <a:rPr lang="en-GB" sz="4800" dirty="0">
                <a:latin typeface="Sassoon Infant Std" panose="020B0503020103030203" pitchFamily="34" charset="0"/>
              </a:rPr>
              <a:t> in Reception – outcomes and expectations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FC8B72-26F9-3CDA-231B-05C1CE5F5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15553B-CDF3-C8C6-7370-23545E2DEE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6849" y="744995"/>
            <a:ext cx="4879910" cy="611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562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23307" y="0"/>
            <a:ext cx="6531325" cy="1183757"/>
          </a:xfrm>
        </p:spPr>
        <p:txBody>
          <a:bodyPr/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Phonics and Reading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C492AA-EBE7-57A1-C0C1-8F1180F07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056" y="1693211"/>
            <a:ext cx="5090601" cy="16155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B57617-D563-7D00-20F8-883754E4D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258" y="3693538"/>
            <a:ext cx="5364598" cy="27606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6588FA6-00AF-AF4A-4D8F-BA60B9AA7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3104" y="223935"/>
            <a:ext cx="3288638" cy="3907347"/>
          </a:xfrm>
          <a:prstGeom prst="rect">
            <a:avLst/>
          </a:prstGeom>
        </p:spPr>
      </p:pic>
      <p:pic>
        <p:nvPicPr>
          <p:cNvPr id="1026" name="Picture 2" descr="Jack's Starting His Reading Journey! - Futures">
            <a:extLst>
              <a:ext uri="{FF2B5EF4-FFF2-40B4-BE49-F238E27FC236}">
                <a16:creationId xmlns:a16="http://schemas.microsoft.com/office/drawing/2014/main" id="{A9450DE1-C41D-A1A0-0089-E1405C48C4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52"/>
          <a:stretch/>
        </p:blipFill>
        <p:spPr bwMode="auto">
          <a:xfrm>
            <a:off x="5923384" y="3429000"/>
            <a:ext cx="3954268" cy="312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9D2FD7-7917-E29C-06E9-6FEB6008CA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78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056" y="124707"/>
            <a:ext cx="10515600" cy="118375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Phonics and Reading</a:t>
            </a:r>
            <a:br>
              <a:rPr lang="en-GB" dirty="0">
                <a:latin typeface="Sassoon Infant Std" panose="020B0503020103030203" pitchFamily="34" charset="0"/>
              </a:rPr>
            </a:br>
            <a:r>
              <a:rPr lang="en-GB" sz="2400" dirty="0">
                <a:latin typeface="Sassoon Infant Std" panose="020B0503020103030203" pitchFamily="34" charset="0"/>
              </a:rPr>
              <a:t>A phonics newsletter will be uploaded to Google Classroom each week so that you know the sounds the children are learning and can support them at home. 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2A2484-58C9-EB8D-C036-953CFD2CB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835" y="1492923"/>
            <a:ext cx="7392041" cy="48238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857B14-4225-60BB-003B-D42194CFF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74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9A458-E777-038A-64CF-DB564E9AE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9290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latin typeface="Sassoon Infant Std" panose="020B0503020103030203" pitchFamily="34" charset="0"/>
              </a:rPr>
              <a:t>Literacy in Reception - coverage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950F46-58FC-455C-A92E-8928FE9FD0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522" y="852027"/>
            <a:ext cx="10277548" cy="600597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C20233-EC3B-7BE9-07A5-72693C371F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7314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F2821C7-04C4-6D33-59CC-332A10D5869B}"/>
              </a:ext>
            </a:extLst>
          </p:cNvPr>
          <p:cNvSpPr txBox="1"/>
          <p:nvPr/>
        </p:nvSpPr>
        <p:spPr>
          <a:xfrm>
            <a:off x="116378" y="-16901"/>
            <a:ext cx="12192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latin typeface="Sassoon Infant Std" panose="020B0503020103030203" pitchFamily="34" charset="0"/>
              </a:rPr>
              <a:t>Literacy</a:t>
            </a:r>
            <a:r>
              <a:rPr lang="en-GB" sz="4800" dirty="0">
                <a:latin typeface="Sassoon Infant Std" panose="020B0503020103030203" pitchFamily="34" charset="0"/>
              </a:rPr>
              <a:t> in reception – outcomes and expectations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E9F673-537D-B5ED-AFF6-D2D7A656C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343243-C5D7-89EE-9258-AFEA6E8A5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9447" y="707280"/>
            <a:ext cx="4973106" cy="599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9236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612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How will we know how your child is progressing?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738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Statutory Assessment- Reception Baseline </a:t>
            </a: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Informal Assessments all the time!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714" y="1724835"/>
            <a:ext cx="4354286" cy="41775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0A61C3-5E38-7DA1-DD93-8038FF672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86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9E6086-54CD-D5CD-5201-296A6F5CB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0451"/>
            <a:ext cx="9981094" cy="60575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AD747BC-1D2C-0806-86A8-A1D5B3CC4773}"/>
              </a:ext>
            </a:extLst>
          </p:cNvPr>
          <p:cNvSpPr txBox="1"/>
          <p:nvPr/>
        </p:nvSpPr>
        <p:spPr>
          <a:xfrm>
            <a:off x="2843377" y="0"/>
            <a:ext cx="65052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latin typeface="Sassoon Infant Std" panose="020B0503020103030203" pitchFamily="34" charset="0"/>
              </a:rPr>
              <a:t>Early Learning Goals</a:t>
            </a:r>
            <a:endParaRPr lang="en-GB" sz="4800" dirty="0">
              <a:latin typeface="Sassoon Infant Std" panose="020B05030201030302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5DA6AB-0274-D2C3-6EE0-5A48F1919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6779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Reception – Baseline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24539"/>
            <a:ext cx="6082364" cy="47524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>
                <a:latin typeface="Sassoon Infant Std" panose="020B0503020103030203" pitchFamily="34" charset="0"/>
              </a:rPr>
              <a:t>This assessment takes place in the first 6 weeks of Reception and the focus is on Communication, Language and Literacy and Maths. It takes 30-45 minutes per child and is completed by the practitioner who best knows the child</a:t>
            </a:r>
          </a:p>
          <a:p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>
                <a:latin typeface="Sassoon Infant Std" panose="020B0503020103030203" pitchFamily="34" charset="0"/>
              </a:rPr>
              <a:t>The data will be used to judge how much progress children have made by the end of KS2.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5568" y="2150296"/>
            <a:ext cx="4960384" cy="33009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D5E6DDC-DD69-5A79-8A1D-C1B2F5E01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289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304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Sassoon Infant Std" panose="020B0503020103030203" pitchFamily="34" charset="0"/>
              </a:rPr>
              <a:t>How can you help your child?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741" y="1366312"/>
            <a:ext cx="10515600" cy="4351338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Sassoon Infant Std" panose="020B0503020103030203" pitchFamily="34" charset="0"/>
              </a:rPr>
              <a:t>Adult support/guidance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Explaining back/recalling/talking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Practise and Repetition of skills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Good routines including sleep and readiness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Enrichment and new experiences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A positive attitude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Care and love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Reading information from school and keeping informed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Reading with your child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Fine motor skills and hand strengthening activities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9101" y="3574525"/>
            <a:ext cx="2927666" cy="25284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1658" y="1140350"/>
            <a:ext cx="2143125" cy="2143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280" y="5348016"/>
            <a:ext cx="3695700" cy="12382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2C5F16-26F4-9A0D-6456-9EBE57D48B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086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FDC35-A31D-93E9-5092-E6F864462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Google Classroom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CC85353-77FC-7DCA-15DD-F1EE58E8EF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377" y="1105005"/>
            <a:ext cx="6656071" cy="43513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FBBA29-A67D-1768-DE87-CB95664638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214"/>
          <a:stretch/>
        </p:blipFill>
        <p:spPr>
          <a:xfrm>
            <a:off x="6518187" y="3280674"/>
            <a:ext cx="5576596" cy="29356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68DF543-91C7-2A69-E2C2-751C26A154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9824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7782C-1B16-E9A0-BDC2-38DEBD8D2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9118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Evidence Me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3236579-5405-3488-A88C-E43395BAC7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8873" y="1502230"/>
            <a:ext cx="8624657" cy="511327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212F5F-ED2F-28CD-8A03-1BA31611D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549" y="3795"/>
            <a:ext cx="2057578" cy="1272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2BA9F2C-2AA3-75C9-BBC8-69EE2735DF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322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640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Want to know more about our curriculum and what your child will learn?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9765" y="1809372"/>
            <a:ext cx="10515600" cy="435133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https://www.wantageprimaryacademy.org.uk/curriculum/</a:t>
            </a: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latin typeface="Sassoon Infant Std" panose="020B0503020103030203" pitchFamily="34" charset="0"/>
              </a:rPr>
              <a:t>Ensure you regularly access GOOGLE CLASSROOM (Reception upwards) and Evidence Me (Nursery and Reception)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C5F0E2-7CD0-DE2A-D4BB-FD822DBF9BFE}"/>
              </a:ext>
            </a:extLst>
          </p:cNvPr>
          <p:cNvSpPr txBox="1"/>
          <p:nvPr/>
        </p:nvSpPr>
        <p:spPr>
          <a:xfrm>
            <a:off x="1161330" y="5318448"/>
            <a:ext cx="101924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latin typeface="Sassoon Infant Std" panose="020B0503020103030203" pitchFamily="34" charset="0"/>
              </a:rPr>
              <a:t>How can I communicate with my child’s teacher?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27B164-2D98-E78D-E7E2-50675B36B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518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7782C-1B16-E9A0-BDC2-38DEBD8D2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Reminders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BA9F2C-2AA3-75C9-BBC8-69EE2735D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2070" y="6398116"/>
            <a:ext cx="1322713" cy="459884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9ED382-23CD-A809-A7C1-60B11B2416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2278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Sassoon Infant Std" panose="020B0503020103030203" pitchFamily="34" charset="0"/>
              </a:rPr>
              <a:t>Spare clothes in your child’s bag</a:t>
            </a:r>
          </a:p>
          <a:p>
            <a:r>
              <a:rPr lang="en-US" dirty="0">
                <a:latin typeface="Sassoon Infant Std" panose="020B0503020103030203" pitchFamily="34" charset="0"/>
              </a:rPr>
              <a:t>Wet clothes &amp; coat</a:t>
            </a:r>
          </a:p>
          <a:p>
            <a:r>
              <a:rPr lang="en-US" dirty="0">
                <a:latin typeface="Sassoon Infant Std" panose="020B0503020103030203" pitchFamily="34" charset="0"/>
              </a:rPr>
              <a:t>Label your child’s belongings</a:t>
            </a:r>
          </a:p>
          <a:p>
            <a:r>
              <a:rPr lang="en-US" dirty="0">
                <a:latin typeface="Sassoon Infant Std" panose="020B0503020103030203" pitchFamily="34" charset="0"/>
              </a:rPr>
              <a:t>Commenting in reading journals</a:t>
            </a:r>
          </a:p>
          <a:p>
            <a:pPr marL="0" indent="0">
              <a:buNone/>
            </a:pPr>
            <a:endParaRPr lang="en-US" dirty="0">
              <a:latin typeface="Sassoon Infant Std" panose="020B0503020103030203" pitchFamily="34" charset="0"/>
            </a:endParaRPr>
          </a:p>
          <a:p>
            <a:endParaRPr lang="en-US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Sassoon Infant Std" panose="020B0503020103030203" pitchFamily="34" charset="0"/>
              </a:rPr>
              <a:t>Thank you for coming – we have loved teaching your child these past few weeks, you should all be very proud of how well they have settled and joined in at school!</a:t>
            </a:r>
          </a:p>
          <a:p>
            <a:endParaRPr lang="en-GB" dirty="0"/>
          </a:p>
        </p:txBody>
      </p:sp>
      <p:pic>
        <p:nvPicPr>
          <p:cNvPr id="3074" name="Picture 2" descr="Welcome to our new Reception class September 2022 | Merton Bank Primary  School">
            <a:extLst>
              <a:ext uri="{FF2B5EF4-FFF2-40B4-BE49-F238E27FC236}">
                <a16:creationId xmlns:a16="http://schemas.microsoft.com/office/drawing/2014/main" id="{7CF49AA9-5D9C-3DAD-C2E9-3F861AA9E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127" y="1361279"/>
            <a:ext cx="4068147" cy="300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982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526</Words>
  <Application>Microsoft Office PowerPoint</Application>
  <PresentationFormat>Widescreen</PresentationFormat>
  <Paragraphs>92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Expectations</vt:lpstr>
      <vt:lpstr>PowerPoint Presentation</vt:lpstr>
      <vt:lpstr>PowerPoint Presentation</vt:lpstr>
      <vt:lpstr>PowerPoint Presentation</vt:lpstr>
      <vt:lpstr>PowerPoint Presentation</vt:lpstr>
      <vt:lpstr> Maths  We use White Rose Maths </vt:lpstr>
      <vt:lpstr>PowerPoint Presentation</vt:lpstr>
      <vt:lpstr>Phonics and Reading</vt:lpstr>
      <vt:lpstr>Phonics and Reading A phonics newsletter will be uploaded to Google Classroom each week so that you know the sounds the children are learning and can support them at home. </vt:lpstr>
      <vt:lpstr>Literacy in Reception - coverage</vt:lpstr>
      <vt:lpstr>PowerPoint Presentation</vt:lpstr>
      <vt:lpstr>How will we know how your child is progressing?</vt:lpstr>
      <vt:lpstr>PowerPoint Presentation</vt:lpstr>
      <vt:lpstr>Reception – Baseline Assessment</vt:lpstr>
      <vt:lpstr>How can you help your child?</vt:lpstr>
      <vt:lpstr>Google Classroom</vt:lpstr>
      <vt:lpstr>Evidence Me</vt:lpstr>
      <vt:lpstr>Want to know more about our curriculum and what your child will learn?</vt:lpstr>
      <vt:lpstr>Reminders</vt:lpstr>
    </vt:vector>
  </TitlesOfParts>
  <Company>The Orion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Shear</dc:creator>
  <cp:lastModifiedBy>Louise Blaney</cp:lastModifiedBy>
  <cp:revision>41</cp:revision>
  <dcterms:created xsi:type="dcterms:W3CDTF">2022-09-14T15:05:26Z</dcterms:created>
  <dcterms:modified xsi:type="dcterms:W3CDTF">2023-09-19T06:56:03Z</dcterms:modified>
</cp:coreProperties>
</file>