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9" r:id="rId4"/>
    <p:sldId id="271" r:id="rId5"/>
    <p:sldId id="258" r:id="rId6"/>
    <p:sldId id="276" r:id="rId7"/>
    <p:sldId id="274" r:id="rId8"/>
    <p:sldId id="275" r:id="rId9"/>
    <p:sldId id="264" r:id="rId10"/>
    <p:sldId id="265" r:id="rId11"/>
    <p:sldId id="273" r:id="rId12"/>
    <p:sldId id="272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6C4DB5-50F1-479F-A37B-26C061B00718}" v="29" dt="2023-10-10T15:10:11.0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867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643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788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4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24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956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170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99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907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854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173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4E6E7-3FC8-4188-9148-6355A72AE319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3AF13-CE00-4026-9B15-D0D212A72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27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98181" y="560881"/>
            <a:ext cx="9795638" cy="11143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b="1"/>
              <a:t>SEND Coffee Morning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4" y="2984369"/>
            <a:ext cx="5828261" cy="329296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9627DB7-3098-A55C-4FDE-447A17FDD00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29"/>
          <a:stretch/>
        </p:blipFill>
        <p:spPr>
          <a:xfrm>
            <a:off x="6182505" y="3705694"/>
            <a:ext cx="5828261" cy="1850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414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+mn-lt"/>
              </a:rPr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SEND at WPA</a:t>
            </a:r>
          </a:p>
          <a:p>
            <a:r>
              <a:rPr lang="en-GB" sz="4000" dirty="0"/>
              <a:t>SEND Team – Roles and Responsibilities</a:t>
            </a:r>
          </a:p>
          <a:p>
            <a:r>
              <a:rPr lang="en-GB" sz="4000" dirty="0"/>
              <a:t>What is SEND?</a:t>
            </a:r>
          </a:p>
          <a:p>
            <a:r>
              <a:rPr lang="en-GB" sz="4000" dirty="0"/>
              <a:t>SEND identification process at WPA</a:t>
            </a:r>
          </a:p>
          <a:p>
            <a:r>
              <a:rPr lang="en-GB" sz="4000" dirty="0"/>
              <a:t>Pupil Profiles</a:t>
            </a:r>
          </a:p>
          <a:p>
            <a:r>
              <a:rPr lang="en-GB" sz="4000" dirty="0"/>
              <a:t>Interventions at WPA </a:t>
            </a:r>
          </a:p>
          <a:p>
            <a:pPr marL="0" indent="0">
              <a:buNone/>
            </a:pPr>
            <a:endParaRPr lang="en-GB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8395" y="111806"/>
            <a:ext cx="3385006" cy="21340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2EBE7B-4045-212D-1209-6577D876E9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29"/>
          <a:stretch/>
        </p:blipFill>
        <p:spPr>
          <a:xfrm>
            <a:off x="145941" y="111806"/>
            <a:ext cx="339158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43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499" y="18255"/>
            <a:ext cx="10515600" cy="1325563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GB" b="1" dirty="0"/>
              <a:t>Our vision for pupils with SEND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520" y="1343818"/>
            <a:ext cx="11714480" cy="48331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0" i="0" dirty="0">
                <a:solidFill>
                  <a:srgbClr val="1B1B1B"/>
                </a:solidFill>
                <a:effectLst/>
              </a:rPr>
              <a:t>At Wantage Primary Academy we </a:t>
            </a:r>
            <a:r>
              <a:rPr lang="en-US" sz="2800" b="0" i="0" dirty="0" err="1">
                <a:solidFill>
                  <a:srgbClr val="1B1B1B"/>
                </a:solidFill>
                <a:effectLst/>
              </a:rPr>
              <a:t>recognise</a:t>
            </a:r>
            <a:r>
              <a:rPr lang="en-US" sz="2800" b="0" i="0" dirty="0">
                <a:solidFill>
                  <a:srgbClr val="1B1B1B"/>
                </a:solidFill>
                <a:effectLst/>
              </a:rPr>
              <a:t> that all children have a right to a broad, balanced relevant and differentiated curriculum.  We aim to create a happy, educationally exciting and positive environment in which all pupils can develop to their full potential.  We </a:t>
            </a:r>
            <a:r>
              <a:rPr lang="en-US" sz="2800" b="0" i="0" dirty="0" err="1">
                <a:solidFill>
                  <a:srgbClr val="1B1B1B"/>
                </a:solidFill>
                <a:effectLst/>
              </a:rPr>
              <a:t>recognise</a:t>
            </a:r>
            <a:r>
              <a:rPr lang="en-US" sz="2800" b="0" i="0" dirty="0">
                <a:solidFill>
                  <a:srgbClr val="1B1B1B"/>
                </a:solidFill>
                <a:effectLst/>
              </a:rPr>
              <a:t> that children are individuals, that each one has needs special to them.</a:t>
            </a:r>
            <a:endParaRPr lang="en-GB" sz="4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2009"/>
            <a:ext cx="4473351" cy="25159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649" y="4342009"/>
            <a:ext cx="4473351" cy="25159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624" y="4342009"/>
            <a:ext cx="4473351" cy="251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136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41DDA-52F6-9629-071E-E2CE4BA0B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WPA SEND Team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A11E45-EEEB-6953-4251-74453E44D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Principle – </a:t>
            </a:r>
            <a:r>
              <a:rPr lang="en-US" dirty="0" err="1"/>
              <a:t>Mrs</a:t>
            </a:r>
            <a:r>
              <a:rPr lang="en-US" dirty="0"/>
              <a:t> Basilone</a:t>
            </a:r>
          </a:p>
          <a:p>
            <a:r>
              <a:rPr lang="en-US" dirty="0"/>
              <a:t>SENCo – Sarah Gladwin</a:t>
            </a:r>
          </a:p>
          <a:p>
            <a:r>
              <a:rPr lang="en-US" dirty="0"/>
              <a:t>Teachers – </a:t>
            </a:r>
            <a:r>
              <a:rPr lang="en-US" dirty="0" err="1"/>
              <a:t>Ms</a:t>
            </a:r>
            <a:r>
              <a:rPr lang="en-US" dirty="0"/>
              <a:t> Stewart, </a:t>
            </a:r>
            <a:r>
              <a:rPr lang="en-US" dirty="0" err="1"/>
              <a:t>Mrs</a:t>
            </a:r>
            <a:r>
              <a:rPr lang="en-US" dirty="0"/>
              <a:t> Robinson, Miss Blaney, </a:t>
            </a:r>
            <a:r>
              <a:rPr lang="en-US" dirty="0" err="1"/>
              <a:t>Mrs</a:t>
            </a:r>
            <a:r>
              <a:rPr lang="en-US" dirty="0"/>
              <a:t> Hammond, Miss Greenaway, Miss McNally, Miss Seymour, Miss Palipane, Miss Murrell.</a:t>
            </a:r>
          </a:p>
          <a:p>
            <a:r>
              <a:rPr lang="en-US" dirty="0"/>
              <a:t>Teaching Assistants – </a:t>
            </a:r>
            <a:r>
              <a:rPr lang="en-US" dirty="0" err="1"/>
              <a:t>Mrs</a:t>
            </a:r>
            <a:r>
              <a:rPr lang="en-US" dirty="0"/>
              <a:t> Carey, Miss Robins, Miss Saunders, </a:t>
            </a:r>
            <a:r>
              <a:rPr lang="en-US" dirty="0" err="1"/>
              <a:t>Mrs</a:t>
            </a:r>
            <a:r>
              <a:rPr lang="en-US" dirty="0"/>
              <a:t> Froude, </a:t>
            </a:r>
            <a:r>
              <a:rPr lang="en-US" dirty="0" err="1"/>
              <a:t>Mrs</a:t>
            </a:r>
            <a:r>
              <a:rPr lang="en-US" dirty="0"/>
              <a:t> Sayer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672CC0-482E-407F-E135-D03C66D7ED16}"/>
              </a:ext>
            </a:extLst>
          </p:cNvPr>
          <p:cNvSpPr txBox="1"/>
          <p:nvPr/>
        </p:nvSpPr>
        <p:spPr>
          <a:xfrm>
            <a:off x="838200" y="5296654"/>
            <a:ext cx="112522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/>
              <a:t>Every member of our team is responsible for SEND.</a:t>
            </a:r>
            <a:endParaRPr lang="en-GB" sz="40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C68A7D-5F44-81BA-14D7-BA7FC4BBC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267" y="144826"/>
            <a:ext cx="4169693" cy="17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8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SENCo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43C9EB-D9D4-6C2F-12FA-17AE4ECBB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National Qualification for SENCOs passed in 2010.</a:t>
            </a:r>
          </a:p>
          <a:p>
            <a:r>
              <a:rPr lang="en-US" dirty="0"/>
              <a:t>SENCO in my previous school for 9 years.</a:t>
            </a:r>
          </a:p>
          <a:p>
            <a:r>
              <a:rPr lang="en-US" dirty="0"/>
              <a:t>As well as my SENCo responsibilities, I also teach Music to all year groups, and I teach in Reception one day a week. </a:t>
            </a:r>
          </a:p>
          <a:p>
            <a:r>
              <a:rPr lang="en-GB" sz="2800" dirty="0"/>
              <a:t>I work closely with the staff at WPA to support pupils with SEND. I also liaise with external agencies to ensure the highest level of support is in place for our pupils.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5404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81915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Teachers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43C9EB-D9D4-6C2F-12FA-17AE4ECBB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0367"/>
            <a:ext cx="10515600" cy="4351338"/>
          </a:xfrm>
        </p:spPr>
        <p:txBody>
          <a:bodyPr/>
          <a:lstStyle/>
          <a:p>
            <a:r>
              <a:rPr lang="en-US" dirty="0"/>
              <a:t>All teachers are responsible for monitoring the progress each child.</a:t>
            </a:r>
          </a:p>
          <a:p>
            <a:r>
              <a:rPr lang="en-US" dirty="0"/>
              <a:t>They plan and deliver lessons that meet the needs of the children in their class. </a:t>
            </a:r>
          </a:p>
          <a:p>
            <a:r>
              <a:rPr lang="en-US" dirty="0"/>
              <a:t>Alongside the SENDCo, teachers will design booster or intervention groups to fill any gaps in a child’s learning.</a:t>
            </a:r>
          </a:p>
          <a:p>
            <a:r>
              <a:rPr lang="en-US" dirty="0"/>
              <a:t>They will write pupil profiles for each child on the SEN register and ensure they are working towards these targets.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1B674C-1CA5-7C8C-6E53-044FC025C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1566" y="4328868"/>
            <a:ext cx="2738114" cy="208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89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Teaching Assistants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43C9EB-D9D4-6C2F-12FA-17AE4ECBB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They work with the Teachers to </a:t>
            </a:r>
            <a:r>
              <a:rPr lang="en-GB" sz="2800" dirty="0"/>
              <a:t>provide support for pupils with SEND in class and provide interventional support out of class in order to best meet the individual needs of the children.</a:t>
            </a:r>
          </a:p>
          <a:p>
            <a:r>
              <a:rPr lang="en-GB" sz="2800" dirty="0"/>
              <a:t>They run nurture groups or provide mental health support to those children that might need extra support outside of the classroom.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E8E47B-F0BF-50B4-F3DB-14442C882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9087" y="4001294"/>
            <a:ext cx="2433826" cy="244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67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1C1D2-451A-293C-980C-7736EE1FC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5600" y="-224155"/>
            <a:ext cx="10515600" cy="1325563"/>
          </a:xfrm>
        </p:spPr>
        <p:txBody>
          <a:bodyPr/>
          <a:lstStyle/>
          <a:p>
            <a:r>
              <a:rPr lang="en-US" b="1" dirty="0"/>
              <a:t>What is SEND?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FA657-4241-5A99-5AE0-2AD1188F88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800" y="901065"/>
            <a:ext cx="1140968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Some children find learning more challenging than others and may need extra support to achieve their full potential. </a:t>
            </a:r>
            <a:r>
              <a:rPr lang="en-GB" sz="1800" dirty="0"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For example, they might have difficulty with: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Expressing themselves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Interacting with others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Reading, writing and </a:t>
            </a:r>
            <a:r>
              <a:rPr lang="en-US" sz="1800" dirty="0" err="1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maths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Controlling their emotions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Sensory or physical mobility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These difficulties can be barriers to learning. Schools assess </a:t>
            </a:r>
            <a:r>
              <a:rPr lang="en-US" sz="1800" b="1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all </a:t>
            </a: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children to identify their strengths and needs and how they can best be supported.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Children who need extra help with their learning may receive additional support under one of the following categories:</a:t>
            </a:r>
          </a:p>
          <a:p>
            <a:pPr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</a:pPr>
            <a:r>
              <a:rPr lang="en-US" sz="1800" dirty="0">
                <a:ea typeface="Cambria" panose="02040503050406030204" pitchFamily="18" charset="0"/>
                <a:cs typeface="Times New Roman" panose="02020603050405020304" pitchFamily="18" charset="0"/>
              </a:rPr>
              <a:t>SEN Support (SEN register)</a:t>
            </a:r>
          </a:p>
          <a:p>
            <a:pPr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EHC Plan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  <a:buNone/>
            </a:pP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094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SEND Identification at WPA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72E182-0A9E-57DA-0B0D-4C5299345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520" y="155130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21DF1BA-875B-E5B9-A019-7E4781C81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537" y="1691817"/>
            <a:ext cx="11069566" cy="421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850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298" y="-148058"/>
            <a:ext cx="10515600" cy="1325563"/>
          </a:xfrm>
        </p:spPr>
        <p:txBody>
          <a:bodyPr/>
          <a:lstStyle/>
          <a:p>
            <a:r>
              <a:rPr lang="en-GB" b="1" dirty="0"/>
              <a:t>What support is available?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14" y="864572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b="1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SEN support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SEN support describes the additional help that assists children to access the curriculum. 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This might include: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Extra help in the classroom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Small group or one-to-one learning 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Support from specialists such as speech and language therapists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Schools must work with parents when agreeing what support to provide and what it will achieve.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The support your child receives will be written on the pupil profile and reviewed three times a year. The pupil profile is written by parents and teachers together to plan the support which is needed.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800"/>
              </a:spcBef>
              <a:spcAft>
                <a:spcPts val="600"/>
              </a:spcAft>
              <a:buNone/>
            </a:pPr>
            <a:r>
              <a:rPr lang="en-US" sz="1800" b="1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EHC plans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800"/>
              </a:spcBef>
              <a:spcAft>
                <a:spcPts val="600"/>
              </a:spcAft>
            </a:pPr>
            <a:r>
              <a:rPr lang="en-US" sz="1800" dirty="0">
                <a:effectLst/>
                <a:ea typeface="Cambria" panose="02040503050406030204" pitchFamily="18" charset="0"/>
                <a:cs typeface="Times New Roman" panose="02020603050405020304" pitchFamily="18" charset="0"/>
              </a:rPr>
              <a:t>If your child has more complex needs, he or she may need to be assessed for an EHC plan. This is a legal document which specifies education, health and social care needs and provision. </a:t>
            </a:r>
            <a:endParaRPr lang="en-GB" sz="18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endParaRPr lang="en-GB" sz="1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57C5DF-7C5A-28A1-22B7-C7E9A7185E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2010" y="303369"/>
            <a:ext cx="2157801" cy="2175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709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b="1" dirty="0"/>
              <a:t>Pupil Profiles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520" y="1190625"/>
            <a:ext cx="11130280" cy="2238375"/>
          </a:xfrm>
        </p:spPr>
        <p:txBody>
          <a:bodyPr/>
          <a:lstStyle/>
          <a:p>
            <a:r>
              <a:rPr lang="en-US" dirty="0"/>
              <a:t>These are documents that outline the strengths and targets for your child. </a:t>
            </a:r>
          </a:p>
          <a:p>
            <a:r>
              <a:rPr lang="en-US" dirty="0"/>
              <a:t>Teachers work with the children to put together these documents to help target the needs of the children and enable them to make accelerated progress. 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D15AB9-DF86-DE1F-980C-76BBA19CA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6680" y="2933700"/>
            <a:ext cx="6441440" cy="3067736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F85D397-6090-FDC9-4CC8-002B4F59D42C}"/>
              </a:ext>
            </a:extLst>
          </p:cNvPr>
          <p:cNvSpPr txBox="1">
            <a:spLocks/>
          </p:cNvSpPr>
          <p:nvPr/>
        </p:nvSpPr>
        <p:spPr>
          <a:xfrm>
            <a:off x="706120" y="3477260"/>
            <a:ext cx="3997960" cy="2238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16325F2-990C-97D9-36F1-E46F39895DDA}"/>
              </a:ext>
            </a:extLst>
          </p:cNvPr>
          <p:cNvSpPr txBox="1">
            <a:spLocks/>
          </p:cNvSpPr>
          <p:nvPr/>
        </p:nvSpPr>
        <p:spPr>
          <a:xfrm>
            <a:off x="223520" y="3085757"/>
            <a:ext cx="4663440" cy="30677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These documents are a working document which will change over the term/year.</a:t>
            </a:r>
          </a:p>
          <a:p>
            <a:r>
              <a:rPr lang="en-US" dirty="0"/>
              <a:t>They are collaborative for pupils, teachers and parents to help work towards the same goals.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3482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9FC1E-33D3-0051-A4A0-8C912B3E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F05ADF-3667-38F7-A353-BF343038A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6B5ED3-4056-5A40-A66E-1760993D9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98" y="160157"/>
            <a:ext cx="11110804" cy="653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872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7605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/>
              <a:t>Interventions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7327"/>
            <a:ext cx="10515600" cy="519099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GB" dirty="0"/>
              <a:t>English or maths support in class/ in a small group/ 1:1</a:t>
            </a:r>
          </a:p>
          <a:p>
            <a:r>
              <a:rPr lang="en-GB" dirty="0"/>
              <a:t>Pre and post teach sessions</a:t>
            </a:r>
          </a:p>
          <a:p>
            <a:r>
              <a:rPr lang="en-GB" dirty="0"/>
              <a:t>Social and emotional support through lunchtime mental health support or small group work.</a:t>
            </a:r>
          </a:p>
          <a:p>
            <a:r>
              <a:rPr lang="en-GB" dirty="0"/>
              <a:t>Zones of regulation</a:t>
            </a:r>
          </a:p>
          <a:p>
            <a:r>
              <a:rPr lang="en-GB" dirty="0"/>
              <a:t>Communication and interaction support </a:t>
            </a:r>
          </a:p>
          <a:p>
            <a:r>
              <a:rPr lang="en-GB" dirty="0"/>
              <a:t>Speech and Language sessions</a:t>
            </a:r>
          </a:p>
          <a:p>
            <a:r>
              <a:rPr lang="en-GB" dirty="0"/>
              <a:t>FFT reading interventions</a:t>
            </a:r>
          </a:p>
          <a:p>
            <a:r>
              <a:rPr lang="en-GB" dirty="0"/>
              <a:t>Phonics booster groups</a:t>
            </a:r>
          </a:p>
          <a:p>
            <a:r>
              <a:rPr lang="en-GB" dirty="0"/>
              <a:t>Daily readers </a:t>
            </a:r>
          </a:p>
          <a:p>
            <a:r>
              <a:rPr lang="en-GB" dirty="0"/>
              <a:t>Handwriting booster groups</a:t>
            </a:r>
          </a:p>
          <a:p>
            <a:r>
              <a:rPr lang="en-GB" dirty="0"/>
              <a:t>Precision teaching for spellings</a:t>
            </a:r>
          </a:p>
          <a:p>
            <a:r>
              <a:rPr lang="en-GB" dirty="0"/>
              <a:t>Fine motor skills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137" y="3552825"/>
            <a:ext cx="4391705" cy="314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1316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5920" y="461850"/>
            <a:ext cx="1173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haroni" panose="02010803020104030203" pitchFamily="2" charset="-79"/>
                <a:cs typeface="Aharoni" panose="02010803020104030203" pitchFamily="2" charset="-79"/>
              </a:rPr>
              <a:t>Working together the possibilities are endless…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270794-CA50-A778-07CB-6CCD690F17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237" y="1654343"/>
            <a:ext cx="3487525" cy="469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86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Next SEND Coffee morning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Please do complete the feedback sheet with what you would like further SEND coffee mornings to be about.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930" y="3153560"/>
            <a:ext cx="3047999" cy="355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010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776</Words>
  <Application>Microsoft Office PowerPoint</Application>
  <PresentationFormat>Widescreen</PresentationFormat>
  <Paragraphs>73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Aharoni</vt:lpstr>
      <vt:lpstr>Arial</vt:lpstr>
      <vt:lpstr>Calibri</vt:lpstr>
      <vt:lpstr>Calibri Light</vt:lpstr>
      <vt:lpstr>Symbol</vt:lpstr>
      <vt:lpstr>Office Theme</vt:lpstr>
      <vt:lpstr>SEND Coffee Morning</vt:lpstr>
      <vt:lpstr>Agenda</vt:lpstr>
      <vt:lpstr>Our vision for pupils with SEND</vt:lpstr>
      <vt:lpstr>The WPA SEND Team</vt:lpstr>
      <vt:lpstr>SENCo</vt:lpstr>
      <vt:lpstr>Teachers</vt:lpstr>
      <vt:lpstr>Teaching Assistants</vt:lpstr>
      <vt:lpstr>What is SEND?</vt:lpstr>
      <vt:lpstr>SEND Identification at WPA</vt:lpstr>
      <vt:lpstr>What support is available?</vt:lpstr>
      <vt:lpstr>Pupil Profiles</vt:lpstr>
      <vt:lpstr>PowerPoint Presentation</vt:lpstr>
      <vt:lpstr>Interventions </vt:lpstr>
      <vt:lpstr>PowerPoint Presentation</vt:lpstr>
      <vt:lpstr>Next SEND Coffee morning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SEND Coffee Morning</dc:title>
  <dc:creator>Nazia Suleman</dc:creator>
  <cp:lastModifiedBy>Leah Basilone</cp:lastModifiedBy>
  <cp:revision>27</cp:revision>
  <dcterms:created xsi:type="dcterms:W3CDTF">2019-10-08T12:43:28Z</dcterms:created>
  <dcterms:modified xsi:type="dcterms:W3CDTF">2023-10-13T07:08:11Z</dcterms:modified>
</cp:coreProperties>
</file>